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103"/>
  </p:notesMasterIdLst>
  <p:sldIdLst>
    <p:sldId id="448" r:id="rId3"/>
    <p:sldId id="529" r:id="rId4"/>
    <p:sldId id="447" r:id="rId5"/>
    <p:sldId id="449" r:id="rId6"/>
    <p:sldId id="450" r:id="rId7"/>
    <p:sldId id="451" r:id="rId8"/>
    <p:sldId id="452" r:id="rId9"/>
    <p:sldId id="453" r:id="rId10"/>
    <p:sldId id="454" r:id="rId11"/>
    <p:sldId id="455" r:id="rId12"/>
    <p:sldId id="456" r:id="rId13"/>
    <p:sldId id="457" r:id="rId14"/>
    <p:sldId id="458" r:id="rId15"/>
    <p:sldId id="459" r:id="rId16"/>
    <p:sldId id="466" r:id="rId17"/>
    <p:sldId id="565" r:id="rId18"/>
    <p:sldId id="467" r:id="rId19"/>
    <p:sldId id="468" r:id="rId20"/>
    <p:sldId id="469" r:id="rId21"/>
    <p:sldId id="470" r:id="rId22"/>
    <p:sldId id="567" r:id="rId23"/>
    <p:sldId id="475" r:id="rId24"/>
    <p:sldId id="568" r:id="rId25"/>
    <p:sldId id="569" r:id="rId26"/>
    <p:sldId id="570" r:id="rId27"/>
    <p:sldId id="477" r:id="rId28"/>
    <p:sldId id="532" r:id="rId29"/>
    <p:sldId id="478" r:id="rId30"/>
    <p:sldId id="479" r:id="rId31"/>
    <p:sldId id="571" r:id="rId32"/>
    <p:sldId id="572" r:id="rId33"/>
    <p:sldId id="573" r:id="rId34"/>
    <p:sldId id="481" r:id="rId35"/>
    <p:sldId id="482" r:id="rId36"/>
    <p:sldId id="483" r:id="rId37"/>
    <p:sldId id="574" r:id="rId38"/>
    <p:sldId id="533" r:id="rId39"/>
    <p:sldId id="486" r:id="rId40"/>
    <p:sldId id="487" r:id="rId41"/>
    <p:sldId id="488" r:id="rId42"/>
    <p:sldId id="539" r:id="rId43"/>
    <p:sldId id="540" r:id="rId44"/>
    <p:sldId id="575" r:id="rId45"/>
    <p:sldId id="541" r:id="rId46"/>
    <p:sldId id="542" r:id="rId47"/>
    <p:sldId id="495" r:id="rId48"/>
    <p:sldId id="544" r:id="rId49"/>
    <p:sldId id="545" r:id="rId50"/>
    <p:sldId id="546" r:id="rId51"/>
    <p:sldId id="547" r:id="rId52"/>
    <p:sldId id="548" r:id="rId53"/>
    <p:sldId id="549" r:id="rId54"/>
    <p:sldId id="550" r:id="rId55"/>
    <p:sldId id="551" r:id="rId56"/>
    <p:sldId id="552" r:id="rId57"/>
    <p:sldId id="524" r:id="rId58"/>
    <p:sldId id="526" r:id="rId59"/>
    <p:sldId id="525" r:id="rId60"/>
    <p:sldId id="515" r:id="rId61"/>
    <p:sldId id="516" r:id="rId62"/>
    <p:sldId id="517" r:id="rId63"/>
    <p:sldId id="518" r:id="rId64"/>
    <p:sldId id="520" r:id="rId65"/>
    <p:sldId id="522" r:id="rId66"/>
    <p:sldId id="523" r:id="rId67"/>
    <p:sldId id="519" r:id="rId68"/>
    <p:sldId id="273" r:id="rId69"/>
    <p:sldId id="278" r:id="rId70"/>
    <p:sldId id="407" r:id="rId71"/>
    <p:sldId id="582" r:id="rId72"/>
    <p:sldId id="577" r:id="rId73"/>
    <p:sldId id="578" r:id="rId74"/>
    <p:sldId id="408" r:id="rId75"/>
    <p:sldId id="279" r:id="rId76"/>
    <p:sldId id="409" r:id="rId77"/>
    <p:sldId id="411" r:id="rId78"/>
    <p:sldId id="412" r:id="rId79"/>
    <p:sldId id="413" r:id="rId80"/>
    <p:sldId id="414" r:id="rId81"/>
    <p:sldId id="415" r:id="rId82"/>
    <p:sldId id="416" r:id="rId83"/>
    <p:sldId id="417" r:id="rId84"/>
    <p:sldId id="418" r:id="rId85"/>
    <p:sldId id="419" r:id="rId86"/>
    <p:sldId id="557" r:id="rId87"/>
    <p:sldId id="558" r:id="rId88"/>
    <p:sldId id="559" r:id="rId89"/>
    <p:sldId id="579" r:id="rId90"/>
    <p:sldId id="560" r:id="rId91"/>
    <p:sldId id="426" r:id="rId92"/>
    <p:sldId id="435" r:id="rId93"/>
    <p:sldId id="436" r:id="rId94"/>
    <p:sldId id="581" r:id="rId95"/>
    <p:sldId id="580" r:id="rId96"/>
    <p:sldId id="437" r:id="rId97"/>
    <p:sldId id="440" r:id="rId98"/>
    <p:sldId id="441" r:id="rId99"/>
    <p:sldId id="442" r:id="rId100"/>
    <p:sldId id="561" r:id="rId101"/>
    <p:sldId id="564" r:id="rId102"/>
  </p:sldIdLst>
  <p:sldSz cx="9144000" cy="6858000" type="screen4x3"/>
  <p:notesSz cx="6858000" cy="9144000"/>
  <p:embeddedFontLst>
    <p:embeddedFont>
      <p:font typeface="Calibri" pitchFamily="34" charset="0"/>
      <p:regular r:id="rId104"/>
      <p:bold r:id="rId105"/>
      <p:italic r:id="rId106"/>
      <p:boldItalic r:id="rId107"/>
    </p:embeddedFont>
    <p:embeddedFont>
      <p:font typeface="Georgia" pitchFamily="18" charset="0"/>
      <p:regular r:id="rId108"/>
      <p:bold r:id="rId109"/>
      <p:italic r:id="rId110"/>
      <p:boldItalic r:id="rId111"/>
    </p:embeddedFont>
    <p:embeddedFont>
      <p:font typeface="Gulim" pitchFamily="34" charset="-127"/>
      <p:regular r:id="rId112"/>
    </p:embeddedFont>
    <p:embeddedFont>
      <p:font typeface="华文彩云" pitchFamily="2" charset="-122"/>
      <p:regular r:id="rId113"/>
    </p:embeddedFont>
    <p:embeddedFont>
      <p:font typeface="Arial Unicode MS" pitchFamily="34" charset="-122"/>
      <p:regular r:id="rId114"/>
    </p:embeddedFont>
    <p:embeddedFont>
      <p:font typeface="Cooper Black" pitchFamily="18" charset="0"/>
      <p:regular r:id="rId115"/>
    </p:embeddedFont>
    <p:embeddedFont>
      <p:font typeface="Comic Sans MS" pitchFamily="66" charset="0"/>
      <p:regular r:id="rId116"/>
      <p:bold r:id="rId117"/>
    </p:embeddedFont>
    <p:embeddedFont>
      <p:font typeface="Tempus Sans ITC" pitchFamily="82" charset="0"/>
      <p:regular r:id="rId118"/>
    </p:embeddedFont>
    <p:embeddedFont>
      <p:font typeface="楷体_GB2312" pitchFamily="49" charset="-122"/>
      <p:regular r:id="rId119"/>
    </p:embeddedFont>
    <p:embeddedFont>
      <p:font typeface="方正舒体" pitchFamily="2" charset="-122"/>
      <p:regular r:id="rId120"/>
    </p:embeddedFont>
    <p:embeddedFont>
      <p:font typeface="Wingdings 2" pitchFamily="18" charset="2"/>
      <p:regular r:id="rId121"/>
    </p:embeddedFont>
    <p:embeddedFont>
      <p:font typeface="华文楷体" pitchFamily="2" charset="-122"/>
      <p:regular r:id="rId122"/>
    </p:embeddedFont>
    <p:embeddedFont>
      <p:font typeface="华文行楷" pitchFamily="2" charset="-122"/>
      <p:regular r:id="rId123"/>
    </p:embeddedFont>
    <p:embeddedFont>
      <p:font typeface="PMingLiU" pitchFamily="18" charset="-120"/>
      <p:regular r:id="rId124"/>
    </p:embeddedFont>
    <p:embeddedFont>
      <p:font typeface="华文新魏" pitchFamily="2" charset="-122"/>
      <p:regular r:id="rId125"/>
    </p:embeddedFont>
  </p:embeddedFontLst>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CC99FF"/>
    <a:srgbClr val="9933FF"/>
    <a:srgbClr val="71AE0E"/>
    <a:srgbClr val="FF6600"/>
    <a:srgbClr val="FF9999"/>
    <a:srgbClr val="336600"/>
    <a:srgbClr val="2DC8FF"/>
    <a:srgbClr val="8E0000"/>
    <a:srgbClr val="B40000"/>
  </p:clrMru>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738" autoAdjust="0"/>
    <p:restoredTop sz="94660"/>
  </p:normalViewPr>
  <p:slideViewPr>
    <p:cSldViewPr snapToObjects="1">
      <p:cViewPr>
        <p:scale>
          <a:sx n="66" d="100"/>
          <a:sy n="66" d="100"/>
        </p:scale>
        <p:origin x="-1770" y="-6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14.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9.fntdata"/><Relationship Id="rId16" Type="http://schemas.openxmlformats.org/officeDocument/2006/relationships/slide" Target="slides/slide14.xml"/><Relationship Id="rId107" Type="http://schemas.openxmlformats.org/officeDocument/2006/relationships/font" Target="fonts/font4.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20.fntdata"/><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font" Target="fonts/font2.fntdata"/><Relationship Id="rId113" Type="http://schemas.openxmlformats.org/officeDocument/2006/relationships/font" Target="fonts/font10.fntdata"/><Relationship Id="rId118" Type="http://schemas.openxmlformats.org/officeDocument/2006/relationships/font" Target="fonts/font15.fntdata"/><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notesMaster" Target="notesMasters/notesMaster1.xml"/><Relationship Id="rId108" Type="http://schemas.openxmlformats.org/officeDocument/2006/relationships/font" Target="fonts/font5.fntdata"/><Relationship Id="rId116" Type="http://schemas.openxmlformats.org/officeDocument/2006/relationships/font" Target="fonts/font13.fntdata"/><Relationship Id="rId124" Type="http://schemas.openxmlformats.org/officeDocument/2006/relationships/font" Target="fonts/font21.fntdata"/><Relationship Id="rId12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3.fntdata"/><Relationship Id="rId114" Type="http://schemas.openxmlformats.org/officeDocument/2006/relationships/font" Target="fonts/font11.fntdata"/><Relationship Id="rId119" Type="http://schemas.openxmlformats.org/officeDocument/2006/relationships/font" Target="fonts/font16.fntdata"/><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6.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font" Target="fonts/font1.fntdata"/><Relationship Id="rId120" Type="http://schemas.openxmlformats.org/officeDocument/2006/relationships/font" Target="fonts/font17.fntdata"/><Relationship Id="rId125" Type="http://schemas.openxmlformats.org/officeDocument/2006/relationships/font" Target="fonts/font22.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7.fntdata"/><Relationship Id="rId115" Type="http://schemas.openxmlformats.org/officeDocument/2006/relationships/font" Target="fonts/font12.fntdata"/><Relationship Id="rId61" Type="http://schemas.openxmlformats.org/officeDocument/2006/relationships/slide" Target="slides/slide59.xml"/><Relationship Id="rId82" Type="http://schemas.openxmlformats.org/officeDocument/2006/relationships/slide" Target="slides/slide8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DAAA0F71-09C7-4569-A818-0F1F407217CA}" type="datetimeFigureOut">
              <a:rPr lang="zh-CN" altLang="en-US"/>
              <a:pPr>
                <a:defRPr/>
              </a:pPr>
              <a:t>2015-8-6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4D9FE89C-F11D-446E-AAC6-AFF1D0A8BFB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TextEdit="1"/>
          </p:cNvSpPr>
          <p:nvPr>
            <p:ph type="sldImg"/>
          </p:nvPr>
        </p:nvSpPr>
        <p:spPr bwMode="auto">
          <a:noFill/>
          <a:ln>
            <a:solidFill>
              <a:srgbClr val="000000"/>
            </a:solidFill>
            <a:miter lim="800000"/>
            <a:headEnd/>
            <a:tailEnd/>
          </a:ln>
        </p:spPr>
      </p:sp>
      <p:sp>
        <p:nvSpPr>
          <p:cNvPr id="399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9939"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0DAD47ED-C57E-49CE-AC2A-F56F7B3A5EF2}" type="slidenum">
              <a:rPr lang="zh-CN" altLang="en-US" sz="1200">
                <a:latin typeface="Calibri" pitchFamily="34" charset="0"/>
              </a:rPr>
              <a:pPr algn="r"/>
              <a:t>1</a:t>
            </a:fld>
            <a:endParaRPr lang="en-US" altLang="zh-CN" sz="1200">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p:cNvSpPr>
            <a:spLocks noGrp="1" noRot="1" noChangeAspect="1"/>
          </p:cNvSpPr>
          <p:nvPr>
            <p:ph type="sldImg"/>
          </p:nvPr>
        </p:nvSpPr>
        <p:spPr bwMode="auto">
          <a:noFill/>
          <a:ln>
            <a:solidFill>
              <a:srgbClr val="000000"/>
            </a:solidFill>
            <a:miter lim="800000"/>
            <a:headEnd/>
            <a:tailEnd/>
          </a:ln>
        </p:spPr>
      </p:sp>
      <p:sp>
        <p:nvSpPr>
          <p:cNvPr id="6041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1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98D2194-96A5-4ADB-9E58-E090956B5127}" type="slidenum">
              <a:rPr lang="zh-CN" altLang="en-US"/>
              <a:pPr fontAlgn="base">
                <a:spcBef>
                  <a:spcPct val="0"/>
                </a:spcBef>
                <a:spcAft>
                  <a:spcPct val="0"/>
                </a:spcAft>
                <a:defRPr/>
              </a:pPr>
              <a:t>12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p:cNvSpPr>
            <a:spLocks noGrp="1" noRot="1" noChangeAspect="1"/>
          </p:cNvSpPr>
          <p:nvPr>
            <p:ph type="sldImg"/>
          </p:nvPr>
        </p:nvSpPr>
        <p:spPr bwMode="auto">
          <a:noFill/>
          <a:ln>
            <a:solidFill>
              <a:srgbClr val="000000"/>
            </a:solidFill>
            <a:miter lim="800000"/>
            <a:headEnd/>
            <a:tailEnd/>
          </a:ln>
        </p:spPr>
      </p:sp>
      <p:sp>
        <p:nvSpPr>
          <p:cNvPr id="624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246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162D630-1F86-472D-9BB4-35D00257554A}" type="slidenum">
              <a:rPr lang="zh-CN" altLang="en-US"/>
              <a:pPr fontAlgn="base">
                <a:spcBef>
                  <a:spcPct val="0"/>
                </a:spcBef>
                <a:spcAft>
                  <a:spcPct val="0"/>
                </a:spcAft>
                <a:defRPr/>
              </a:pPr>
              <a:t>13</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p:cNvSpPr>
            <a:spLocks noGrp="1" noRot="1" noChangeAspect="1"/>
          </p:cNvSpPr>
          <p:nvPr>
            <p:ph type="sldImg"/>
          </p:nvPr>
        </p:nvSpPr>
        <p:spPr bwMode="auto">
          <a:noFill/>
          <a:ln>
            <a:solidFill>
              <a:srgbClr val="000000"/>
            </a:solidFill>
            <a:miter lim="800000"/>
            <a:headEnd/>
            <a:tailEnd/>
          </a:ln>
        </p:spPr>
      </p:sp>
      <p:sp>
        <p:nvSpPr>
          <p:cNvPr id="645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451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A483E25-0B31-4161-986C-C9BA18A3C717}" type="slidenum">
              <a:rPr lang="zh-CN" altLang="en-US"/>
              <a:pPr fontAlgn="base">
                <a:spcBef>
                  <a:spcPct val="0"/>
                </a:spcBef>
                <a:spcAft>
                  <a:spcPct val="0"/>
                </a:spcAft>
                <a:defRPr/>
              </a:pPr>
              <a:t>14</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p:cNvSpPr>
            <a:spLocks noGrp="1" noRot="1" noChangeAspect="1"/>
          </p:cNvSpPr>
          <p:nvPr>
            <p:ph type="sldImg"/>
          </p:nvPr>
        </p:nvSpPr>
        <p:spPr bwMode="auto">
          <a:noFill/>
          <a:ln>
            <a:solidFill>
              <a:srgbClr val="000000"/>
            </a:solidFill>
            <a:miter lim="800000"/>
            <a:headEnd/>
            <a:tailEnd/>
          </a:ln>
        </p:spPr>
      </p:sp>
      <p:sp>
        <p:nvSpPr>
          <p:cNvPr id="6656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4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F8CD567-8D00-444C-9F07-F1B5A773C42F}" type="slidenum">
              <a:rPr lang="zh-CN" altLang="en-US"/>
              <a:pPr fontAlgn="base">
                <a:spcBef>
                  <a:spcPct val="0"/>
                </a:spcBef>
                <a:spcAft>
                  <a:spcPct val="0"/>
                </a:spcAft>
                <a:defRPr/>
              </a:pPr>
              <a:t>15</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noTextEdit="1"/>
          </p:cNvSpPr>
          <p:nvPr>
            <p:ph type="sldImg"/>
          </p:nvPr>
        </p:nvSpPr>
        <p:spPr bwMode="auto">
          <a:noFill/>
          <a:ln>
            <a:solidFill>
              <a:srgbClr val="000000"/>
            </a:solidFill>
            <a:miter lim="800000"/>
            <a:headEnd/>
            <a:tailEnd/>
          </a:ln>
        </p:spPr>
      </p:sp>
      <p:sp>
        <p:nvSpPr>
          <p:cNvPr id="686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680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1DD3A666-072E-4A58-AA8D-06273E25F052}" type="slidenum">
              <a:rPr lang="zh-CN" altLang="en-US" sz="1200">
                <a:latin typeface="+mn-lt"/>
                <a:ea typeface="+mn-ea"/>
              </a:rPr>
              <a:pPr algn="r">
                <a:defRPr/>
              </a:pPr>
              <a:t>16</a:t>
            </a:fld>
            <a:endParaRPr lang="en-US" altLang="zh-CN" sz="1200">
              <a:latin typeface="+mn-lt"/>
              <a:ea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幻灯片图像占位符 1"/>
          <p:cNvSpPr>
            <a:spLocks noGrp="1" noRot="1" noChangeAspect="1"/>
          </p:cNvSpPr>
          <p:nvPr>
            <p:ph type="sldImg"/>
          </p:nvPr>
        </p:nvSpPr>
        <p:spPr bwMode="auto">
          <a:noFill/>
          <a:ln>
            <a:solidFill>
              <a:srgbClr val="000000"/>
            </a:solidFill>
            <a:miter lim="800000"/>
            <a:headEnd/>
            <a:tailEnd/>
          </a:ln>
        </p:spPr>
      </p:sp>
      <p:sp>
        <p:nvSpPr>
          <p:cNvPr id="706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7680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1C0AA27-9803-405D-B6E6-08C4D9CDFA57}" type="slidenum">
              <a:rPr lang="zh-CN" altLang="en-US"/>
              <a:pPr fontAlgn="base">
                <a:spcBef>
                  <a:spcPct val="0"/>
                </a:spcBef>
                <a:spcAft>
                  <a:spcPct val="0"/>
                </a:spcAft>
                <a:defRPr/>
              </a:pPr>
              <a:t>17</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
          <p:cNvSpPr>
            <a:spLocks noGrp="1" noRot="1" noChangeAspect="1" noTextEdit="1"/>
          </p:cNvSpPr>
          <p:nvPr>
            <p:ph type="sldImg"/>
          </p:nvPr>
        </p:nvSpPr>
        <p:spPr bwMode="auto">
          <a:noFill/>
          <a:ln>
            <a:solidFill>
              <a:srgbClr val="000000"/>
            </a:solidFill>
            <a:miter lim="800000"/>
            <a:headEnd/>
            <a:tailEnd/>
          </a:ln>
        </p:spPr>
      </p:sp>
      <p:sp>
        <p:nvSpPr>
          <p:cNvPr id="7270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2707"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54ED030-52FE-4FDA-8FB5-DBA65E4A09DA}" type="slidenum">
              <a:rPr lang="zh-CN" altLang="en-US" sz="1200">
                <a:latin typeface="Calibri" pitchFamily="34" charset="0"/>
              </a:rPr>
              <a:pPr algn="r"/>
              <a:t>18</a:t>
            </a:fld>
            <a:endParaRPr lang="en-US" altLang="zh-CN" sz="1200">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图像占位符 1"/>
          <p:cNvSpPr>
            <a:spLocks noGrp="1" noRot="1" noChangeAspect="1"/>
          </p:cNvSpPr>
          <p:nvPr>
            <p:ph type="sldImg"/>
          </p:nvPr>
        </p:nvSpPr>
        <p:spPr bwMode="auto">
          <a:noFill/>
          <a:ln>
            <a:solidFill>
              <a:srgbClr val="000000"/>
            </a:solidFill>
            <a:miter lim="800000"/>
            <a:headEnd/>
            <a:tailEnd/>
          </a:ln>
        </p:spPr>
      </p:sp>
      <p:sp>
        <p:nvSpPr>
          <p:cNvPr id="747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8089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1F6B2EA-2FD8-484E-ADEB-6FDD93BADA49}" type="slidenum">
              <a:rPr lang="zh-CN" altLang="en-US"/>
              <a:pPr fontAlgn="base">
                <a:spcBef>
                  <a:spcPct val="0"/>
                </a:spcBef>
                <a:spcAft>
                  <a:spcPct val="0"/>
                </a:spcAft>
                <a:defRPr/>
              </a:pPr>
              <a:t>19</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p:cNvSpPr>
            <a:spLocks noGrp="1" noRot="1" noChangeAspect="1" noTextEdit="1"/>
          </p:cNvSpPr>
          <p:nvPr>
            <p:ph type="sldImg"/>
          </p:nvPr>
        </p:nvSpPr>
        <p:spPr bwMode="auto">
          <a:noFill/>
          <a:ln>
            <a:solidFill>
              <a:srgbClr val="000000"/>
            </a:solidFill>
            <a:miter lim="800000"/>
            <a:headEnd/>
            <a:tailEnd/>
          </a:ln>
        </p:spPr>
      </p:sp>
      <p:sp>
        <p:nvSpPr>
          <p:cNvPr id="7680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6803"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83593A9A-DE50-4C98-AA3B-BBF708C1F692}" type="slidenum">
              <a:rPr lang="zh-CN" altLang="en-US" sz="1200">
                <a:latin typeface="Calibri" pitchFamily="34" charset="0"/>
              </a:rPr>
              <a:pPr algn="r"/>
              <a:t>20</a:t>
            </a:fld>
            <a:endParaRPr lang="en-US" altLang="zh-CN" sz="1200">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noTextEdit="1"/>
          </p:cNvSpPr>
          <p:nvPr>
            <p:ph type="sldImg"/>
          </p:nvPr>
        </p:nvSpPr>
        <p:spPr bwMode="auto">
          <a:noFill/>
          <a:ln>
            <a:solidFill>
              <a:srgbClr val="000000"/>
            </a:solidFill>
            <a:miter lim="800000"/>
            <a:headEnd/>
            <a:tailEnd/>
          </a:ln>
        </p:spPr>
      </p:sp>
      <p:sp>
        <p:nvSpPr>
          <p:cNvPr id="788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8851"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D2101315-0934-4F57-97C4-AFECE980B919}" type="slidenum">
              <a:rPr lang="zh-CN" altLang="en-US" sz="1200">
                <a:latin typeface="Calibri" pitchFamily="34" charset="0"/>
              </a:rPr>
              <a:pPr algn="r"/>
              <a:t>21</a:t>
            </a:fld>
            <a:endParaRPr lang="en-US" altLang="zh-CN" sz="120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noTextEdit="1"/>
          </p:cNvSpPr>
          <p:nvPr>
            <p:ph type="sldImg"/>
          </p:nvPr>
        </p:nvSpPr>
        <p:spPr bwMode="auto">
          <a:noFill/>
          <a:ln>
            <a:solidFill>
              <a:srgbClr val="000000"/>
            </a:solidFill>
            <a:miter lim="800000"/>
            <a:headEnd/>
            <a:tailEnd/>
          </a:ln>
        </p:spPr>
      </p:sp>
      <p:sp>
        <p:nvSpPr>
          <p:cNvPr id="4198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1987"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C57CE235-1B39-403E-A02F-98D64243B23C}" type="slidenum">
              <a:rPr lang="zh-CN" altLang="en-US" sz="1200">
                <a:latin typeface="Calibri" pitchFamily="34" charset="0"/>
              </a:rPr>
              <a:pPr algn="r"/>
              <a:t>2</a:t>
            </a:fld>
            <a:endParaRPr lang="en-US" altLang="zh-CN" sz="1200">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幻灯片图像占位符 1"/>
          <p:cNvSpPr>
            <a:spLocks noGrp="1" noRot="1" noChangeAspect="1"/>
          </p:cNvSpPr>
          <p:nvPr>
            <p:ph type="sldImg"/>
          </p:nvPr>
        </p:nvSpPr>
        <p:spPr bwMode="auto">
          <a:noFill/>
          <a:ln>
            <a:solidFill>
              <a:srgbClr val="000000"/>
            </a:solidFill>
            <a:miter lim="800000"/>
            <a:headEnd/>
            <a:tailEnd/>
          </a:ln>
        </p:spPr>
      </p:sp>
      <p:sp>
        <p:nvSpPr>
          <p:cNvPr id="8089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9318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4A6A0DA-4980-4A7D-BBC9-3AD4BE118D28}" type="slidenum">
              <a:rPr lang="zh-CN" altLang="en-US"/>
              <a:pPr fontAlgn="base">
                <a:spcBef>
                  <a:spcPct val="0"/>
                </a:spcBef>
                <a:spcAft>
                  <a:spcPct val="0"/>
                </a:spcAft>
                <a:defRPr/>
              </a:pPr>
              <a:t>22</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p:cNvSpPr>
            <a:spLocks noGrp="1" noRot="1" noChangeAspect="1" noTextEdit="1"/>
          </p:cNvSpPr>
          <p:nvPr>
            <p:ph type="sldImg"/>
          </p:nvPr>
        </p:nvSpPr>
        <p:spPr bwMode="auto">
          <a:noFill/>
          <a:ln>
            <a:solidFill>
              <a:srgbClr val="000000"/>
            </a:solidFill>
            <a:miter lim="800000"/>
            <a:headEnd/>
            <a:tailEnd/>
          </a:ln>
        </p:spPr>
      </p:sp>
      <p:sp>
        <p:nvSpPr>
          <p:cNvPr id="8294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82947"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F18276D4-BB1F-4313-9BE9-556B46E2F964}" type="slidenum">
              <a:rPr lang="zh-CN" altLang="en-US" sz="1200">
                <a:latin typeface="Calibri" pitchFamily="34" charset="0"/>
              </a:rPr>
              <a:pPr algn="r"/>
              <a:t>23</a:t>
            </a:fld>
            <a:endParaRPr lang="en-US" altLang="zh-CN" sz="1200">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p:cNvSpPr>
            <a:spLocks noGrp="1" noRot="1" noChangeAspect="1" noTextEdit="1"/>
          </p:cNvSpPr>
          <p:nvPr>
            <p:ph type="sldImg"/>
          </p:nvPr>
        </p:nvSpPr>
        <p:spPr bwMode="auto">
          <a:noFill/>
          <a:ln>
            <a:solidFill>
              <a:srgbClr val="000000"/>
            </a:solidFill>
            <a:miter lim="800000"/>
            <a:headEnd/>
            <a:tailEnd/>
          </a:ln>
        </p:spPr>
      </p:sp>
      <p:sp>
        <p:nvSpPr>
          <p:cNvPr id="849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84995"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06128DCF-E8FB-44DF-9136-92632E589099}" type="slidenum">
              <a:rPr lang="zh-CN" altLang="en-US" sz="1200">
                <a:latin typeface="Calibri" pitchFamily="34" charset="0"/>
              </a:rPr>
              <a:pPr algn="r"/>
              <a:t>24</a:t>
            </a:fld>
            <a:endParaRPr lang="en-US" altLang="zh-CN" sz="1200">
              <a:latin typeface="Calibri"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幻灯片图像占位符 1"/>
          <p:cNvSpPr>
            <a:spLocks noGrp="1" noRot="1" noChangeAspect="1" noTextEdit="1"/>
          </p:cNvSpPr>
          <p:nvPr>
            <p:ph type="sldImg"/>
          </p:nvPr>
        </p:nvSpPr>
        <p:spPr bwMode="auto">
          <a:noFill/>
          <a:ln>
            <a:solidFill>
              <a:srgbClr val="000000"/>
            </a:solidFill>
            <a:miter lim="800000"/>
            <a:headEnd/>
            <a:tailEnd/>
          </a:ln>
        </p:spPr>
      </p:sp>
      <p:sp>
        <p:nvSpPr>
          <p:cNvPr id="870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87043"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0F43D9C8-04B2-4260-A8C4-18CE48228DFF}" type="slidenum">
              <a:rPr lang="zh-CN" altLang="en-US" sz="1200">
                <a:latin typeface="Calibri" pitchFamily="34" charset="0"/>
              </a:rPr>
              <a:pPr algn="r"/>
              <a:t>25</a:t>
            </a:fld>
            <a:endParaRPr lang="en-US" altLang="zh-CN" sz="1200">
              <a:latin typeface="Calibr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幻灯片图像占位符 1"/>
          <p:cNvSpPr>
            <a:spLocks noGrp="1" noRot="1" noChangeAspect="1"/>
          </p:cNvSpPr>
          <p:nvPr>
            <p:ph type="sldImg"/>
          </p:nvPr>
        </p:nvSpPr>
        <p:spPr bwMode="auto">
          <a:noFill/>
          <a:ln>
            <a:solidFill>
              <a:srgbClr val="000000"/>
            </a:solidFill>
            <a:miter lim="800000"/>
            <a:headEnd/>
            <a:tailEnd/>
          </a:ln>
        </p:spPr>
      </p:sp>
      <p:sp>
        <p:nvSpPr>
          <p:cNvPr id="8909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9728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53DA13D-EB65-4360-8FA4-1D9A9E4C3504}" type="slidenum">
              <a:rPr lang="zh-CN" altLang="en-US"/>
              <a:pPr fontAlgn="base">
                <a:spcBef>
                  <a:spcPct val="0"/>
                </a:spcBef>
                <a:spcAft>
                  <a:spcPct val="0"/>
                </a:spcAft>
                <a:defRPr/>
              </a:pPr>
              <a:t>26</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幻灯片图像占位符 1"/>
          <p:cNvSpPr>
            <a:spLocks noGrp="1" noRot="1" noChangeAspect="1"/>
          </p:cNvSpPr>
          <p:nvPr>
            <p:ph type="sldImg"/>
          </p:nvPr>
        </p:nvSpPr>
        <p:spPr bwMode="auto">
          <a:noFill/>
          <a:ln>
            <a:solidFill>
              <a:srgbClr val="000000"/>
            </a:solidFill>
            <a:miter lim="800000"/>
            <a:headEnd/>
            <a:tailEnd/>
          </a:ln>
        </p:spPr>
      </p:sp>
      <p:sp>
        <p:nvSpPr>
          <p:cNvPr id="911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9933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E6B8FE-CF4B-4BC9-957E-85263286DA3B}" type="slidenum">
              <a:rPr lang="zh-CN" altLang="en-US"/>
              <a:pPr fontAlgn="base">
                <a:spcBef>
                  <a:spcPct val="0"/>
                </a:spcBef>
                <a:spcAft>
                  <a:spcPct val="0"/>
                </a:spcAft>
                <a:defRPr/>
              </a:pPr>
              <a:t>27</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幻灯片图像占位符 1"/>
          <p:cNvSpPr>
            <a:spLocks noGrp="1" noRot="1" noChangeAspect="1"/>
          </p:cNvSpPr>
          <p:nvPr>
            <p:ph type="sldImg"/>
          </p:nvPr>
        </p:nvSpPr>
        <p:spPr bwMode="auto">
          <a:noFill/>
          <a:ln>
            <a:solidFill>
              <a:srgbClr val="000000"/>
            </a:solidFill>
            <a:miter lim="800000"/>
            <a:headEnd/>
            <a:tailEnd/>
          </a:ln>
        </p:spPr>
      </p:sp>
      <p:sp>
        <p:nvSpPr>
          <p:cNvPr id="9728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0547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81904-8AD2-4CD3-B805-F3B5A675190D}" type="slidenum">
              <a:rPr lang="zh-CN" altLang="en-US"/>
              <a:pPr fontAlgn="base">
                <a:spcBef>
                  <a:spcPct val="0"/>
                </a:spcBef>
                <a:spcAft>
                  <a:spcPct val="0"/>
                </a:spcAft>
                <a:defRPr/>
              </a:pPr>
              <a:t>34</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幻灯片图像占位符 1"/>
          <p:cNvSpPr>
            <a:spLocks noGrp="1" noRot="1" noChangeAspect="1"/>
          </p:cNvSpPr>
          <p:nvPr>
            <p:ph type="sldImg"/>
          </p:nvPr>
        </p:nvSpPr>
        <p:spPr bwMode="auto">
          <a:noFill/>
          <a:ln>
            <a:solidFill>
              <a:srgbClr val="000000"/>
            </a:solidFill>
            <a:miter lim="800000"/>
            <a:headEnd/>
            <a:tailEnd/>
          </a:ln>
        </p:spPr>
      </p:sp>
      <p:sp>
        <p:nvSpPr>
          <p:cNvPr id="993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10752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29ECCA1-4134-4FF0-83FB-04D8080F9679}" type="slidenum">
              <a:rPr lang="zh-CN" altLang="en-US"/>
              <a:pPr fontAlgn="base">
                <a:spcBef>
                  <a:spcPct val="0"/>
                </a:spcBef>
                <a:spcAft>
                  <a:spcPct val="0"/>
                </a:spcAft>
                <a:defRPr/>
              </a:pPr>
              <a:t>35</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幻灯片图像占位符 1"/>
          <p:cNvSpPr>
            <a:spLocks noGrp="1" noRot="1" noChangeAspect="1"/>
          </p:cNvSpPr>
          <p:nvPr>
            <p:ph type="sldImg"/>
          </p:nvPr>
        </p:nvSpPr>
        <p:spPr bwMode="auto">
          <a:noFill/>
          <a:ln>
            <a:solidFill>
              <a:srgbClr val="000000"/>
            </a:solidFill>
            <a:miter lim="800000"/>
            <a:headEnd/>
            <a:tailEnd/>
          </a:ln>
        </p:spPr>
      </p:sp>
      <p:sp>
        <p:nvSpPr>
          <p:cNvPr id="9728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0547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F81904-8AD2-4CD3-B805-F3B5A675190D}" type="slidenum">
              <a:rPr lang="zh-CN" altLang="en-US"/>
              <a:pPr fontAlgn="base">
                <a:spcBef>
                  <a:spcPct val="0"/>
                </a:spcBef>
                <a:spcAft>
                  <a:spcPct val="0"/>
                </a:spcAft>
                <a:defRPr/>
              </a:pPr>
              <a:t>36</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幻灯片图像占位符 1"/>
          <p:cNvSpPr>
            <a:spLocks noGrp="1" noRot="1" noChangeAspect="1"/>
          </p:cNvSpPr>
          <p:nvPr>
            <p:ph type="sldImg"/>
          </p:nvPr>
        </p:nvSpPr>
        <p:spPr bwMode="auto">
          <a:noFill/>
          <a:ln>
            <a:solidFill>
              <a:srgbClr val="000000"/>
            </a:solidFill>
            <a:miter lim="800000"/>
            <a:headEnd/>
            <a:tailEnd/>
          </a:ln>
        </p:spPr>
      </p:sp>
      <p:sp>
        <p:nvSpPr>
          <p:cNvPr id="105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366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4CA795C-EBC4-442F-A1C8-4B237546DD19}" type="slidenum">
              <a:rPr lang="zh-CN" altLang="en-US"/>
              <a:pPr fontAlgn="base">
                <a:spcBef>
                  <a:spcPct val="0"/>
                </a:spcBef>
                <a:spcAft>
                  <a:spcPct val="0"/>
                </a:spcAft>
                <a:defRPr/>
              </a:pPr>
              <a:t>37</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p:cNvSpPr>
          <p:nvPr>
            <p:ph type="sldImg"/>
          </p:nvPr>
        </p:nvSpPr>
        <p:spPr bwMode="auto">
          <a:noFill/>
          <a:ln>
            <a:solidFill>
              <a:srgbClr val="000000"/>
            </a:solidFill>
            <a:miter lim="800000"/>
            <a:headEnd/>
            <a:tailEnd/>
          </a:ln>
        </p:spPr>
      </p:sp>
      <p:sp>
        <p:nvSpPr>
          <p:cNvPr id="450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5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647E2AE-3CA0-4D65-AFB8-F4F9D6920ECC}" type="slidenum">
              <a:rPr lang="zh-CN" altLang="en-US"/>
              <a:pPr fontAlgn="base">
                <a:spcBef>
                  <a:spcPct val="0"/>
                </a:spcBef>
                <a:spcAft>
                  <a:spcPct val="0"/>
                </a:spcAft>
                <a:defRPr/>
              </a:pPr>
              <a:t>4</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幻灯片图像占位符 1"/>
          <p:cNvSpPr>
            <a:spLocks noGrp="1" noRot="1" noChangeAspect="1"/>
          </p:cNvSpPr>
          <p:nvPr>
            <p:ph type="sldImg"/>
          </p:nvPr>
        </p:nvSpPr>
        <p:spPr bwMode="auto">
          <a:noFill/>
          <a:ln>
            <a:solidFill>
              <a:srgbClr val="000000"/>
            </a:solidFill>
            <a:miter lim="800000"/>
            <a:headEnd/>
            <a:tailEnd/>
          </a:ln>
        </p:spPr>
      </p:sp>
      <p:sp>
        <p:nvSpPr>
          <p:cNvPr id="1075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571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6DBEDD1-40D2-43AA-ACCB-E4606C9C1738}" type="slidenum">
              <a:rPr lang="zh-CN" altLang="en-US"/>
              <a:pPr fontAlgn="base">
                <a:spcBef>
                  <a:spcPct val="0"/>
                </a:spcBef>
                <a:spcAft>
                  <a:spcPct val="0"/>
                </a:spcAft>
                <a:defRPr/>
              </a:pPr>
              <a:t>38</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幻灯片图像占位符 1"/>
          <p:cNvSpPr>
            <a:spLocks noGrp="1" noRot="1" noChangeAspect="1" noTextEdit="1"/>
          </p:cNvSpPr>
          <p:nvPr>
            <p:ph type="sldImg"/>
          </p:nvPr>
        </p:nvSpPr>
        <p:spPr bwMode="auto">
          <a:noFill/>
          <a:ln>
            <a:solidFill>
              <a:srgbClr val="000000"/>
            </a:solidFill>
            <a:miter lim="800000"/>
            <a:headEnd/>
            <a:tailEnd/>
          </a:ln>
        </p:spPr>
      </p:sp>
      <p:sp>
        <p:nvSpPr>
          <p:cNvPr id="1167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6739"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4997BE9-6BAC-4907-B7BE-01EC61076C4A}" type="slidenum">
              <a:rPr lang="zh-CN" altLang="en-US" sz="1200">
                <a:latin typeface="Calibri" pitchFamily="34" charset="0"/>
              </a:rPr>
              <a:pPr algn="r"/>
              <a:t>46</a:t>
            </a:fld>
            <a:endParaRPr lang="en-US" altLang="zh-CN" sz="1200">
              <a:latin typeface="Calibri"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幻灯片图像占位符 1"/>
          <p:cNvSpPr>
            <a:spLocks noGrp="1" noRot="1" noChangeAspect="1" noTextEdit="1"/>
          </p:cNvSpPr>
          <p:nvPr>
            <p:ph type="sldImg"/>
          </p:nvPr>
        </p:nvSpPr>
        <p:spPr bwMode="auto">
          <a:noFill/>
          <a:ln>
            <a:solidFill>
              <a:srgbClr val="000000"/>
            </a:solidFill>
            <a:miter lim="800000"/>
            <a:headEnd/>
            <a:tailEnd/>
          </a:ln>
        </p:spPr>
      </p:sp>
      <p:sp>
        <p:nvSpPr>
          <p:cNvPr id="11878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8787"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ECBC7498-4CA6-4693-8058-0FE5A6BBF39F}" type="slidenum">
              <a:rPr lang="zh-CN" altLang="en-US" sz="1200">
                <a:latin typeface="Calibri" pitchFamily="34" charset="0"/>
              </a:rPr>
              <a:pPr algn="r"/>
              <a:t>47</a:t>
            </a:fld>
            <a:endParaRPr lang="en-US" altLang="zh-CN" sz="1200">
              <a:latin typeface="Calibri"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幻灯片图像占位符 1"/>
          <p:cNvSpPr>
            <a:spLocks noGrp="1" noRot="1" noChangeAspect="1" noTextEdit="1"/>
          </p:cNvSpPr>
          <p:nvPr>
            <p:ph type="sldImg"/>
          </p:nvPr>
        </p:nvSpPr>
        <p:spPr bwMode="auto">
          <a:noFill/>
          <a:ln>
            <a:solidFill>
              <a:srgbClr val="000000"/>
            </a:solidFill>
            <a:miter lim="800000"/>
            <a:headEnd/>
            <a:tailEnd/>
          </a:ln>
        </p:spPr>
      </p:sp>
      <p:sp>
        <p:nvSpPr>
          <p:cNvPr id="12083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0835"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A52EBB4E-4041-46BB-B320-6B379AEDD09F}" type="slidenum">
              <a:rPr lang="zh-CN" altLang="en-US" sz="1200">
                <a:latin typeface="Calibri" pitchFamily="34" charset="0"/>
              </a:rPr>
              <a:pPr algn="r"/>
              <a:t>48</a:t>
            </a:fld>
            <a:endParaRPr lang="en-US" altLang="zh-CN" sz="1200">
              <a:latin typeface="Calibri"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幻灯片图像占位符 1"/>
          <p:cNvSpPr>
            <a:spLocks noGrp="1" noRot="1" noChangeAspect="1" noTextEdit="1"/>
          </p:cNvSpPr>
          <p:nvPr>
            <p:ph type="sldImg"/>
          </p:nvPr>
        </p:nvSpPr>
        <p:spPr bwMode="auto">
          <a:noFill/>
          <a:ln>
            <a:solidFill>
              <a:srgbClr val="000000"/>
            </a:solidFill>
            <a:miter lim="800000"/>
            <a:headEnd/>
            <a:tailEnd/>
          </a:ln>
        </p:spPr>
      </p:sp>
      <p:sp>
        <p:nvSpPr>
          <p:cNvPr id="12390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3907"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601FB363-CC84-442F-BD04-2BE8EF157BDF}" type="slidenum">
              <a:rPr lang="zh-CN" altLang="en-US" sz="1200">
                <a:latin typeface="Calibri" pitchFamily="34" charset="0"/>
              </a:rPr>
              <a:pPr algn="r"/>
              <a:t>50</a:t>
            </a:fld>
            <a:endParaRPr lang="en-US" altLang="zh-CN" sz="1200">
              <a:latin typeface="Calibri"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幻灯片图像占位符 1"/>
          <p:cNvSpPr>
            <a:spLocks noGrp="1" noRot="1" noChangeAspect="1" noTextEdit="1"/>
          </p:cNvSpPr>
          <p:nvPr>
            <p:ph type="sldImg"/>
          </p:nvPr>
        </p:nvSpPr>
        <p:spPr bwMode="auto">
          <a:noFill/>
          <a:ln>
            <a:solidFill>
              <a:srgbClr val="000000"/>
            </a:solidFill>
            <a:miter lim="800000"/>
            <a:headEnd/>
            <a:tailEnd/>
          </a:ln>
        </p:spPr>
      </p:sp>
      <p:sp>
        <p:nvSpPr>
          <p:cNvPr id="1259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5955"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734CEB7-FD00-413A-8C09-419E629779C1}" type="slidenum">
              <a:rPr lang="zh-CN" altLang="en-US" sz="1200">
                <a:latin typeface="Calibri" pitchFamily="34" charset="0"/>
              </a:rPr>
              <a:pPr algn="r"/>
              <a:t>51</a:t>
            </a:fld>
            <a:endParaRPr lang="en-US" altLang="zh-CN" sz="1200">
              <a:latin typeface="Calibri"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幻灯片图像占位符 1"/>
          <p:cNvSpPr>
            <a:spLocks noGrp="1" noRot="1" noChangeAspect="1" noTextEdit="1"/>
          </p:cNvSpPr>
          <p:nvPr>
            <p:ph type="sldImg"/>
          </p:nvPr>
        </p:nvSpPr>
        <p:spPr bwMode="auto">
          <a:noFill/>
          <a:ln>
            <a:solidFill>
              <a:srgbClr val="000000"/>
            </a:solidFill>
            <a:miter lim="800000"/>
            <a:headEnd/>
            <a:tailEnd/>
          </a:ln>
        </p:spPr>
      </p:sp>
      <p:sp>
        <p:nvSpPr>
          <p:cNvPr id="12902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9027"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0A1AFA39-F5A2-4DB8-87C4-06FBDAAB7BD8}" type="slidenum">
              <a:rPr lang="zh-CN" altLang="en-US" sz="1200">
                <a:latin typeface="Calibri" pitchFamily="34" charset="0"/>
              </a:rPr>
              <a:pPr algn="r"/>
              <a:t>53</a:t>
            </a:fld>
            <a:endParaRPr lang="en-US" altLang="zh-CN" sz="1200">
              <a:latin typeface="Calibri"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幻灯片图像占位符 1"/>
          <p:cNvSpPr>
            <a:spLocks noGrp="1" noRot="1" noChangeAspect="1" noTextEdit="1"/>
          </p:cNvSpPr>
          <p:nvPr>
            <p:ph type="sldImg"/>
          </p:nvPr>
        </p:nvSpPr>
        <p:spPr bwMode="auto">
          <a:noFill/>
          <a:ln>
            <a:solidFill>
              <a:srgbClr val="000000"/>
            </a:solidFill>
            <a:miter lim="800000"/>
            <a:headEnd/>
            <a:tailEnd/>
          </a:ln>
        </p:spPr>
      </p:sp>
      <p:sp>
        <p:nvSpPr>
          <p:cNvPr id="1310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1075"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01245191-BF8A-433D-9420-CEF0C53985A7}" type="slidenum">
              <a:rPr lang="zh-CN" altLang="en-US" sz="1200">
                <a:latin typeface="Calibri" pitchFamily="34" charset="0"/>
              </a:rPr>
              <a:pPr algn="r"/>
              <a:t>54</a:t>
            </a:fld>
            <a:endParaRPr lang="en-US" altLang="zh-CN" sz="1200">
              <a:latin typeface="Calibri"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幻灯片图像占位符 1"/>
          <p:cNvSpPr>
            <a:spLocks noGrp="1" noRot="1" noChangeAspect="1"/>
          </p:cNvSpPr>
          <p:nvPr>
            <p:ph type="sldImg"/>
          </p:nvPr>
        </p:nvSpPr>
        <p:spPr bwMode="auto">
          <a:noFill/>
          <a:ln>
            <a:solidFill>
              <a:srgbClr val="000000"/>
            </a:solidFill>
            <a:miter lim="800000"/>
            <a:headEnd/>
            <a:tailEnd/>
          </a:ln>
        </p:spPr>
      </p:sp>
      <p:sp>
        <p:nvSpPr>
          <p:cNvPr id="1392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74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5087221-C1F2-4711-BD88-457120CD8E28}" type="slidenum">
              <a:rPr lang="zh-CN" altLang="en-US">
                <a:solidFill>
                  <a:srgbClr val="000000"/>
                </a:solidFill>
              </a:rPr>
              <a:pPr fontAlgn="base">
                <a:spcBef>
                  <a:spcPct val="0"/>
                </a:spcBef>
                <a:spcAft>
                  <a:spcPct val="0"/>
                </a:spcAft>
                <a:defRPr/>
              </a:pPr>
              <a:t>56</a:t>
            </a:fld>
            <a:endParaRPr lang="en-US" altLang="zh-CN">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幻灯片图像占位符 1"/>
          <p:cNvSpPr>
            <a:spLocks noGrp="1" noRot="1" noChangeAspect="1"/>
          </p:cNvSpPr>
          <p:nvPr>
            <p:ph type="sldImg"/>
          </p:nvPr>
        </p:nvSpPr>
        <p:spPr bwMode="auto">
          <a:noFill/>
          <a:ln>
            <a:solidFill>
              <a:srgbClr val="000000"/>
            </a:solidFill>
            <a:miter lim="800000"/>
            <a:headEnd/>
            <a:tailEnd/>
          </a:ln>
        </p:spPr>
      </p:sp>
      <p:sp>
        <p:nvSpPr>
          <p:cNvPr id="1413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95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640DB9F-1836-4A43-ABAE-02E9A25B24C4}" type="slidenum">
              <a:rPr lang="zh-CN" altLang="en-US">
                <a:solidFill>
                  <a:srgbClr val="000000"/>
                </a:solidFill>
              </a:rPr>
              <a:pPr fontAlgn="base">
                <a:spcBef>
                  <a:spcPct val="0"/>
                </a:spcBef>
                <a:spcAft>
                  <a:spcPct val="0"/>
                </a:spcAft>
                <a:defRPr/>
              </a:pPr>
              <a:t>57</a:t>
            </a:fld>
            <a:endParaRPr lang="en-US" altLang="zh-CN">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1"/>
          <p:cNvSpPr>
            <a:spLocks noGrp="1" noRot="1" noChangeAspect="1"/>
          </p:cNvSpPr>
          <p:nvPr>
            <p:ph type="sldImg"/>
          </p:nvPr>
        </p:nvSpPr>
        <p:spPr bwMode="auto">
          <a:noFill/>
          <a:ln>
            <a:solidFill>
              <a:srgbClr val="000000"/>
            </a:solidFill>
            <a:miter lim="800000"/>
            <a:headEnd/>
            <a:tailEnd/>
          </a:ln>
        </p:spPr>
      </p:sp>
      <p:sp>
        <p:nvSpPr>
          <p:cNvPr id="48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813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7468F7F-E804-4386-B953-BC47D5D7E0FE}" type="slidenum">
              <a:rPr lang="zh-CN" altLang="en-US"/>
              <a:pPr fontAlgn="base">
                <a:spcBef>
                  <a:spcPct val="0"/>
                </a:spcBef>
                <a:spcAft>
                  <a:spcPct val="0"/>
                </a:spcAft>
                <a:defRPr/>
              </a:pPr>
              <a:t>6</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幻灯片图像占位符 1"/>
          <p:cNvSpPr>
            <a:spLocks noGrp="1" noRot="1" noChangeAspect="1"/>
          </p:cNvSpPr>
          <p:nvPr>
            <p:ph type="sldImg"/>
          </p:nvPr>
        </p:nvSpPr>
        <p:spPr bwMode="auto">
          <a:noFill/>
          <a:ln>
            <a:solidFill>
              <a:srgbClr val="000000"/>
            </a:solidFill>
            <a:miter lim="800000"/>
            <a:headEnd/>
            <a:tailEnd/>
          </a:ln>
        </p:spPr>
      </p:sp>
      <p:sp>
        <p:nvSpPr>
          <p:cNvPr id="14336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1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672CAB1-CF53-431E-8B84-4C5726F6EB32}" type="slidenum">
              <a:rPr lang="zh-CN" altLang="en-US">
                <a:solidFill>
                  <a:srgbClr val="000000"/>
                </a:solidFill>
              </a:rPr>
              <a:pPr fontAlgn="base">
                <a:spcBef>
                  <a:spcPct val="0"/>
                </a:spcBef>
                <a:spcAft>
                  <a:spcPct val="0"/>
                </a:spcAft>
                <a:defRPr/>
              </a:pPr>
              <a:t>58</a:t>
            </a:fld>
            <a:endParaRPr lang="en-US" altLang="zh-CN">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幻灯片图像占位符 1"/>
          <p:cNvSpPr>
            <a:spLocks noGrp="1" noRot="1" noChangeAspect="1"/>
          </p:cNvSpPr>
          <p:nvPr>
            <p:ph type="sldImg"/>
          </p:nvPr>
        </p:nvSpPr>
        <p:spPr bwMode="auto">
          <a:noFill/>
          <a:ln>
            <a:solidFill>
              <a:srgbClr val="000000"/>
            </a:solidFill>
            <a:miter lim="800000"/>
            <a:headEnd/>
            <a:tailEnd/>
          </a:ln>
        </p:spPr>
      </p:sp>
      <p:sp>
        <p:nvSpPr>
          <p:cNvPr id="1556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384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90A8BC8-CC5C-457A-A777-94E3716AEF35}" type="slidenum">
              <a:rPr lang="zh-CN" altLang="en-US"/>
              <a:pPr fontAlgn="base">
                <a:spcBef>
                  <a:spcPct val="0"/>
                </a:spcBef>
                <a:spcAft>
                  <a:spcPct val="0"/>
                </a:spcAft>
                <a:defRPr/>
              </a:pPr>
              <a:t>63</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幻灯片图像占位符 1"/>
          <p:cNvSpPr>
            <a:spLocks noGrp="1" noRot="1" noChangeAspect="1"/>
          </p:cNvSpPr>
          <p:nvPr>
            <p:ph type="sldImg"/>
          </p:nvPr>
        </p:nvSpPr>
        <p:spPr bwMode="auto">
          <a:noFill/>
          <a:ln>
            <a:solidFill>
              <a:srgbClr val="000000"/>
            </a:solidFill>
            <a:miter lim="800000"/>
            <a:headEnd/>
            <a:tailEnd/>
          </a:ln>
        </p:spPr>
      </p:sp>
      <p:sp>
        <p:nvSpPr>
          <p:cNvPr id="15974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79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D29E6CF-5EE3-434B-87C7-5347FE554884}" type="slidenum">
              <a:rPr lang="zh-CN" altLang="en-US"/>
              <a:pPr fontAlgn="base">
                <a:spcBef>
                  <a:spcPct val="0"/>
                </a:spcBef>
                <a:spcAft>
                  <a:spcPct val="0"/>
                </a:spcAft>
                <a:defRPr/>
              </a:pPr>
              <a:t>64</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998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2EFA012-16F7-441F-81E7-9712DBD9D7B7}" type="slidenum">
              <a:rPr lang="zh-CN" altLang="en-US"/>
              <a:pPr fontAlgn="base">
                <a:spcBef>
                  <a:spcPct val="0"/>
                </a:spcBef>
                <a:spcAft>
                  <a:spcPct val="0"/>
                </a:spcAft>
                <a:defRPr/>
              </a:pPr>
              <a:t>65</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幻灯片图像占位符 1"/>
          <p:cNvSpPr>
            <a:spLocks noGrp="1" noRot="1" noChangeAspect="1"/>
          </p:cNvSpPr>
          <p:nvPr>
            <p:ph type="sldImg"/>
          </p:nvPr>
        </p:nvSpPr>
        <p:spPr bwMode="auto">
          <a:noFill/>
          <a:ln>
            <a:solidFill>
              <a:srgbClr val="000000"/>
            </a:solidFill>
            <a:miter lim="800000"/>
            <a:headEnd/>
            <a:tailEnd/>
          </a:ln>
        </p:spPr>
      </p:sp>
      <p:sp>
        <p:nvSpPr>
          <p:cNvPr id="15360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843DE50-3DB3-473E-8DBD-50D3DEB278E6}" type="slidenum">
              <a:rPr lang="zh-CN" altLang="en-US"/>
              <a:pPr fontAlgn="base">
                <a:spcBef>
                  <a:spcPct val="0"/>
                </a:spcBef>
                <a:spcAft>
                  <a:spcPct val="0"/>
                </a:spcAft>
                <a:defRPr/>
              </a:pPr>
              <a:t>66</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203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72E91C3-47EA-40C5-8482-63650E9EA803}" type="slidenum">
              <a:rPr lang="zh-CN" altLang="en-US"/>
              <a:pPr fontAlgn="base">
                <a:spcBef>
                  <a:spcPct val="0"/>
                </a:spcBef>
                <a:spcAft>
                  <a:spcPct val="0"/>
                </a:spcAft>
                <a:defRPr/>
              </a:pPr>
              <a:t>67</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幻灯片图像占位符 1"/>
          <p:cNvSpPr>
            <a:spLocks noGrp="1" noRot="1" noChangeAspect="1"/>
          </p:cNvSpPr>
          <p:nvPr>
            <p:ph type="sldImg"/>
          </p:nvPr>
        </p:nvSpPr>
        <p:spPr bwMode="auto">
          <a:noFill/>
          <a:ln>
            <a:solidFill>
              <a:srgbClr val="000000"/>
            </a:solidFill>
            <a:miter lim="800000"/>
            <a:headEnd/>
            <a:tailEnd/>
          </a:ln>
        </p:spPr>
      </p:sp>
      <p:sp>
        <p:nvSpPr>
          <p:cNvPr id="16589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408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35DE7AF-CE32-43F3-83D0-EC1E8B577F6B}" type="slidenum">
              <a:rPr lang="zh-CN" altLang="en-US"/>
              <a:pPr fontAlgn="base">
                <a:spcBef>
                  <a:spcPct val="0"/>
                </a:spcBef>
                <a:spcAft>
                  <a:spcPct val="0"/>
                </a:spcAft>
                <a:defRPr/>
              </a:pPr>
              <a:t>68</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幻灯片图像占位符 1"/>
          <p:cNvSpPr>
            <a:spLocks noGrp="1" noRot="1" noChangeAspect="1"/>
          </p:cNvSpPr>
          <p:nvPr>
            <p:ph type="sldImg"/>
          </p:nvPr>
        </p:nvSpPr>
        <p:spPr bwMode="auto">
          <a:noFill/>
          <a:ln>
            <a:solidFill>
              <a:srgbClr val="000000"/>
            </a:solidFill>
            <a:miter lim="800000"/>
            <a:headEnd/>
            <a:tailEnd/>
          </a:ln>
        </p:spPr>
      </p:sp>
      <p:sp>
        <p:nvSpPr>
          <p:cNvPr id="1679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613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3D49424-B1E0-4C2E-9E18-455F364CA404}" type="slidenum">
              <a:rPr lang="zh-CN" altLang="en-US"/>
              <a:pPr fontAlgn="base">
                <a:spcBef>
                  <a:spcPct val="0"/>
                </a:spcBef>
                <a:spcAft>
                  <a:spcPct val="0"/>
                </a:spcAft>
                <a:defRPr/>
              </a:pPr>
              <a:t>69</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幻灯片图像占位符 1"/>
          <p:cNvSpPr>
            <a:spLocks noGrp="1" noRot="1" noChangeAspect="1"/>
          </p:cNvSpPr>
          <p:nvPr>
            <p:ph type="sldImg"/>
          </p:nvPr>
        </p:nvSpPr>
        <p:spPr bwMode="auto">
          <a:noFill/>
          <a:ln>
            <a:solidFill>
              <a:srgbClr val="000000"/>
            </a:solidFill>
            <a:miter lim="800000"/>
            <a:headEnd/>
            <a:tailEnd/>
          </a:ln>
        </p:spPr>
      </p:sp>
      <p:sp>
        <p:nvSpPr>
          <p:cNvPr id="1679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613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3D49424-B1E0-4C2E-9E18-455F364CA404}" type="slidenum">
              <a:rPr lang="zh-CN" altLang="en-US"/>
              <a:pPr fontAlgn="base">
                <a:spcBef>
                  <a:spcPct val="0"/>
                </a:spcBef>
                <a:spcAft>
                  <a:spcPct val="0"/>
                </a:spcAft>
                <a:defRPr/>
              </a:pPr>
              <a:t>70</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幻灯片图像占位符 1"/>
          <p:cNvSpPr>
            <a:spLocks noGrp="1" noRot="1" noChangeAspect="1"/>
          </p:cNvSpPr>
          <p:nvPr>
            <p:ph type="sldImg"/>
          </p:nvPr>
        </p:nvSpPr>
        <p:spPr bwMode="auto">
          <a:noFill/>
          <a:ln>
            <a:solidFill>
              <a:srgbClr val="000000"/>
            </a:solidFill>
            <a:miter lim="800000"/>
            <a:headEnd/>
            <a:tailEnd/>
          </a:ln>
        </p:spPr>
      </p:sp>
      <p:sp>
        <p:nvSpPr>
          <p:cNvPr id="1679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613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3D49424-B1E0-4C2E-9E18-455F364CA404}" type="slidenum">
              <a:rPr lang="zh-CN" altLang="en-US"/>
              <a:pPr fontAlgn="base">
                <a:spcBef>
                  <a:spcPct val="0"/>
                </a:spcBef>
                <a:spcAft>
                  <a:spcPct val="0"/>
                </a:spcAft>
                <a:defRPr/>
              </a:pPr>
              <a:t>71</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p:cNvSpPr>
            <a:spLocks noGrp="1" noRot="1" noChangeAspect="1"/>
          </p:cNvSpPr>
          <p:nvPr>
            <p:ph type="sldImg"/>
          </p:nvPr>
        </p:nvSpPr>
        <p:spPr bwMode="auto">
          <a:noFill/>
          <a:ln>
            <a:solidFill>
              <a:srgbClr val="000000"/>
            </a:solidFill>
            <a:miter lim="800000"/>
            <a:headEnd/>
            <a:tailEnd/>
          </a:ln>
        </p:spPr>
      </p:sp>
      <p:sp>
        <p:nvSpPr>
          <p:cNvPr id="5017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017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C17E33D-C75C-4345-AB47-4397D0407670}" type="slidenum">
              <a:rPr lang="zh-CN" altLang="en-US"/>
              <a:pPr fontAlgn="base">
                <a:spcBef>
                  <a:spcPct val="0"/>
                </a:spcBef>
                <a:spcAft>
                  <a:spcPct val="0"/>
                </a:spcAft>
                <a:defRPr/>
              </a:pPr>
              <a:t>7</a:t>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幻灯片图像占位符 1"/>
          <p:cNvSpPr>
            <a:spLocks noGrp="1" noRot="1" noChangeAspect="1"/>
          </p:cNvSpPr>
          <p:nvPr>
            <p:ph type="sldImg"/>
          </p:nvPr>
        </p:nvSpPr>
        <p:spPr bwMode="auto">
          <a:noFill/>
          <a:ln>
            <a:solidFill>
              <a:srgbClr val="000000"/>
            </a:solidFill>
            <a:miter lim="800000"/>
            <a:headEnd/>
            <a:tailEnd/>
          </a:ln>
        </p:spPr>
      </p:sp>
      <p:sp>
        <p:nvSpPr>
          <p:cNvPr id="1679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613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3D49424-B1E0-4C2E-9E18-455F364CA404}" type="slidenum">
              <a:rPr lang="zh-CN" altLang="en-US"/>
              <a:pPr fontAlgn="base">
                <a:spcBef>
                  <a:spcPct val="0"/>
                </a:spcBef>
                <a:spcAft>
                  <a:spcPct val="0"/>
                </a:spcAft>
                <a:defRPr/>
              </a:pPr>
              <a:t>72</a:t>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幻灯片图像占位符 1"/>
          <p:cNvSpPr>
            <a:spLocks noGrp="1" noRot="1" noChangeAspect="1"/>
          </p:cNvSpPr>
          <p:nvPr>
            <p:ph type="sldImg"/>
          </p:nvPr>
        </p:nvSpPr>
        <p:spPr bwMode="auto">
          <a:noFill/>
          <a:ln>
            <a:solidFill>
              <a:srgbClr val="000000"/>
            </a:solidFill>
            <a:miter lim="800000"/>
            <a:headEnd/>
            <a:tailEnd/>
          </a:ln>
        </p:spPr>
      </p:sp>
      <p:sp>
        <p:nvSpPr>
          <p:cNvPr id="16998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817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E07C92A-857C-4975-82F8-56D704722A9D}" type="slidenum">
              <a:rPr lang="zh-CN" altLang="en-US"/>
              <a:pPr fontAlgn="base">
                <a:spcBef>
                  <a:spcPct val="0"/>
                </a:spcBef>
                <a:spcAft>
                  <a:spcPct val="0"/>
                </a:spcAft>
                <a:defRPr/>
              </a:pPr>
              <a:t>73</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幻灯片图像占位符 1"/>
          <p:cNvSpPr>
            <a:spLocks noGrp="1" noRot="1" noChangeAspect="1"/>
          </p:cNvSpPr>
          <p:nvPr>
            <p:ph type="sldImg"/>
          </p:nvPr>
        </p:nvSpPr>
        <p:spPr bwMode="auto">
          <a:noFill/>
          <a:ln>
            <a:solidFill>
              <a:srgbClr val="000000"/>
            </a:solidFill>
            <a:miter lim="800000"/>
            <a:headEnd/>
            <a:tailEnd/>
          </a:ln>
        </p:spPr>
      </p:sp>
      <p:sp>
        <p:nvSpPr>
          <p:cNvPr id="17203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18022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B1FF6CF-3541-4A36-B09C-4143DE52C56D}" type="slidenum">
              <a:rPr lang="zh-CN" altLang="en-US"/>
              <a:pPr fontAlgn="base">
                <a:spcBef>
                  <a:spcPct val="0"/>
                </a:spcBef>
                <a:spcAft>
                  <a:spcPct val="0"/>
                </a:spcAft>
                <a:defRPr/>
              </a:pPr>
              <a:t>74</a:t>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幻灯片图像占位符 1"/>
          <p:cNvSpPr>
            <a:spLocks noGrp="1" noRot="1" noChangeAspect="1"/>
          </p:cNvSpPr>
          <p:nvPr>
            <p:ph type="sldImg"/>
          </p:nvPr>
        </p:nvSpPr>
        <p:spPr bwMode="auto">
          <a:noFill/>
          <a:ln>
            <a:solidFill>
              <a:srgbClr val="000000"/>
            </a:solidFill>
            <a:miter lim="800000"/>
            <a:headEnd/>
            <a:tailEnd/>
          </a:ln>
        </p:spPr>
      </p:sp>
      <p:sp>
        <p:nvSpPr>
          <p:cNvPr id="17408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227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A96208B-2DF3-4FAF-9C3C-5AFD396F8ACF}" type="slidenum">
              <a:rPr lang="zh-CN" altLang="en-US"/>
              <a:pPr fontAlgn="base">
                <a:spcBef>
                  <a:spcPct val="0"/>
                </a:spcBef>
                <a:spcAft>
                  <a:spcPct val="0"/>
                </a:spcAft>
                <a:defRPr/>
              </a:pPr>
              <a:t>75</a:t>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幻灯片图像占位符 1"/>
          <p:cNvSpPr>
            <a:spLocks noGrp="1" noRot="1" noChangeAspect="1"/>
          </p:cNvSpPr>
          <p:nvPr>
            <p:ph type="sldImg"/>
          </p:nvPr>
        </p:nvSpPr>
        <p:spPr bwMode="auto">
          <a:noFill/>
          <a:ln>
            <a:solidFill>
              <a:srgbClr val="000000"/>
            </a:solidFill>
            <a:miter lim="800000"/>
            <a:headEnd/>
            <a:tailEnd/>
          </a:ln>
        </p:spPr>
      </p:sp>
      <p:sp>
        <p:nvSpPr>
          <p:cNvPr id="17817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637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065CC4F-87EE-4382-AEF2-F99232D7F1EC}" type="slidenum">
              <a:rPr lang="zh-CN" altLang="en-US"/>
              <a:pPr fontAlgn="base">
                <a:spcBef>
                  <a:spcPct val="0"/>
                </a:spcBef>
                <a:spcAft>
                  <a:spcPct val="0"/>
                </a:spcAft>
                <a:defRPr/>
              </a:pPr>
              <a:t>76</a:t>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幻灯片图像占位符 1"/>
          <p:cNvSpPr>
            <a:spLocks noGrp="1" noRot="1" noChangeAspect="1"/>
          </p:cNvSpPr>
          <p:nvPr>
            <p:ph type="sldImg"/>
          </p:nvPr>
        </p:nvSpPr>
        <p:spPr bwMode="auto">
          <a:noFill/>
          <a:ln>
            <a:solidFill>
              <a:srgbClr val="000000"/>
            </a:solidFill>
            <a:miter lim="800000"/>
            <a:headEnd/>
            <a:tailEnd/>
          </a:ln>
        </p:spPr>
      </p:sp>
      <p:sp>
        <p:nvSpPr>
          <p:cNvPr id="18022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18841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83C6295-4A76-4EE7-8487-C1BEECDA99B1}" type="slidenum">
              <a:rPr lang="zh-CN" altLang="en-US"/>
              <a:pPr fontAlgn="base">
                <a:spcBef>
                  <a:spcPct val="0"/>
                </a:spcBef>
                <a:spcAft>
                  <a:spcPct val="0"/>
                </a:spcAft>
                <a:defRPr/>
              </a:pPr>
              <a:t>77</a:t>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幻灯片图像占位符 1"/>
          <p:cNvSpPr>
            <a:spLocks noGrp="1" noRot="1" noChangeAspect="1"/>
          </p:cNvSpPr>
          <p:nvPr>
            <p:ph type="sldImg"/>
          </p:nvPr>
        </p:nvSpPr>
        <p:spPr bwMode="auto">
          <a:noFill/>
          <a:ln>
            <a:solidFill>
              <a:srgbClr val="000000"/>
            </a:solidFill>
            <a:miter lim="800000"/>
            <a:headEnd/>
            <a:tailEnd/>
          </a:ln>
        </p:spPr>
      </p:sp>
      <p:sp>
        <p:nvSpPr>
          <p:cNvPr id="1822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046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FC7E12D-AA45-4BB9-B530-6F760BA3D248}" type="slidenum">
              <a:rPr lang="zh-CN" altLang="en-US"/>
              <a:pPr fontAlgn="base">
                <a:spcBef>
                  <a:spcPct val="0"/>
                </a:spcBef>
                <a:spcAft>
                  <a:spcPct val="0"/>
                </a:spcAft>
                <a:defRPr/>
              </a:pPr>
              <a:t>78</a:t>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幻灯片图像占位符 1"/>
          <p:cNvSpPr>
            <a:spLocks noGrp="1" noRot="1" noChangeAspect="1"/>
          </p:cNvSpPr>
          <p:nvPr>
            <p:ph type="sldImg"/>
          </p:nvPr>
        </p:nvSpPr>
        <p:spPr bwMode="auto">
          <a:noFill/>
          <a:ln>
            <a:solidFill>
              <a:srgbClr val="000000"/>
            </a:solidFill>
            <a:miter lim="800000"/>
            <a:headEnd/>
            <a:tailEnd/>
          </a:ln>
        </p:spPr>
      </p:sp>
      <p:sp>
        <p:nvSpPr>
          <p:cNvPr id="1843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251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C2A63BD-D06F-4C5F-9364-7E880D4680D9}" type="slidenum">
              <a:rPr lang="zh-CN" altLang="en-US"/>
              <a:pPr fontAlgn="base">
                <a:spcBef>
                  <a:spcPct val="0"/>
                </a:spcBef>
                <a:spcAft>
                  <a:spcPct val="0"/>
                </a:spcAft>
                <a:defRPr/>
              </a:pPr>
              <a:t>79</a:t>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幻灯片图像占位符 1"/>
          <p:cNvSpPr>
            <a:spLocks noGrp="1" noRot="1" noChangeAspect="1"/>
          </p:cNvSpPr>
          <p:nvPr>
            <p:ph type="sldImg"/>
          </p:nvPr>
        </p:nvSpPr>
        <p:spPr bwMode="auto">
          <a:noFill/>
          <a:ln>
            <a:solidFill>
              <a:srgbClr val="000000"/>
            </a:solidFill>
            <a:miter lim="800000"/>
            <a:headEnd/>
            <a:tailEnd/>
          </a:ln>
        </p:spPr>
      </p:sp>
      <p:sp>
        <p:nvSpPr>
          <p:cNvPr id="1863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456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762948A-5048-4C62-8179-4F9B53CEC014}" type="slidenum">
              <a:rPr lang="zh-CN" altLang="en-US"/>
              <a:pPr fontAlgn="base">
                <a:spcBef>
                  <a:spcPct val="0"/>
                </a:spcBef>
                <a:spcAft>
                  <a:spcPct val="0"/>
                </a:spcAft>
                <a:defRPr/>
              </a:pPr>
              <a:t>80</a:t>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幻灯片图像占位符 1"/>
          <p:cNvSpPr>
            <a:spLocks noGrp="1" noRot="1" noChangeAspect="1"/>
          </p:cNvSpPr>
          <p:nvPr>
            <p:ph type="sldImg"/>
          </p:nvPr>
        </p:nvSpPr>
        <p:spPr bwMode="auto">
          <a:noFill/>
          <a:ln>
            <a:solidFill>
              <a:srgbClr val="000000"/>
            </a:solidFill>
            <a:miter lim="800000"/>
            <a:headEnd/>
            <a:tailEnd/>
          </a:ln>
        </p:spPr>
      </p:sp>
      <p:sp>
        <p:nvSpPr>
          <p:cNvPr id="18841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66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DB9FA7A-2BE0-421F-B490-75DC6F5AB019}" type="slidenum">
              <a:rPr lang="zh-CN" altLang="en-US"/>
              <a:pPr fontAlgn="base">
                <a:spcBef>
                  <a:spcPct val="0"/>
                </a:spcBef>
                <a:spcAft>
                  <a:spcPct val="0"/>
                </a:spcAft>
                <a:defRPr/>
              </a:pPr>
              <a:t>81</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p:cNvSpPr>
            <a:spLocks noGrp="1" noRot="1" noChangeAspect="1"/>
          </p:cNvSpPr>
          <p:nvPr>
            <p:ph type="sldImg"/>
          </p:nvPr>
        </p:nvSpPr>
        <p:spPr bwMode="auto">
          <a:noFill/>
          <a:ln>
            <a:solidFill>
              <a:srgbClr val="000000"/>
            </a:solidFill>
            <a:miter lim="800000"/>
            <a:headEnd/>
            <a:tailEnd/>
          </a:ln>
        </p:spPr>
      </p:sp>
      <p:sp>
        <p:nvSpPr>
          <p:cNvPr id="5222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222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151C836-9E5B-441A-B9D2-A2943EFCFDFB}" type="slidenum">
              <a:rPr lang="zh-CN" altLang="en-US"/>
              <a:pPr fontAlgn="base">
                <a:spcBef>
                  <a:spcPct val="0"/>
                </a:spcBef>
                <a:spcAft>
                  <a:spcPct val="0"/>
                </a:spcAft>
                <a:defRPr/>
              </a:pPr>
              <a:t>8</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幻灯片图像占位符 1"/>
          <p:cNvSpPr>
            <a:spLocks noGrp="1" noRot="1" noChangeAspect="1"/>
          </p:cNvSpPr>
          <p:nvPr>
            <p:ph type="sldImg"/>
          </p:nvPr>
        </p:nvSpPr>
        <p:spPr bwMode="auto">
          <a:noFill/>
          <a:ln>
            <a:solidFill>
              <a:srgbClr val="000000"/>
            </a:solidFill>
            <a:miter lim="800000"/>
            <a:headEnd/>
            <a:tailEnd/>
          </a:ln>
        </p:spPr>
      </p:sp>
      <p:sp>
        <p:nvSpPr>
          <p:cNvPr id="1904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86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1587DEA-1EEB-4479-9763-DBB55C77AEC8}" type="slidenum">
              <a:rPr lang="zh-CN" altLang="en-US"/>
              <a:pPr fontAlgn="base">
                <a:spcBef>
                  <a:spcPct val="0"/>
                </a:spcBef>
                <a:spcAft>
                  <a:spcPct val="0"/>
                </a:spcAft>
                <a:defRPr/>
              </a:pPr>
              <a:t>82</a:t>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幻灯片图像占位符 1"/>
          <p:cNvSpPr>
            <a:spLocks noGrp="1" noRot="1" noChangeAspect="1"/>
          </p:cNvSpPr>
          <p:nvPr>
            <p:ph type="sldImg"/>
          </p:nvPr>
        </p:nvSpPr>
        <p:spPr bwMode="auto">
          <a:noFill/>
          <a:ln>
            <a:solidFill>
              <a:srgbClr val="000000"/>
            </a:solidFill>
            <a:miter lim="800000"/>
            <a:headEnd/>
            <a:tailEnd/>
          </a:ln>
        </p:spPr>
      </p:sp>
      <p:sp>
        <p:nvSpPr>
          <p:cNvPr id="1925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07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4E5E6CE-68B3-4525-BA5E-ABABE74571D6}" type="slidenum">
              <a:rPr lang="zh-CN" altLang="en-US"/>
              <a:pPr fontAlgn="base">
                <a:spcBef>
                  <a:spcPct val="0"/>
                </a:spcBef>
                <a:spcAft>
                  <a:spcPct val="0"/>
                </a:spcAft>
                <a:defRPr/>
              </a:pPr>
              <a:t>83</a:t>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幻灯片图像占位符 1"/>
          <p:cNvSpPr>
            <a:spLocks noGrp="1" noRot="1" noChangeAspect="1"/>
          </p:cNvSpPr>
          <p:nvPr>
            <p:ph type="sldImg"/>
          </p:nvPr>
        </p:nvSpPr>
        <p:spPr bwMode="auto">
          <a:noFill/>
          <a:ln>
            <a:solidFill>
              <a:srgbClr val="000000"/>
            </a:solidFill>
            <a:miter lim="800000"/>
            <a:headEnd/>
            <a:tailEnd/>
          </a:ln>
        </p:spPr>
      </p:sp>
      <p:sp>
        <p:nvSpPr>
          <p:cNvPr id="19456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3C7726B-D520-495B-87FF-CCDFD9EDDFC8}" type="slidenum">
              <a:rPr lang="zh-CN" altLang="en-US"/>
              <a:pPr fontAlgn="base">
                <a:spcBef>
                  <a:spcPct val="0"/>
                </a:spcBef>
                <a:spcAft>
                  <a:spcPct val="0"/>
                </a:spcAft>
                <a:defRPr/>
              </a:pPr>
              <a:t>84</a:t>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幻灯片图像占位符 1"/>
          <p:cNvSpPr>
            <a:spLocks noGrp="1" noRot="1" noChangeAspect="1"/>
          </p:cNvSpPr>
          <p:nvPr>
            <p:ph type="sldImg"/>
          </p:nvPr>
        </p:nvSpPr>
        <p:spPr bwMode="auto">
          <a:noFill/>
          <a:ln>
            <a:solidFill>
              <a:srgbClr val="000000"/>
            </a:solidFill>
            <a:miter lim="800000"/>
            <a:headEnd/>
            <a:tailEnd/>
          </a:ln>
        </p:spPr>
      </p:sp>
      <p:sp>
        <p:nvSpPr>
          <p:cNvPr id="1966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480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3668E56-9021-49E2-8FE8-E103E13E89FC}" type="slidenum">
              <a:rPr lang="zh-CN" altLang="en-US"/>
              <a:pPr fontAlgn="base">
                <a:spcBef>
                  <a:spcPct val="0"/>
                </a:spcBef>
                <a:spcAft>
                  <a:spcPct val="0"/>
                </a:spcAft>
                <a:defRPr/>
              </a:pPr>
              <a:t>85</a:t>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幻灯片图像占位符 1"/>
          <p:cNvSpPr>
            <a:spLocks noGrp="1" noRot="1" noChangeAspect="1"/>
          </p:cNvSpPr>
          <p:nvPr>
            <p:ph type="sldImg"/>
          </p:nvPr>
        </p:nvSpPr>
        <p:spPr bwMode="auto">
          <a:noFill/>
          <a:ln>
            <a:solidFill>
              <a:srgbClr val="000000"/>
            </a:solidFill>
            <a:miter lim="800000"/>
            <a:headEnd/>
            <a:tailEnd/>
          </a:ln>
        </p:spPr>
      </p:sp>
      <p:sp>
        <p:nvSpPr>
          <p:cNvPr id="1986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685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813335B-B270-46AD-B6A9-211B744D9666}" type="slidenum">
              <a:rPr lang="zh-CN" altLang="en-US"/>
              <a:pPr fontAlgn="base">
                <a:spcBef>
                  <a:spcPct val="0"/>
                </a:spcBef>
                <a:spcAft>
                  <a:spcPct val="0"/>
                </a:spcAft>
                <a:defRPr/>
              </a:pPr>
              <a:t>86</a:t>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幻灯片图像占位符 1"/>
          <p:cNvSpPr>
            <a:spLocks noGrp="1" noRot="1" noChangeAspect="1"/>
          </p:cNvSpPr>
          <p:nvPr>
            <p:ph type="sldImg"/>
          </p:nvPr>
        </p:nvSpPr>
        <p:spPr bwMode="auto">
          <a:noFill/>
          <a:ln>
            <a:solidFill>
              <a:srgbClr val="000000"/>
            </a:solidFill>
            <a:miter lim="800000"/>
            <a:headEnd/>
            <a:tailEnd/>
          </a:ln>
        </p:spPr>
      </p:sp>
      <p:sp>
        <p:nvSpPr>
          <p:cNvPr id="20070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889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170A3A8-B9A5-4896-A1D2-892192088436}" type="slidenum">
              <a:rPr lang="zh-CN" altLang="en-US"/>
              <a:pPr fontAlgn="base">
                <a:spcBef>
                  <a:spcPct val="0"/>
                </a:spcBef>
                <a:spcAft>
                  <a:spcPct val="0"/>
                </a:spcAft>
                <a:defRPr/>
              </a:pPr>
              <a:t>87</a:t>
            </a:fld>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幻灯片图像占位符 1"/>
          <p:cNvSpPr>
            <a:spLocks noGrp="1" noRot="1" noChangeAspect="1"/>
          </p:cNvSpPr>
          <p:nvPr>
            <p:ph type="sldImg"/>
          </p:nvPr>
        </p:nvSpPr>
        <p:spPr bwMode="auto">
          <a:noFill/>
          <a:ln>
            <a:solidFill>
              <a:srgbClr val="000000"/>
            </a:solidFill>
            <a:miter lim="800000"/>
            <a:headEnd/>
            <a:tailEnd/>
          </a:ln>
        </p:spPr>
      </p:sp>
      <p:sp>
        <p:nvSpPr>
          <p:cNvPr id="20070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889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170A3A8-B9A5-4896-A1D2-892192088436}" type="slidenum">
              <a:rPr lang="zh-CN" altLang="en-US"/>
              <a:pPr fontAlgn="base">
                <a:spcBef>
                  <a:spcPct val="0"/>
                </a:spcBef>
                <a:spcAft>
                  <a:spcPct val="0"/>
                </a:spcAft>
                <a:defRPr/>
              </a:pPr>
              <a:t>88</a:t>
            </a:fld>
            <a:endParaRPr lang="en-US"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幻灯片图像占位符 1"/>
          <p:cNvSpPr>
            <a:spLocks noGrp="1" noRot="1" noChangeAspect="1"/>
          </p:cNvSpPr>
          <p:nvPr>
            <p:ph type="sldImg"/>
          </p:nvPr>
        </p:nvSpPr>
        <p:spPr bwMode="auto">
          <a:noFill/>
          <a:ln>
            <a:solidFill>
              <a:srgbClr val="000000"/>
            </a:solidFill>
            <a:miter lim="800000"/>
            <a:headEnd/>
            <a:tailEnd/>
          </a:ln>
        </p:spPr>
      </p:sp>
      <p:sp>
        <p:nvSpPr>
          <p:cNvPr id="2027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09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95FE42-97CC-47E7-9DDB-9DEAAC4243D0}" type="slidenum">
              <a:rPr lang="zh-CN" altLang="en-US"/>
              <a:pPr fontAlgn="base">
                <a:spcBef>
                  <a:spcPct val="0"/>
                </a:spcBef>
                <a:spcAft>
                  <a:spcPct val="0"/>
                </a:spcAft>
                <a:defRPr/>
              </a:pPr>
              <a:t>89</a:t>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幻灯片图像占位符 1"/>
          <p:cNvSpPr>
            <a:spLocks noGrp="1" noRot="1" noChangeAspect="1"/>
          </p:cNvSpPr>
          <p:nvPr>
            <p:ph type="sldImg"/>
          </p:nvPr>
        </p:nvSpPr>
        <p:spPr bwMode="auto">
          <a:noFill/>
          <a:ln>
            <a:solidFill>
              <a:srgbClr val="000000"/>
            </a:solidFill>
            <a:miter lim="800000"/>
            <a:headEnd/>
            <a:tailEnd/>
          </a:ln>
        </p:spPr>
      </p:sp>
      <p:sp>
        <p:nvSpPr>
          <p:cNvPr id="20480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29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143F5DB-EDD7-4541-8CC9-3CCD5A515037}" type="slidenum">
              <a:rPr lang="zh-CN" altLang="en-US"/>
              <a:pPr fontAlgn="base">
                <a:spcBef>
                  <a:spcPct val="0"/>
                </a:spcBef>
                <a:spcAft>
                  <a:spcPct val="0"/>
                </a:spcAft>
                <a:defRPr/>
              </a:pPr>
              <a:t>90</a:t>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幻灯片图像占位符 1"/>
          <p:cNvSpPr>
            <a:spLocks noGrp="1" noRot="1" noChangeAspect="1"/>
          </p:cNvSpPr>
          <p:nvPr>
            <p:ph type="sldImg"/>
          </p:nvPr>
        </p:nvSpPr>
        <p:spPr bwMode="auto">
          <a:noFill/>
          <a:ln>
            <a:solidFill>
              <a:srgbClr val="000000"/>
            </a:solidFill>
            <a:miter lim="800000"/>
            <a:headEnd/>
            <a:tailEnd/>
          </a:ln>
        </p:spPr>
      </p:sp>
      <p:sp>
        <p:nvSpPr>
          <p:cNvPr id="2068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4C95BFC-00C1-41E1-AC20-495D9A3D9032}" type="slidenum">
              <a:rPr lang="zh-CN" altLang="en-US"/>
              <a:pPr fontAlgn="base">
                <a:spcBef>
                  <a:spcPct val="0"/>
                </a:spcBef>
                <a:spcAft>
                  <a:spcPct val="0"/>
                </a:spcAft>
                <a:defRPr/>
              </a:pPr>
              <a:t>91</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幻灯片图像占位符 1"/>
          <p:cNvSpPr>
            <a:spLocks noGrp="1" noRot="1" noChangeAspect="1"/>
          </p:cNvSpPr>
          <p:nvPr>
            <p:ph type="sldImg"/>
          </p:nvPr>
        </p:nvSpPr>
        <p:spPr bwMode="auto">
          <a:noFill/>
          <a:ln>
            <a:solidFill>
              <a:srgbClr val="000000"/>
            </a:solidFill>
            <a:miter lim="800000"/>
            <a:headEnd/>
            <a:tailEnd/>
          </a:ln>
        </p:spPr>
      </p:sp>
      <p:sp>
        <p:nvSpPr>
          <p:cNvPr id="542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427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EEB20F2-59EB-45EC-9A41-0631C75EED56}" type="slidenum">
              <a:rPr lang="zh-CN" altLang="en-US"/>
              <a:pPr fontAlgn="base">
                <a:spcBef>
                  <a:spcPct val="0"/>
                </a:spcBef>
                <a:spcAft>
                  <a:spcPct val="0"/>
                </a:spcAft>
                <a:defRPr/>
              </a:pPr>
              <a:t>9</a:t>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幻灯片图像占位符 1"/>
          <p:cNvSpPr>
            <a:spLocks noGrp="1" noRot="1" noChangeAspect="1"/>
          </p:cNvSpPr>
          <p:nvPr>
            <p:ph type="sldImg"/>
          </p:nvPr>
        </p:nvSpPr>
        <p:spPr bwMode="auto">
          <a:noFill/>
          <a:ln>
            <a:solidFill>
              <a:srgbClr val="000000"/>
            </a:solidFill>
            <a:miter lim="800000"/>
            <a:headEnd/>
            <a:tailEnd/>
          </a:ln>
        </p:spPr>
      </p:sp>
      <p:sp>
        <p:nvSpPr>
          <p:cNvPr id="20889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C111262-D475-4967-ACF9-237DFD88E6BA}" type="slidenum">
              <a:rPr lang="zh-CN" altLang="en-US"/>
              <a:pPr fontAlgn="base">
                <a:spcBef>
                  <a:spcPct val="0"/>
                </a:spcBef>
                <a:spcAft>
                  <a:spcPct val="0"/>
                </a:spcAft>
                <a:defRPr/>
              </a:pPr>
              <a:t>92</a:t>
            </a:fld>
            <a:endParaRPr lang="en-US"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幻灯片图像占位符 1"/>
          <p:cNvSpPr>
            <a:spLocks noGrp="1" noRot="1" noChangeAspect="1"/>
          </p:cNvSpPr>
          <p:nvPr>
            <p:ph type="sldImg"/>
          </p:nvPr>
        </p:nvSpPr>
        <p:spPr bwMode="auto">
          <a:noFill/>
          <a:ln>
            <a:solidFill>
              <a:srgbClr val="000000"/>
            </a:solidFill>
            <a:miter lim="800000"/>
            <a:headEnd/>
            <a:tailEnd/>
          </a:ln>
        </p:spPr>
      </p:sp>
      <p:sp>
        <p:nvSpPr>
          <p:cNvPr id="20889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21709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C111262-D475-4967-ACF9-237DFD88E6BA}" type="slidenum">
              <a:rPr lang="zh-CN" altLang="en-US"/>
              <a:pPr fontAlgn="base">
                <a:spcBef>
                  <a:spcPct val="0"/>
                </a:spcBef>
                <a:spcAft>
                  <a:spcPct val="0"/>
                </a:spcAft>
                <a:defRPr/>
              </a:pPr>
              <a:t>93</a:t>
            </a:fld>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幻灯片图像占位符 1"/>
          <p:cNvSpPr>
            <a:spLocks noGrp="1" noRot="1" noChangeAspect="1"/>
          </p:cNvSpPr>
          <p:nvPr>
            <p:ph type="sldImg"/>
          </p:nvPr>
        </p:nvSpPr>
        <p:spPr bwMode="auto">
          <a:noFill/>
          <a:ln>
            <a:solidFill>
              <a:srgbClr val="000000"/>
            </a:solidFill>
            <a:miter lim="800000"/>
            <a:headEnd/>
            <a:tailEnd/>
          </a:ln>
        </p:spPr>
      </p:sp>
      <p:sp>
        <p:nvSpPr>
          <p:cNvPr id="21094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2191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E38159E-35C9-4EC8-B59E-1108C55301A4}" type="slidenum">
              <a:rPr lang="zh-CN" altLang="en-US"/>
              <a:pPr fontAlgn="base">
                <a:spcBef>
                  <a:spcPct val="0"/>
                </a:spcBef>
                <a:spcAft>
                  <a:spcPct val="0"/>
                </a:spcAft>
                <a:defRPr/>
              </a:pPr>
              <a:t>94</a:t>
            </a:fld>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幻灯片图像占位符 1"/>
          <p:cNvSpPr>
            <a:spLocks noGrp="1" noRot="1" noChangeAspect="1"/>
          </p:cNvSpPr>
          <p:nvPr>
            <p:ph type="sldImg"/>
          </p:nvPr>
        </p:nvSpPr>
        <p:spPr bwMode="auto">
          <a:noFill/>
          <a:ln>
            <a:solidFill>
              <a:srgbClr val="000000"/>
            </a:solidFill>
            <a:miter lim="800000"/>
            <a:headEnd/>
            <a:tailEnd/>
          </a:ln>
        </p:spPr>
      </p:sp>
      <p:sp>
        <p:nvSpPr>
          <p:cNvPr id="21094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91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E38159E-35C9-4EC8-B59E-1108C55301A4}" type="slidenum">
              <a:rPr lang="zh-CN" altLang="en-US"/>
              <a:pPr fontAlgn="base">
                <a:spcBef>
                  <a:spcPct val="0"/>
                </a:spcBef>
                <a:spcAft>
                  <a:spcPct val="0"/>
                </a:spcAft>
                <a:defRPr/>
              </a:pPr>
              <a:t>95</a:t>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幻灯片图像占位符 1"/>
          <p:cNvSpPr>
            <a:spLocks noGrp="1" noRot="1" noChangeAspect="1"/>
          </p:cNvSpPr>
          <p:nvPr>
            <p:ph type="sldImg"/>
          </p:nvPr>
        </p:nvSpPr>
        <p:spPr bwMode="auto">
          <a:noFill/>
          <a:ln>
            <a:solidFill>
              <a:srgbClr val="000000"/>
            </a:solidFill>
            <a:miter lim="800000"/>
            <a:headEnd/>
            <a:tailEnd/>
          </a:ln>
        </p:spPr>
      </p:sp>
      <p:sp>
        <p:nvSpPr>
          <p:cNvPr id="2129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2118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7E1F8B0-D216-4A7B-9450-3E997D350AEF}" type="slidenum">
              <a:rPr lang="zh-CN" altLang="en-US"/>
              <a:pPr fontAlgn="base">
                <a:spcBef>
                  <a:spcPct val="0"/>
                </a:spcBef>
                <a:spcAft>
                  <a:spcPct val="0"/>
                </a:spcAft>
                <a:defRPr/>
              </a:pPr>
              <a:t>96</a:t>
            </a:fld>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幻灯片图像占位符 1"/>
          <p:cNvSpPr>
            <a:spLocks noGrp="1" noRot="1" noChangeAspect="1"/>
          </p:cNvSpPr>
          <p:nvPr>
            <p:ph type="sldImg"/>
          </p:nvPr>
        </p:nvSpPr>
        <p:spPr bwMode="auto">
          <a:noFill/>
          <a:ln>
            <a:solidFill>
              <a:srgbClr val="000000"/>
            </a:solidFill>
            <a:miter lim="800000"/>
            <a:headEnd/>
            <a:tailEnd/>
          </a:ln>
        </p:spPr>
      </p:sp>
      <p:sp>
        <p:nvSpPr>
          <p:cNvPr id="21709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上面挤，下面空</a:t>
            </a:r>
          </a:p>
        </p:txBody>
      </p:sp>
      <p:sp>
        <p:nvSpPr>
          <p:cNvPr id="22528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CA085B0-3D74-4174-A478-2DCE4C21D59B}" type="slidenum">
              <a:rPr lang="zh-CN" altLang="en-US"/>
              <a:pPr fontAlgn="base">
                <a:spcBef>
                  <a:spcPct val="0"/>
                </a:spcBef>
                <a:spcAft>
                  <a:spcPct val="0"/>
                </a:spcAft>
                <a:defRPr/>
              </a:pPr>
              <a:t>99</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p:cNvSpPr>
            <a:spLocks noGrp="1" noRot="1" noChangeAspect="1"/>
          </p:cNvSpPr>
          <p:nvPr>
            <p:ph type="sldImg"/>
          </p:nvPr>
        </p:nvSpPr>
        <p:spPr bwMode="auto">
          <a:noFill/>
          <a:ln>
            <a:solidFill>
              <a:srgbClr val="000000"/>
            </a:solidFill>
            <a:miter lim="800000"/>
            <a:headEnd/>
            <a:tailEnd/>
          </a:ln>
        </p:spPr>
      </p:sp>
      <p:sp>
        <p:nvSpPr>
          <p:cNvPr id="563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632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06596EE-AB43-4654-9866-DA5D51FB9329}" type="slidenum">
              <a:rPr lang="zh-CN" altLang="en-US"/>
              <a:pPr fontAlgn="base">
                <a:spcBef>
                  <a:spcPct val="0"/>
                </a:spcBef>
                <a:spcAft>
                  <a:spcPct val="0"/>
                </a:spcAft>
                <a:defRPr/>
              </a:pPr>
              <a:t>10</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幻灯片图像占位符 1"/>
          <p:cNvSpPr>
            <a:spLocks noGrp="1" noRot="1" noChangeAspect="1"/>
          </p:cNvSpPr>
          <p:nvPr>
            <p:ph type="sldImg"/>
          </p:nvPr>
        </p:nvSpPr>
        <p:spPr bwMode="auto">
          <a:noFill/>
          <a:ln>
            <a:solidFill>
              <a:srgbClr val="000000"/>
            </a:solidFill>
            <a:miter lim="800000"/>
            <a:headEnd/>
            <a:tailEnd/>
          </a:ln>
        </p:spPr>
      </p:sp>
      <p:sp>
        <p:nvSpPr>
          <p:cNvPr id="583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837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FFF41E2-9272-4931-AE4F-78D44CB23E70}" type="slidenum">
              <a:rPr lang="zh-CN" altLang="en-US"/>
              <a:pPr fontAlgn="base">
                <a:spcBef>
                  <a:spcPct val="0"/>
                </a:spcBef>
                <a:spcAft>
                  <a:spcPct val="0"/>
                </a:spcAft>
                <a:defRPr/>
              </a:pPr>
              <a:t>11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87E041B2-5422-4754-B673-E51451EEEFAB}" type="datetimeFigureOut">
              <a:rPr lang="zh-CN" altLang="en-US"/>
              <a:pPr>
                <a:defRPr/>
              </a:pPr>
              <a:t>2015-8-6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FEB2F66-45B7-4149-B883-3BEEAB2101F6}"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B5860E4-2A2E-472F-8257-74D7630127B6}" type="datetimeFigureOut">
              <a:rPr lang="zh-CN" altLang="en-US"/>
              <a:pPr>
                <a:defRPr/>
              </a:pPr>
              <a:t>2015-8-6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3FFFC24-2365-4EC4-AEA6-421933E43628}"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472A676-2D0C-4296-B13D-B91AC6159EDB}" type="datetimeFigureOut">
              <a:rPr lang="zh-CN" altLang="en-US"/>
              <a:pPr>
                <a:defRPr/>
              </a:pPr>
              <a:t>2015-8-6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5F36DCA-E813-4F37-824E-149C9A61B6E9}"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F2AF7B83-6718-4AC5-BF7A-3C428F202F03}" type="datetimeFigureOut">
              <a:rPr lang="zh-CN" altLang="en-US"/>
              <a:pPr>
                <a:defRPr/>
              </a:pPr>
              <a:t>2015-8-6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463EBD1-2053-457B-ACF4-42E2AF63846B}" type="slidenum">
              <a:rPr lang="zh-CN" altLang="en-US"/>
              <a:pPr>
                <a:defRPr/>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46E337D-E6A3-456A-96CF-CBF2C1846AE9}" type="datetimeFigureOut">
              <a:rPr lang="zh-CN" altLang="en-US"/>
              <a:pPr>
                <a:defRPr/>
              </a:pPr>
              <a:t>2015-8-6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573E424-E794-44DF-828F-076552BCEEE2}" type="slidenum">
              <a:rPr lang="zh-CN" altLang="en-US"/>
              <a:pPr>
                <a:defRPr/>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B6E7AF78-79B6-4A0E-93B6-8570CFD4DED4}" type="datetimeFigureOut">
              <a:rPr lang="zh-CN" altLang="en-US"/>
              <a:pPr>
                <a:defRPr/>
              </a:pPr>
              <a:t>2015-8-6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6D92D33-1D12-4C42-AE42-70E51FEA953A}" type="slidenum">
              <a:rPr lang="zh-CN" altLang="en-US"/>
              <a:pPr>
                <a:defRPr/>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572ABF0A-E19A-434F-99C3-61CB29503300}" type="datetimeFigureOut">
              <a:rPr lang="zh-CN" altLang="en-US"/>
              <a:pPr>
                <a:defRPr/>
              </a:pPr>
              <a:t>2015-8-6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879F9EE-CCC7-4FC6-9E25-07444640075F}" type="slidenum">
              <a:rPr lang="zh-CN" altLang="en-US"/>
              <a:pPr>
                <a:defRPr/>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9B9D8C71-6D95-4BBB-8D4D-4E7E00D54E56}" type="datetimeFigureOut">
              <a:rPr lang="zh-CN" altLang="en-US"/>
              <a:pPr>
                <a:defRPr/>
              </a:pPr>
              <a:t>2015-8-6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927CC59-C308-4B88-9E86-FE69E567BD6D}" type="slidenum">
              <a:rPr lang="zh-CN" altLang="en-US"/>
              <a:pPr>
                <a:defRPr/>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31133A56-AC3E-466E-917A-FD0BC31179D8}" type="datetimeFigureOut">
              <a:rPr lang="zh-CN" altLang="en-US"/>
              <a:pPr>
                <a:defRPr/>
              </a:pPr>
              <a:t>2015-8-6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AC8396BC-DEEB-4111-A914-8DAE75364F0D}" type="slidenum">
              <a:rPr lang="zh-CN" altLang="en-US"/>
              <a:pPr>
                <a:defRPr/>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6C005C95-D773-42E4-8791-F599C3B92FAC}" type="datetimeFigureOut">
              <a:rPr lang="zh-CN" altLang="en-US"/>
              <a:pPr>
                <a:defRPr/>
              </a:pPr>
              <a:t>2015-8-6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78CD796-CA13-4D91-90C2-CD0992995D89}" type="slidenum">
              <a:rPr lang="zh-CN" altLang="en-US"/>
              <a:pPr>
                <a:defRPr/>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32AEB024-ABC2-47DC-9F26-319C590F2DDB}" type="datetimeFigureOut">
              <a:rPr lang="zh-CN" altLang="en-US"/>
              <a:pPr>
                <a:defRPr/>
              </a:pPr>
              <a:t>2015-8-6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5CE6BC9-D08E-4EC0-B7F2-38131E48FBB6}"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26FAB27-F018-4382-87AB-915FE61BC51D}" type="datetimeFigureOut">
              <a:rPr lang="zh-CN" altLang="en-US"/>
              <a:pPr>
                <a:defRPr/>
              </a:pPr>
              <a:t>2015-8-6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DB19ADA-606F-47D7-A8EC-AE6AC3DB1F3E}" type="slidenum">
              <a:rPr lang="zh-CN" altLang="en-US"/>
              <a:pPr>
                <a:defRPr/>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2FBEA98-A3F4-46FB-B79A-9D5CD5DAA144}" type="datetimeFigureOut">
              <a:rPr lang="zh-CN" altLang="en-US"/>
              <a:pPr>
                <a:defRPr/>
              </a:pPr>
              <a:t>2015-8-6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59033CD-899E-461F-9FDF-B503060D5FB8}" type="slidenum">
              <a:rPr lang="zh-CN" altLang="en-US"/>
              <a:pPr>
                <a:defRPr/>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F460523-3013-4F8F-A4DB-003882B6ADD1}" type="datetimeFigureOut">
              <a:rPr lang="zh-CN" altLang="en-US"/>
              <a:pPr>
                <a:defRPr/>
              </a:pPr>
              <a:t>2015-8-6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9728897-F4B1-41D6-8C51-863133DCA697}" type="slidenum">
              <a:rPr lang="zh-CN" altLang="en-US"/>
              <a:pPr>
                <a:defRPr/>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8C895C5-8217-4506-8BE4-0DDA677400A9}" type="datetimeFigureOut">
              <a:rPr lang="zh-CN" altLang="en-US"/>
              <a:pPr>
                <a:defRPr/>
              </a:pPr>
              <a:t>2015-8-6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CC75C0D-D552-4BE4-AFF9-3158C1831F5A}"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76CB20D5-2B5C-4BB5-9376-D64560BEA168}" type="datetimeFigureOut">
              <a:rPr lang="zh-CN" altLang="en-US"/>
              <a:pPr>
                <a:defRPr/>
              </a:pPr>
              <a:t>2015-8-6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EF44A87-02A4-4376-B035-9F238E672C3A}"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A2BFCC51-7122-420F-BC2B-4C9DE0F290F3}" type="datetimeFigureOut">
              <a:rPr lang="zh-CN" altLang="en-US"/>
              <a:pPr>
                <a:defRPr/>
              </a:pPr>
              <a:t>2015-8-6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E0399EE-9B43-41DC-9BC5-6DE1B8474609}"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1947464B-3E3B-450C-BD96-EB618F70A116}" type="datetimeFigureOut">
              <a:rPr lang="zh-CN" altLang="en-US"/>
              <a:pPr>
                <a:defRPr/>
              </a:pPr>
              <a:t>2015-8-6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872F599-07BB-4908-95D5-F89492BBA659}"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A598A261-4597-4214-BE6B-0CF805C73D8A}" type="datetimeFigureOut">
              <a:rPr lang="zh-CN" altLang="en-US"/>
              <a:pPr>
                <a:defRPr/>
              </a:pPr>
              <a:t>2015-8-6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6A26797-EA7A-4153-A121-285C5628A9EC}"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907F9DC0-2A09-4E8E-8A3E-5AC2CC1F13BD}" type="datetimeFigureOut">
              <a:rPr lang="zh-CN" altLang="en-US"/>
              <a:pPr>
                <a:defRPr/>
              </a:pPr>
              <a:t>2015-8-6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E1CA6A9-CA13-4C54-ACD6-E5BB5BB22F91}"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38B22DC-B5A9-4551-A2FD-168D9B3C7EA4}" type="datetimeFigureOut">
              <a:rPr lang="zh-CN" altLang="en-US"/>
              <a:pPr>
                <a:defRPr/>
              </a:pPr>
              <a:t>2015-8-6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1362826-9242-419D-B0D1-8602C7710943}"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33FC3C3-B64B-49D4-8CAE-BBF7E9BE26D7}" type="datetimeFigureOut">
              <a:rPr lang="zh-CN" altLang="en-US"/>
              <a:pPr>
                <a:defRPr/>
              </a:pPr>
              <a:t>2015-8-6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FB492BA-6EDE-4E51-8AFA-C43B1D6E236B}"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F510BF99-DB9D-47A2-9934-3A9F56923CF8}" type="datetimeFigureOut">
              <a:rPr lang="zh-CN" altLang="en-US"/>
              <a:pPr>
                <a:defRPr/>
              </a:pPr>
              <a:t>2015-8-6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80B8F07A-D16B-4642-AC10-0F1136045EA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14"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3315"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ea typeface="+mn-ea"/>
              </a:defRPr>
            </a:lvl1pPr>
          </a:lstStyle>
          <a:p>
            <a:pPr>
              <a:defRPr/>
            </a:pPr>
            <a:fld id="{B01132C9-1100-4B2D-83B3-594D1D648EF0}" type="datetimeFigureOut">
              <a:rPr lang="zh-CN" altLang="en-US"/>
              <a:pPr>
                <a:defRPr/>
              </a:pPr>
              <a:t>2015-8-6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mn-lt"/>
                <a:ea typeface="+mn-ea"/>
              </a:defRPr>
            </a:lvl1pPr>
          </a:lstStyle>
          <a:p>
            <a:pPr>
              <a:defRPr/>
            </a:pPr>
            <a:fld id="{67BC7C43-8F50-4419-B863-B808D0B5BBD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94" r:id="rId1"/>
    <p:sldLayoutId id="2147483693" r:id="rId2"/>
    <p:sldLayoutId id="2147483692" r:id="rId3"/>
    <p:sldLayoutId id="2147483691" r:id="rId4"/>
    <p:sldLayoutId id="2147483690" r:id="rId5"/>
    <p:sldLayoutId id="2147483689" r:id="rId6"/>
    <p:sldLayoutId id="2147483688" r:id="rId7"/>
    <p:sldLayoutId id="2147483687" r:id="rId8"/>
    <p:sldLayoutId id="2147483686" r:id="rId9"/>
    <p:sldLayoutId id="2147483685" r:id="rId10"/>
    <p:sldLayoutId id="214748368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image" Target="../media/image16.png"/><Relationship Id="rId4" Type="http://schemas.openxmlformats.org/officeDocument/2006/relationships/slide" Target="slide6.xml"/></Relationships>
</file>

<file path=ppt/slides/_rels/slide10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hyperlink" Target="compound%201.mp3"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5.xml"/><Relationship Id="rId4" Type="http://schemas.openxmlformats.org/officeDocument/2006/relationships/image" Target="../media/image16.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compound%202.mp3" TargetMode="Externa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compound%203.mp3" TargetMode="Externa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hyperlink" Target="compound%204.mp3"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slide" Target="slide5.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4.png"/><Relationship Id="rId7" Type="http://schemas.openxmlformats.org/officeDocument/2006/relationships/slide" Target="slide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59.xml"/><Relationship Id="rId11" Type="http://schemas.openxmlformats.org/officeDocument/2006/relationships/image" Target="../media/image25.jpeg"/><Relationship Id="rId5" Type="http://schemas.openxmlformats.org/officeDocument/2006/relationships/slide" Target="slide37.xml"/><Relationship Id="rId10" Type="http://schemas.openxmlformats.org/officeDocument/2006/relationships/slide" Target="slide10.xml"/><Relationship Id="rId4" Type="http://schemas.openxmlformats.org/officeDocument/2006/relationships/slide" Target="slide16.xml"/><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slide" Target="slide15.xml"/><Relationship Id="rId5" Type="http://schemas.openxmlformats.org/officeDocument/2006/relationships/slide" Target="slide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slide" Target="slide15.xml"/><Relationship Id="rId5" Type="http://schemas.openxmlformats.org/officeDocument/2006/relationships/slide" Target="slide6.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slide" Target="slide15.xml"/><Relationship Id="rId5" Type="http://schemas.openxmlformats.org/officeDocument/2006/relationships/image" Target="../media/image24.png"/><Relationship Id="rId4" Type="http://schemas.openxmlformats.org/officeDocument/2006/relationships/slide" Target="slide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slide" Target="slide15.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slide" Target="slide15.xml"/><Relationship Id="rId5" Type="http://schemas.openxmlformats.org/officeDocument/2006/relationships/slide" Target="slide6.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slide" Target="slide15.xml"/><Relationship Id="rId5" Type="http://schemas.openxmlformats.org/officeDocument/2006/relationships/slide" Target="slide6.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slide" Target="slide15.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slide" Target="slide15.xml"/><Relationship Id="rId5" Type="http://schemas.openxmlformats.org/officeDocument/2006/relationships/image" Target="../media/image24.png"/><Relationship Id="rId4" Type="http://schemas.openxmlformats.org/officeDocument/2006/relationships/slide" Target="slide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slide" Target="slide15.xml"/><Relationship Id="rId5" Type="http://schemas.openxmlformats.org/officeDocument/2006/relationships/image" Target="../media/image24.png"/><Relationship Id="rId4" Type="http://schemas.openxmlformats.org/officeDocument/2006/relationships/slide" Target="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slide" Target="slide15.xml"/><Relationship Id="rId5" Type="http://schemas.openxmlformats.org/officeDocument/2006/relationships/image" Target="../media/image24.png"/><Relationship Id="rId4" Type="http://schemas.openxmlformats.org/officeDocument/2006/relationships/slide" Target="slide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slide" Target="slide1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slide" Target="slide15.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9.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31.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32.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33.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15.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15.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15.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slide" Target="slide15.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15.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slide" Target="slide15.xml"/></Relationships>
</file>

<file path=ppt/slides/_rels/slide4.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11.jpe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slide" Target="slide9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slide" Target="slide15.xml"/><Relationship Id="rId5" Type="http://schemas.openxmlformats.org/officeDocument/2006/relationships/image" Target="../media/image8.png"/><Relationship Id="rId10" Type="http://schemas.openxmlformats.org/officeDocument/2006/relationships/slide" Target="slide5.xml"/><Relationship Id="rId4" Type="http://schemas.openxmlformats.org/officeDocument/2006/relationships/slide" Target="slide67.xml"/><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slide" Target="slide15.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slide" Target="slide15.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slide" Target="slide15.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slide" Target="slide15.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slide" Target="slide15.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slide" Target="slide15.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slide" Target="slide15.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slide" Target="slide15.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slide" Target="slide15.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slide" Target="slide15.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13.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11.xml"/><Relationship Id="rId4" Type="http://schemas.openxmlformats.org/officeDocument/2006/relationships/slide" Target="slide6.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slide" Target="slide15.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slide" Target="slide15.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slide" Target="slide15.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slide" Target="slide15.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slide" Target="slide15.xml"/><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slide" Target="slide15.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13.jpe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slide" Target="slide15.xml"/><Relationship Id="rId5" Type="http://schemas.openxmlformats.org/officeDocument/2006/relationships/image" Target="../media/image31.jpeg"/><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13.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24.png"/><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24.png"/><Relationship Id="rId4" Type="http://schemas.openxmlformats.org/officeDocument/2006/relationships/image" Target="../media/image31.jpeg"/></Relationships>
</file>

<file path=ppt/slides/_rels/slide59.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slide" Target="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slide" Target="slide59.xml"/></Relationships>
</file>

<file path=ppt/slides/_rels/slide6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59.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slide" Target="slide59.xml"/></Relationships>
</file>

<file path=ppt/slides/_rels/slide6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4.png"/><Relationship Id="rId7" Type="http://schemas.openxmlformats.org/officeDocument/2006/relationships/slide" Target="slide15.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gif"/><Relationship Id="rId4" Type="http://schemas.openxmlformats.org/officeDocument/2006/relationships/hyperlink" Target="&#26472;&#28572;&#35775;&#35848;&#24405;-&#34382;&#22920;&#25112;&#27468;.wmv"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3.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22.png"/><Relationship Id="rId4" Type="http://schemas.openxmlformats.org/officeDocument/2006/relationships/image" Target="../media/image26.png"/></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15.xml"/><Relationship Id="rId4" Type="http://schemas.openxmlformats.org/officeDocument/2006/relationships/image" Target="../media/image26.png"/></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15.xml"/><Relationship Id="rId4" Type="http://schemas.openxmlformats.org/officeDocument/2006/relationships/image" Target="../media/image26.png"/></Relationships>
</file>

<file path=ppt/slides/_rels/slide67.xml.rels><?xml version="1.0" encoding="UTF-8" standalone="yes"?>
<Relationships xmlns="http://schemas.openxmlformats.org/package/2006/relationships"><Relationship Id="rId8" Type="http://schemas.openxmlformats.org/officeDocument/2006/relationships/slide" Target="slide90.xml"/><Relationship Id="rId3" Type="http://schemas.openxmlformats.org/officeDocument/2006/relationships/notesSlide" Target="../notesSlides/notesSlide45.xml"/><Relationship Id="rId7" Type="http://schemas.openxmlformats.org/officeDocument/2006/relationships/slide" Target="slide85.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slide" Target="slide68.xml"/><Relationship Id="rId11" Type="http://schemas.openxmlformats.org/officeDocument/2006/relationships/image" Target="../media/image35.pn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24.png"/><Relationship Id="rId9" Type="http://schemas.openxmlformats.org/officeDocument/2006/relationships/slide" Target="slide4.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67.xml"/><Relationship Id="rId4" Type="http://schemas.openxmlformats.org/officeDocument/2006/relationships/image" Target="../media/image24.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67.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6.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67.xml"/><Relationship Id="rId4" Type="http://schemas.openxmlformats.org/officeDocument/2006/relationships/image" Target="../media/image24.png"/></Relationships>
</file>

<file path=ppt/slides/_rels/slide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67.xml"/><Relationship Id="rId4" Type="http://schemas.openxmlformats.org/officeDocument/2006/relationships/image" Target="../media/image24.png"/></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67.xml"/><Relationship Id="rId4" Type="http://schemas.openxmlformats.org/officeDocument/2006/relationships/image" Target="../media/image24.png"/></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slide" Target="slide67.xml"/></Relationships>
</file>

<file path=ppt/slides/_rels/slide7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slide" Target="slide67.xml"/><Relationship Id="rId4" Type="http://schemas.openxmlformats.org/officeDocument/2006/relationships/image" Target="../media/image24.png"/></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67.xml"/><Relationship Id="rId4" Type="http://schemas.openxmlformats.org/officeDocument/2006/relationships/image" Target="../media/image24.png"/></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13.jpeg"/><Relationship Id="rId4" Type="http://schemas.openxmlformats.org/officeDocument/2006/relationships/slide" Target="slide67.xml"/></Relationships>
</file>

<file path=ppt/slides/_rels/slide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slide" Target="slide67.xml"/></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67.xml"/><Relationship Id="rId4" Type="http://schemas.openxmlformats.org/officeDocument/2006/relationships/image" Target="../media/image24.png"/></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6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hyperlink" Target="bodylanguage.3gp" TargetMode="External"/><Relationship Id="rId2" Type="http://schemas.openxmlformats.org/officeDocument/2006/relationships/slideLayout" Target="../slideLayouts/slideLayout2.xml"/><Relationship Id="rId1" Type="http://schemas.openxmlformats.org/officeDocument/2006/relationships/video" Target="file:///F:\&#35838;&#20214;\&#26032;&#35270;&#37326;&#19977;&#29256;&#36890;&#29992;&#29256;%20201506\&#35835;&#20889;&#25945;&#31243;1\&#24050;&#19978;&#20256;\Unit%202\Unit%202%20Section%20A\black%20or%20white.wmv" TargetMode="External"/><Relationship Id="rId6" Type="http://schemas.openxmlformats.org/officeDocument/2006/relationships/image" Target="../media/image13.jpeg"/><Relationship Id="rId5" Type="http://schemas.openxmlformats.org/officeDocument/2006/relationships/slide" Target="slide5.xml"/><Relationship Id="rId4" Type="http://schemas.openxmlformats.org/officeDocument/2006/relationships/image" Target="../media/image16.png"/><Relationship Id="rId9"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13.jpeg"/><Relationship Id="rId4" Type="http://schemas.openxmlformats.org/officeDocument/2006/relationships/slide" Target="slide67.xml"/></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slide" Target="slide67.xml"/></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67.xml"/><Relationship Id="rId4" Type="http://schemas.openxmlformats.org/officeDocument/2006/relationships/image" Target="../media/image24.png"/></Relationships>
</file>

<file path=ppt/slides/_rels/slide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67.xml"/><Relationship Id="rId4" Type="http://schemas.openxmlformats.org/officeDocument/2006/relationships/image" Target="../media/image24.png"/></Relationships>
</file>

<file path=ppt/slides/_rels/slide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slide" Target="slide67.xml"/></Relationships>
</file>

<file path=ppt/slides/_rels/slide8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slide" Target="slide67.xml"/><Relationship Id="rId4" Type="http://schemas.openxmlformats.org/officeDocument/2006/relationships/image" Target="../media/image24.png"/></Relationships>
</file>

<file path=ppt/slides/_rels/slide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slide" Target="slide67.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slide" Target="slide67.xml"/></Relationships>
</file>

<file path=ppt/slides/_rels/slide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slide" Target="slide67.xml"/></Relationships>
</file>

<file path=ppt/slides/_rels/slide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slide" Target="slide67.xml"/></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9.png"/><Relationship Id="rId7" Type="http://schemas.openxmlformats.org/officeDocument/2006/relationships/slide" Target="slide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slide" Target="slide6.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slide" Target="slide67.xml"/><Relationship Id="rId4" Type="http://schemas.openxmlformats.org/officeDocument/2006/relationships/image" Target="../media/image24.png"/></Relationships>
</file>

<file path=ppt/slides/_rels/slide9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67.xml"/><Relationship Id="rId4" Type="http://schemas.openxmlformats.org/officeDocument/2006/relationships/image" Target="../media/image24.png"/></Relationships>
</file>

<file path=ppt/slides/_rels/slide9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67.xml"/><Relationship Id="rId4" Type="http://schemas.openxmlformats.org/officeDocument/2006/relationships/image" Target="../media/image24.png"/></Relationships>
</file>

<file path=ppt/slides/_rels/slide9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67.xml"/><Relationship Id="rId4" Type="http://schemas.openxmlformats.org/officeDocument/2006/relationships/image" Target="../media/image24.png"/></Relationships>
</file>

<file path=ppt/slides/_rels/slide9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67.xml"/><Relationship Id="rId4" Type="http://schemas.openxmlformats.org/officeDocument/2006/relationships/image" Target="../media/image24.png"/></Relationships>
</file>

<file path=ppt/slides/_rels/slide9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slide" Target="slide67.xml"/><Relationship Id="rId4" Type="http://schemas.openxmlformats.org/officeDocument/2006/relationships/image" Target="../media/image24.png"/></Relationships>
</file>

<file path=ppt/slides/_rels/slide96.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42.png"/><Relationship Id="rId7" Type="http://schemas.openxmlformats.org/officeDocument/2006/relationships/slide" Target="slide97.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3.jpeg"/><Relationship Id="rId4" Type="http://schemas.openxmlformats.org/officeDocument/2006/relationships/slide" Target="slide4.xml"/><Relationship Id="rId9" Type="http://schemas.openxmlformats.org/officeDocument/2006/relationships/image" Target="../media/image43.jpeg"/></Relationships>
</file>

<file path=ppt/slides/_rels/slide97.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98.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slide" Target="slide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10"/>
          <p:cNvSpPr/>
          <p:nvPr/>
        </p:nvSpPr>
        <p:spPr>
          <a:xfrm>
            <a:off x="0" y="631825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38917" name="图片 4" descr="新视野大学ppt首页标题字-02.png"/>
          <p:cNvPicPr>
            <a:picLocks noChangeAspect="1"/>
          </p:cNvPicPr>
          <p:nvPr/>
        </p:nvPicPr>
        <p:blipFill>
          <a:blip r:embed="rId3" cstate="print"/>
          <a:srcRect/>
          <a:stretch>
            <a:fillRect/>
          </a:stretch>
        </p:blipFill>
        <p:spPr bwMode="auto">
          <a:xfrm>
            <a:off x="0" y="34925"/>
            <a:ext cx="9144000" cy="1587500"/>
          </a:xfrm>
          <a:prstGeom prst="rect">
            <a:avLst/>
          </a:prstGeom>
          <a:noFill/>
          <a:ln w="9525">
            <a:noFill/>
            <a:miter lim="800000"/>
            <a:headEnd/>
            <a:tailEnd/>
          </a:ln>
        </p:spPr>
      </p:pic>
      <p:sp>
        <p:nvSpPr>
          <p:cNvPr id="15" name="Rectangle 5"/>
          <p:cNvSpPr/>
          <p:nvPr/>
        </p:nvSpPr>
        <p:spPr>
          <a:xfrm>
            <a:off x="4932363" y="128588"/>
            <a:ext cx="1371600" cy="708025"/>
          </a:xfrm>
          <a:prstGeom prst="rect">
            <a:avLst/>
          </a:prstGeom>
        </p:spPr>
        <p:txBody>
          <a:bodyPr>
            <a:spAutoFit/>
          </a:bodyPr>
          <a:lstStyle/>
          <a:p>
            <a:pPr fontAlgn="auto">
              <a:spcBef>
                <a:spcPts val="0"/>
              </a:spcBef>
              <a:spcAft>
                <a:spcPts val="0"/>
              </a:spcAft>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1</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grpSp>
        <p:nvGrpSpPr>
          <p:cNvPr id="38923" name="组合 14"/>
          <p:cNvGrpSpPr>
            <a:grpSpLocks/>
          </p:cNvGrpSpPr>
          <p:nvPr/>
        </p:nvGrpSpPr>
        <p:grpSpPr bwMode="auto">
          <a:xfrm>
            <a:off x="1943099" y="1357297"/>
            <a:ext cx="4516438" cy="2714643"/>
            <a:chOff x="3836253" y="114329"/>
            <a:chExt cx="4807756" cy="3945159"/>
          </a:xfrm>
        </p:grpSpPr>
        <p:sp>
          <p:nvSpPr>
            <p:cNvPr id="24" name="矩形 23"/>
            <p:cNvSpPr/>
            <p:nvPr/>
          </p:nvSpPr>
          <p:spPr>
            <a:xfrm>
              <a:off x="5428137" y="114329"/>
              <a:ext cx="1571604" cy="1903353"/>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7072405" y="2199969"/>
              <a:ext cx="1571604" cy="1859519"/>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26" name="矩形 25"/>
            <p:cNvSpPr/>
            <p:nvPr/>
          </p:nvSpPr>
          <p:spPr>
            <a:xfrm>
              <a:off x="3836253" y="2188427"/>
              <a:ext cx="1493869" cy="1859518"/>
            </a:xfrm>
            <a:prstGeom prst="rect">
              <a:avLst/>
            </a:prstGeom>
            <a:solidFill>
              <a:srgbClr val="9966FF"/>
            </a:solidFill>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endParaRPr lang="zh-CN" altLang="en-US"/>
            </a:p>
          </p:txBody>
        </p:sp>
      </p:grpSp>
      <p:sp>
        <p:nvSpPr>
          <p:cNvPr id="27" name="Text Box 14"/>
          <p:cNvSpPr txBox="1">
            <a:spLocks noChangeArrowheads="1"/>
          </p:cNvSpPr>
          <p:nvPr/>
        </p:nvSpPr>
        <p:spPr bwMode="auto">
          <a:xfrm>
            <a:off x="288032" y="5085184"/>
            <a:ext cx="9468544" cy="584775"/>
          </a:xfrm>
          <a:prstGeom prst="rect">
            <a:avLst/>
          </a:prstGeom>
          <a:noFill/>
          <a:ln w="9525">
            <a:noFill/>
            <a:miter lim="800000"/>
            <a:headEnd/>
            <a:tailEnd/>
          </a:ln>
          <a:effectLst>
            <a:outerShdw sx="1000" sy="1000" algn="ctr" rotWithShape="0">
              <a:schemeClr val="tx2"/>
            </a:outerShdw>
          </a:effectLst>
        </p:spPr>
        <p:txBody>
          <a:bodyPr wrap="square">
            <a:spAutoFit/>
          </a:bodyPr>
          <a:lstStyle/>
          <a:p>
            <a:pPr fontAlgn="auto" latinLnBrk="1">
              <a:spcBef>
                <a:spcPct val="50000"/>
              </a:spcBef>
              <a:spcAft>
                <a:spcPts val="0"/>
              </a:spcAft>
              <a:defRPr/>
            </a:pPr>
            <a:r>
              <a:rPr lang="en-US" altLang="zh-CN" sz="3200" b="1" dirty="0" smtClean="0">
                <a:solidFill>
                  <a:schemeClr val="accent3">
                    <a:lumMod val="50000"/>
                  </a:schemeClr>
                </a:solidFill>
                <a:latin typeface="Georgia" pitchFamily="18" charset="0"/>
                <a:ea typeface="Gulim" pitchFamily="34" charset="-127"/>
              </a:rPr>
              <a:t>A child’s clutter awaits an adult’s return</a:t>
            </a:r>
            <a:endParaRPr lang="zh-CN" altLang="en-US" sz="3200" b="1" dirty="0">
              <a:solidFill>
                <a:schemeClr val="accent3">
                  <a:lumMod val="50000"/>
                </a:schemeClr>
              </a:solidFill>
              <a:latin typeface="Georgia" pitchFamily="18" charset="0"/>
              <a:ea typeface="Gulim" pitchFamily="34" charset="-127"/>
            </a:endParaRPr>
          </a:p>
        </p:txBody>
      </p:sp>
      <p:sp>
        <p:nvSpPr>
          <p:cNvPr id="28" name="Text Box 15"/>
          <p:cNvSpPr txBox="1">
            <a:spLocks noChangeArrowheads="1"/>
          </p:cNvSpPr>
          <p:nvPr/>
        </p:nvSpPr>
        <p:spPr bwMode="auto">
          <a:xfrm>
            <a:off x="1322388" y="4292600"/>
            <a:ext cx="6499225" cy="641350"/>
          </a:xfrm>
          <a:prstGeom prst="rect">
            <a:avLst/>
          </a:prstGeom>
          <a:noFill/>
          <a:ln w="9525">
            <a:noFill/>
            <a:miter lim="800000"/>
            <a:headEnd/>
            <a:tailEnd/>
          </a:ln>
          <a:effectLst>
            <a:outerShdw dist="107763" dir="2700000" algn="ctr" rotWithShape="0">
              <a:schemeClr val="bg2">
                <a:alpha val="50000"/>
              </a:schemeClr>
            </a:outerShdw>
          </a:effectLst>
        </p:spPr>
        <p:txBody>
          <a:bodyPr>
            <a:spAutoFit/>
          </a:bodyPr>
          <a:lstStyle/>
          <a:p>
            <a:pPr algn="ctr" latinLnBrk="1">
              <a:spcBef>
                <a:spcPct val="50000"/>
              </a:spcBef>
              <a:defRPr/>
            </a:pPr>
            <a:r>
              <a:rPr kumimoji="1" lang="en-US" altLang="zh-CN" sz="3600" b="1" dirty="0">
                <a:effectLst>
                  <a:outerShdw blurRad="38100" dist="38100" dir="2700000" algn="tl">
                    <a:srgbClr val="C0C0C0"/>
                  </a:outerShdw>
                </a:effectLst>
                <a:latin typeface="Calibri" pitchFamily="34" charset="0"/>
                <a:ea typeface="华文彩云"/>
                <a:cs typeface="华文彩云"/>
              </a:rPr>
              <a:t>Unit 2 Section A</a:t>
            </a:r>
          </a:p>
        </p:txBody>
      </p:sp>
      <p:sp>
        <p:nvSpPr>
          <p:cNvPr id="38922" name="TextBox 45"/>
          <p:cNvSpPr txBox="1">
            <a:spLocks noChangeArrowheads="1"/>
          </p:cNvSpPr>
          <p:nvPr/>
        </p:nvSpPr>
        <p:spPr bwMode="auto">
          <a:xfrm>
            <a:off x="179388" y="6318250"/>
            <a:ext cx="10072687" cy="523875"/>
          </a:xfrm>
          <a:prstGeom prst="rect">
            <a:avLst/>
          </a:prstGeom>
          <a:noFill/>
          <a:ln w="9525">
            <a:noFill/>
            <a:miter lim="800000"/>
            <a:headEnd/>
            <a:tailEnd/>
          </a:ln>
        </p:spPr>
        <p:txBody>
          <a:bodyPr>
            <a:spAutoFit/>
          </a:bodyPr>
          <a:lstStyle/>
          <a:p>
            <a:r>
              <a:rPr lang="en-US" altLang="zh-CN" sz="1400" b="1">
                <a:solidFill>
                  <a:schemeClr val="bg1"/>
                </a:solidFill>
                <a:latin typeface="Bodoni MT Condensed"/>
                <a:ea typeface="HY견명조"/>
                <a:cs typeface="Times New Roman" pitchFamily="18" charset="0"/>
              </a:rPr>
              <a:t>FOREIGH LANGUAGE TEACHING AND RESEARCH PRESS      </a:t>
            </a:r>
          </a:p>
          <a:p>
            <a:r>
              <a:rPr lang="en-US" altLang="zh-CN" sz="1400" b="1">
                <a:solidFill>
                  <a:schemeClr val="bg1"/>
                </a:solidFill>
                <a:latin typeface="Bodoni MT Condensed"/>
                <a:ea typeface="HY견명조"/>
                <a:cs typeface="Times New Roman" pitchFamily="18" charset="0"/>
              </a:rPr>
              <a:t>AIR FORCE ENGINEERING UNIVERTISY</a:t>
            </a:r>
            <a:endParaRPr lang="zh-CN" altLang="en-US" sz="1400" b="1">
              <a:solidFill>
                <a:schemeClr val="bg1"/>
              </a:solidFill>
              <a:latin typeface="Bodoni MT Condensed"/>
              <a:ea typeface="HY견명조"/>
              <a:cs typeface="Times New Roman" pitchFamily="18" charset="0"/>
            </a:endParaRPr>
          </a:p>
        </p:txBody>
      </p:sp>
      <p:pic>
        <p:nvPicPr>
          <p:cNvPr id="6146" name="Picture 2" descr="D:\找图\新视野读写1\新视野大学英语(第三版)读写教程1 8039356635_S.jpg"/>
          <p:cNvPicPr>
            <a:picLocks noChangeAspect="1" noChangeArrowheads="1"/>
          </p:cNvPicPr>
          <p:nvPr/>
        </p:nvPicPr>
        <p:blipFill>
          <a:blip r:embed="rId4" cstate="print"/>
          <a:srcRect/>
          <a:stretch>
            <a:fillRect/>
          </a:stretch>
        </p:blipFill>
        <p:spPr bwMode="auto">
          <a:xfrm>
            <a:off x="3438525" y="2792415"/>
            <a:ext cx="1476375" cy="1279527"/>
          </a:xfrm>
          <a:prstGeom prst="rect">
            <a:avLst/>
          </a:prstGeom>
          <a:noFill/>
        </p:spPr>
      </p:pic>
      <p:pic>
        <p:nvPicPr>
          <p:cNvPr id="6147" name="Picture 3" descr="D:\找图\新视野读写1\U2\新视野大学英语(第三版)读写教程1 8006515985_S(1).jpg"/>
          <p:cNvPicPr>
            <a:picLocks noChangeAspect="1" noChangeArrowheads="1"/>
          </p:cNvPicPr>
          <p:nvPr/>
        </p:nvPicPr>
        <p:blipFill>
          <a:blip r:embed="rId5" cstate="print"/>
          <a:srcRect/>
          <a:stretch>
            <a:fillRect/>
          </a:stretch>
        </p:blipFill>
        <p:spPr bwMode="auto">
          <a:xfrm>
            <a:off x="1943100" y="1412875"/>
            <a:ext cx="1485892" cy="1254111"/>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1235910" y="3033088"/>
            <a:ext cx="7131994" cy="3457038"/>
          </a:xfrm>
          <a:prstGeom prst="roundRect">
            <a:avLst/>
          </a:prstGeom>
          <a:noFill/>
          <a:ln>
            <a:solidFill>
              <a:srgbClr val="0070C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300" name="TextBox 8"/>
          <p:cNvSpPr txBox="1">
            <a:spLocks noChangeArrowheads="1"/>
          </p:cNvSpPr>
          <p:nvPr/>
        </p:nvSpPr>
        <p:spPr bwMode="auto">
          <a:xfrm>
            <a:off x="928662" y="1341438"/>
            <a:ext cx="7780337" cy="1200329"/>
          </a:xfrm>
          <a:prstGeom prst="rect">
            <a:avLst/>
          </a:prstGeom>
          <a:noFill/>
          <a:ln w="9525">
            <a:noFill/>
            <a:miter lim="800000"/>
            <a:headEnd/>
            <a:tailEnd/>
          </a:ln>
        </p:spPr>
        <p:txBody>
          <a:bodyPr>
            <a:spAutoFit/>
          </a:bodyPr>
          <a:lstStyle/>
          <a:p>
            <a:pPr marL="365125" indent="-365125" eaLnBrk="0" hangingPunct="0"/>
            <a:r>
              <a:rPr lang="en-US" altLang="zh-CN" sz="2400" dirty="0">
                <a:latin typeface="Helvetica" pitchFamily="34" charset="0"/>
                <a:ea typeface="楷体_GB2312" pitchFamily="49" charset="-122"/>
                <a:cs typeface="Arial" charset="0"/>
              </a:rPr>
              <a:t>2. Is there any conflict or disagreement between you and your parents? And what should we do to settle the conflict or disagreement? </a:t>
            </a:r>
          </a:p>
        </p:txBody>
      </p:sp>
      <p:pic>
        <p:nvPicPr>
          <p:cNvPr id="55301"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84213" y="2420938"/>
            <a:ext cx="1431925" cy="1143000"/>
          </a:xfrm>
          <a:prstGeom prst="rect">
            <a:avLst/>
          </a:prstGeom>
          <a:noFill/>
          <a:ln w="9525">
            <a:noFill/>
            <a:miter lim="800000"/>
            <a:headEnd/>
            <a:tailEnd/>
          </a:ln>
        </p:spPr>
      </p:pic>
      <p:sp>
        <p:nvSpPr>
          <p:cNvPr id="15" name="TextBox 14">
            <a:hlinkClick r:id="rId4" action="ppaction://hlinksldjump"/>
          </p:cNvPr>
          <p:cNvSpPr txBox="1"/>
          <p:nvPr/>
        </p:nvSpPr>
        <p:spPr>
          <a:xfrm>
            <a:off x="900113" y="2786063"/>
            <a:ext cx="1503362" cy="457200"/>
          </a:xfrm>
          <a:prstGeom prst="rect">
            <a:avLst/>
          </a:prstGeom>
          <a:noFill/>
        </p:spPr>
        <p:txBody>
          <a:bodyPr>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pic>
        <p:nvPicPr>
          <p:cNvPr id="55303" name="Picture 3"/>
          <p:cNvPicPr>
            <a:picLocks noChangeAspect="1" noChangeArrowheads="1"/>
          </p:cNvPicPr>
          <p:nvPr/>
        </p:nvPicPr>
        <p:blipFill>
          <a:blip r:embed="rId5" cstate="print"/>
          <a:srcRect/>
          <a:stretch>
            <a:fillRect/>
          </a:stretch>
        </p:blipFill>
        <p:spPr bwMode="auto">
          <a:xfrm>
            <a:off x="-7938" y="9525"/>
            <a:ext cx="4645026" cy="1187450"/>
          </a:xfrm>
          <a:prstGeom prst="rect">
            <a:avLst/>
          </a:prstGeom>
          <a:noFill/>
          <a:ln w="9525">
            <a:noFill/>
            <a:miter lim="800000"/>
            <a:headEnd/>
            <a:tailEnd/>
          </a:ln>
        </p:spPr>
      </p:pic>
      <p:sp>
        <p:nvSpPr>
          <p:cNvPr id="18" name="TextBox 17"/>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55305" name="矩形 9"/>
          <p:cNvSpPr>
            <a:spLocks noChangeArrowheads="1"/>
          </p:cNvSpPr>
          <p:nvPr/>
        </p:nvSpPr>
        <p:spPr bwMode="auto">
          <a:xfrm>
            <a:off x="4640263" y="427038"/>
            <a:ext cx="4075112" cy="566737"/>
          </a:xfrm>
          <a:prstGeom prst="rect">
            <a:avLst/>
          </a:prstGeom>
          <a:noFill/>
          <a:ln w="9525">
            <a:noFill/>
            <a:miter lim="800000"/>
            <a:headEnd/>
            <a:tailEnd/>
          </a:ln>
        </p:spPr>
        <p:txBody>
          <a:bodyPr>
            <a:spAutoFit/>
          </a:bodyPr>
          <a:lstStyle/>
          <a:p>
            <a:pPr algn="just">
              <a:lnSpc>
                <a:spcPct val="130000"/>
              </a:lnSpc>
            </a:pPr>
            <a:r>
              <a:rPr lang="en-US" altLang="zh-CN" sz="2400" b="1">
                <a:solidFill>
                  <a:srgbClr val="0070C0"/>
                </a:solidFill>
                <a:latin typeface="Helvetica" pitchFamily="34" charset="0"/>
                <a:ea typeface="Helvetica Neue"/>
                <a:cs typeface="Helvetica Neue"/>
              </a:rPr>
              <a:t>Watch and Talk</a:t>
            </a:r>
            <a:endParaRPr lang="zh-CN" altLang="en-US" sz="2400" b="1">
              <a:solidFill>
                <a:srgbClr val="0070C0"/>
              </a:solidFill>
              <a:latin typeface="Helvetica" pitchFamily="34" charset="0"/>
              <a:ea typeface="Helvetica Neue"/>
              <a:cs typeface="Helvetica Neue"/>
            </a:endParaRPr>
          </a:p>
        </p:txBody>
      </p:sp>
      <p:sp>
        <p:nvSpPr>
          <p:cNvPr id="10" name="TextBox 12"/>
          <p:cNvSpPr txBox="1">
            <a:spLocks noChangeArrowheads="1"/>
          </p:cNvSpPr>
          <p:nvPr/>
        </p:nvSpPr>
        <p:spPr bwMode="auto">
          <a:xfrm>
            <a:off x="1377950" y="3267097"/>
            <a:ext cx="7337425" cy="3305175"/>
          </a:xfrm>
          <a:prstGeom prst="rect">
            <a:avLst/>
          </a:prstGeom>
          <a:noFill/>
          <a:ln w="9525">
            <a:noFill/>
            <a:miter lim="800000"/>
            <a:headEnd/>
            <a:tailEnd/>
          </a:ln>
        </p:spPr>
        <p:txBody>
          <a:bodyPr>
            <a:spAutoFit/>
          </a:bodyPr>
          <a:lstStyle/>
          <a:p>
            <a:pPr>
              <a:lnSpc>
                <a:spcPct val="110000"/>
              </a:lnSpc>
            </a:pPr>
            <a:r>
              <a:rPr lang="en-US" altLang="en-US" sz="2400" dirty="0">
                <a:latin typeface="Helvetica" pitchFamily="34" charset="0"/>
                <a:ea typeface="楷体_GB2312" pitchFamily="49" charset="-122"/>
              </a:rPr>
              <a:t>1) Keep our minds open to our parents;</a:t>
            </a:r>
          </a:p>
          <a:p>
            <a:pPr marL="358775" indent="-358775">
              <a:lnSpc>
                <a:spcPct val="110000"/>
              </a:lnSpc>
            </a:pPr>
            <a:r>
              <a:rPr lang="en-US" altLang="en-US" sz="2400" dirty="0">
                <a:latin typeface="Helvetica" pitchFamily="34" charset="0"/>
                <a:ea typeface="楷体_GB2312" pitchFamily="49" charset="-122"/>
              </a:rPr>
              <a:t>2) Treat our parents the way we want them to treat us;</a:t>
            </a:r>
          </a:p>
          <a:p>
            <a:pPr>
              <a:lnSpc>
                <a:spcPct val="110000"/>
              </a:lnSpc>
            </a:pPr>
            <a:r>
              <a:rPr lang="en-US" altLang="en-US" sz="2400" dirty="0">
                <a:latin typeface="Helvetica" pitchFamily="34" charset="0"/>
                <a:ea typeface="楷体_GB2312" pitchFamily="49" charset="-122"/>
              </a:rPr>
              <a:t>3) Make friends with our parents;</a:t>
            </a:r>
          </a:p>
          <a:p>
            <a:pPr>
              <a:lnSpc>
                <a:spcPct val="110000"/>
              </a:lnSpc>
            </a:pPr>
            <a:r>
              <a:rPr lang="en-US" altLang="en-US" sz="2400" dirty="0">
                <a:latin typeface="Helvetica" pitchFamily="34" charset="0"/>
                <a:ea typeface="楷体_GB2312" pitchFamily="49" charset="-122"/>
              </a:rPr>
              <a:t>4) Learn to be responsible for our actions;</a:t>
            </a:r>
          </a:p>
          <a:p>
            <a:pPr marL="358775" indent="-358775">
              <a:lnSpc>
                <a:spcPct val="110000"/>
              </a:lnSpc>
            </a:pPr>
            <a:r>
              <a:rPr lang="en-US" altLang="en-US" sz="2400" dirty="0">
                <a:latin typeface="Helvetica" pitchFamily="34" charset="0"/>
                <a:ea typeface="楷体_GB2312" pitchFamily="49" charset="-122"/>
              </a:rPr>
              <a:t>5) Be sure to show love to our parents in different forms.</a:t>
            </a:r>
          </a:p>
          <a:p>
            <a:pPr>
              <a:lnSpc>
                <a:spcPct val="110000"/>
              </a:lnSpc>
            </a:pPr>
            <a:r>
              <a:rPr lang="en-US" altLang="zh-CN" sz="2400" dirty="0">
                <a:latin typeface="Helvetica" pitchFamily="34" charset="0"/>
                <a:ea typeface="楷体_GB2312" pitchFamily="49" charset="-122"/>
              </a:rPr>
              <a:t>  </a:t>
            </a:r>
            <a:r>
              <a:rPr lang="en-US" altLang="en-US" sz="2400" dirty="0">
                <a:latin typeface="Helvetica" pitchFamily="34" charset="0"/>
                <a:ea typeface="楷体_GB2312" pitchFamily="49" charset="-122"/>
              </a:rPr>
              <a:t>...</a:t>
            </a:r>
            <a:endParaRPr lang="en-US" altLang="zh-CN" sz="2400" dirty="0">
              <a:latin typeface="Helvetica" pitchFamily="34" charset="0"/>
              <a:ea typeface="楷体_GB2312" pitchFamily="49" charset="-122"/>
            </a:endParaRPr>
          </a:p>
        </p:txBody>
      </p:sp>
      <p:pic>
        <p:nvPicPr>
          <p:cNvPr id="11"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p:cNvSpPr>
            <a:spLocks noChangeArrowheads="1"/>
          </p:cNvSpPr>
          <p:nvPr/>
        </p:nvSpPr>
        <p:spPr bwMode="auto">
          <a:xfrm>
            <a:off x="3059113" y="4437063"/>
            <a:ext cx="4140200" cy="1016000"/>
          </a:xfrm>
          <a:prstGeom prst="rect">
            <a:avLst/>
          </a:prstGeom>
          <a:noFill/>
          <a:ln w="9525">
            <a:noFill/>
            <a:miter lim="800000"/>
            <a:headEnd/>
            <a:tailEnd/>
          </a:ln>
        </p:spPr>
        <p:txBody>
          <a:bodyPr>
            <a:spAutoFit/>
          </a:bodyPr>
          <a:lstStyle/>
          <a:p>
            <a:pPr eaLnBrk="0" fontAlgn="auto" hangingPunct="0">
              <a:spcBef>
                <a:spcPts val="0"/>
              </a:spcBef>
              <a:spcAft>
                <a:spcPts val="0"/>
              </a:spcAft>
              <a:defRPr/>
            </a:pPr>
            <a:r>
              <a:rPr lang="en-US" altLang="zh-CN" sz="6000" dirty="0">
                <a:solidFill>
                  <a:srgbClr val="FF6600"/>
                </a:solidFill>
                <a:effectLst>
                  <a:outerShdw blurRad="38100" dist="38100" dir="2700000" algn="tl">
                    <a:srgbClr val="000000">
                      <a:alpha val="43137"/>
                    </a:srgbClr>
                  </a:outerShdw>
                </a:effectLst>
                <a:latin typeface="Cooper Black" pitchFamily="18" charset="0"/>
                <a:ea typeface="+mn-ea"/>
              </a:rPr>
              <a:t>The </a:t>
            </a:r>
            <a:r>
              <a:rPr lang="en-US" altLang="zh-CN" sz="6000" dirty="0" smtClean="0">
                <a:solidFill>
                  <a:srgbClr val="FF6600"/>
                </a:solidFill>
                <a:effectLst>
                  <a:outerShdw blurRad="38100" dist="38100" dir="2700000" algn="tl">
                    <a:srgbClr val="000000">
                      <a:alpha val="43137"/>
                    </a:srgbClr>
                  </a:outerShdw>
                </a:effectLst>
                <a:latin typeface="Cooper Black" pitchFamily="18" charset="0"/>
                <a:ea typeface="+mn-ea"/>
              </a:rPr>
              <a:t>End</a:t>
            </a:r>
            <a:endParaRPr lang="en-US" altLang="zh-CN" sz="6000" dirty="0">
              <a:solidFill>
                <a:srgbClr val="FF6600"/>
              </a:solidFill>
              <a:effectLst>
                <a:outerShdw blurRad="38100" dist="38100" dir="2700000" algn="tl">
                  <a:srgbClr val="000000">
                    <a:alpha val="43137"/>
                  </a:srgbClr>
                </a:outerShdw>
              </a:effectLst>
              <a:latin typeface="Cooper Black" pitchFamily="18" charset="0"/>
              <a:ea typeface="+mn-ea"/>
            </a:endParaRPr>
          </a:p>
        </p:txBody>
      </p:sp>
      <p:sp>
        <p:nvSpPr>
          <p:cNvPr id="4" name="矩形 3"/>
          <p:cNvSpPr/>
          <p:nvPr/>
        </p:nvSpPr>
        <p:spPr>
          <a:xfrm>
            <a:off x="0" y="6308725"/>
            <a:ext cx="9144000" cy="549275"/>
          </a:xfrm>
          <a:prstGeom prst="rect">
            <a:avLst/>
          </a:prstGeom>
          <a:solidFill>
            <a:srgbClr val="99CC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2" name="组合 11"/>
          <p:cNvGrpSpPr/>
          <p:nvPr/>
        </p:nvGrpSpPr>
        <p:grpSpPr>
          <a:xfrm>
            <a:off x="0" y="-24"/>
            <a:ext cx="9144000" cy="769441"/>
            <a:chOff x="0" y="-24"/>
            <a:chExt cx="9144000" cy="769441"/>
          </a:xfrm>
        </p:grpSpPr>
        <p:sp>
          <p:nvSpPr>
            <p:cNvPr id="14"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17" name="TextBox 16"/>
            <p:cNvSpPr txBox="1"/>
            <p:nvPr/>
          </p:nvSpPr>
          <p:spPr>
            <a:xfrm>
              <a:off x="1385893" y="-24"/>
              <a:ext cx="6186503" cy="769441"/>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lgn="ctr" fontAlgn="auto">
                <a:spcBef>
                  <a:spcPts val="0"/>
                </a:spcBef>
                <a:spcAft>
                  <a:spcPts val="0"/>
                </a:spcAft>
                <a:defRPr/>
              </a:pPr>
              <a:r>
                <a:rPr lang="en-US" altLang="zh-CN" sz="2200" dirty="0" smtClean="0">
                  <a:effectLst>
                    <a:glow rad="101600">
                      <a:schemeClr val="tx1">
                        <a:alpha val="60000"/>
                      </a:schemeClr>
                    </a:glow>
                    <a:outerShdw blurRad="38100" dist="38100" dir="2700000" algn="tl">
                      <a:srgbClr val="000000">
                        <a:alpha val="43137"/>
                      </a:srgbClr>
                    </a:outerShdw>
                  </a:effectLst>
                </a:rPr>
                <a:t>A child’s clutter awaits </a:t>
              </a:r>
            </a:p>
            <a:p>
              <a:pPr algn="ctr" fontAlgn="auto">
                <a:spcBef>
                  <a:spcPts val="0"/>
                </a:spcBef>
                <a:spcAft>
                  <a:spcPts val="0"/>
                </a:spcAft>
                <a:defRPr/>
              </a:pPr>
              <a:r>
                <a:rPr lang="en-US" altLang="zh-CN" sz="2200" dirty="0" smtClean="0">
                  <a:effectLst>
                    <a:glow rad="101600">
                      <a:schemeClr val="tx1">
                        <a:alpha val="60000"/>
                      </a:schemeClr>
                    </a:glow>
                    <a:outerShdw blurRad="38100" dist="38100" dir="2700000" algn="tl">
                      <a:srgbClr val="000000">
                        <a:alpha val="43137"/>
                      </a:srgbClr>
                    </a:outerShdw>
                  </a:effectLst>
                </a:rPr>
                <a:t>an adult’s return</a:t>
              </a:r>
              <a:endParaRPr lang="en-US" sz="2200" dirty="0">
                <a:effectLst>
                  <a:glow rad="101600">
                    <a:schemeClr val="tx1">
                      <a:alpha val="60000"/>
                    </a:schemeClr>
                  </a:glow>
                  <a:outerShdw blurRad="38100" dist="38100" dir="2700000" algn="tl">
                    <a:srgbClr val="000000">
                      <a:alpha val="43137"/>
                    </a:srgbClr>
                  </a:outerShdw>
                </a:effectLst>
              </a:endParaRPr>
            </a:p>
          </p:txBody>
        </p:sp>
        <p:sp>
          <p:nvSpPr>
            <p:cNvPr id="18" name="TextBox 17"/>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smtClean="0">
                  <a:latin typeface="Helvetica" pitchFamily="34" charset="0"/>
                  <a:cs typeface="Helvetica Neue"/>
                </a:rPr>
                <a:t>Section A </a:t>
              </a:r>
            </a:p>
          </p:txBody>
        </p:sp>
      </p:grpSp>
      <p:pic>
        <p:nvPicPr>
          <p:cNvPr id="5122" name="Picture 2" descr="D:\找图\新视野读写1\U2\新视野大学英语(第三版)读写教程1 8006515985_S(1).jpg"/>
          <p:cNvPicPr>
            <a:picLocks noChangeAspect="1" noChangeArrowheads="1"/>
          </p:cNvPicPr>
          <p:nvPr/>
        </p:nvPicPr>
        <p:blipFill>
          <a:blip r:embed="rId2"/>
          <a:srcRect/>
          <a:stretch>
            <a:fillRect/>
          </a:stretch>
        </p:blipFill>
        <p:spPr bwMode="auto">
          <a:xfrm>
            <a:off x="845224" y="1145286"/>
            <a:ext cx="3512461" cy="2582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3" name="Picture 3" descr="D:\找图\新视野读写1\新视野大学英语(第三版)读写教程1 8039356635_S.jpg"/>
          <p:cNvPicPr>
            <a:picLocks noChangeAspect="1" noChangeArrowheads="1"/>
          </p:cNvPicPr>
          <p:nvPr/>
        </p:nvPicPr>
        <p:blipFill>
          <a:blip r:embed="rId3"/>
          <a:srcRect/>
          <a:stretch>
            <a:fillRect/>
          </a:stretch>
        </p:blipFill>
        <p:spPr bwMode="auto">
          <a:xfrm>
            <a:off x="4932686" y="1142984"/>
            <a:ext cx="3711280" cy="25844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5"/>
          <p:cNvPicPr>
            <a:picLocks noChangeAspect="1" noChangeArrowheads="1"/>
          </p:cNvPicPr>
          <p:nvPr/>
        </p:nvPicPr>
        <p:blipFill>
          <a:blip r:embed="rId3" cstate="print"/>
          <a:srcRect/>
          <a:stretch>
            <a:fillRect/>
          </a:stretch>
        </p:blipFill>
        <p:spPr bwMode="auto">
          <a:xfrm>
            <a:off x="452438" y="1773238"/>
            <a:ext cx="8369300" cy="5030787"/>
          </a:xfrm>
          <a:prstGeom prst="rect">
            <a:avLst/>
          </a:prstGeom>
          <a:noFill/>
          <a:ln w="9525">
            <a:noFill/>
            <a:miter lim="800000"/>
            <a:headEnd/>
            <a:tailEnd/>
          </a:ln>
        </p:spPr>
      </p:pic>
      <p:pic>
        <p:nvPicPr>
          <p:cNvPr id="57346" name="Picture 3"/>
          <p:cNvPicPr>
            <a:picLocks noChangeAspect="1" noChangeArrowheads="1"/>
          </p:cNvPicPr>
          <p:nvPr/>
        </p:nvPicPr>
        <p:blipFill>
          <a:blip r:embed="rId4" cstate="print"/>
          <a:srcRect/>
          <a:stretch>
            <a:fillRect/>
          </a:stretch>
        </p:blipFill>
        <p:spPr bwMode="auto">
          <a:xfrm>
            <a:off x="-7938" y="9525"/>
            <a:ext cx="4645026" cy="1187450"/>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0" name="TextBox 9"/>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57351" name="矩形 7"/>
          <p:cNvSpPr>
            <a:spLocks noChangeArrowheads="1"/>
          </p:cNvSpPr>
          <p:nvPr/>
        </p:nvSpPr>
        <p:spPr bwMode="auto">
          <a:xfrm>
            <a:off x="1187450" y="1098550"/>
            <a:ext cx="7367588" cy="822325"/>
          </a:xfrm>
          <a:prstGeom prst="rect">
            <a:avLst/>
          </a:prstGeom>
          <a:noFill/>
          <a:ln w="9525">
            <a:noFill/>
            <a:miter lim="800000"/>
            <a:headEnd/>
            <a:tailEnd/>
          </a:ln>
        </p:spPr>
        <p:txBody>
          <a:bodyPr>
            <a:spAutoFit/>
          </a:bodyPr>
          <a:lstStyle/>
          <a:p>
            <a:pPr algn="just" eaLnBrk="0" hangingPunct="0"/>
            <a:r>
              <a:rPr lang="en-US" altLang="zh-CN" sz="2400" b="1" dirty="0">
                <a:latin typeface="Helvetica" pitchFamily="34" charset="0"/>
                <a:ea typeface="Helvetica Neue"/>
                <a:cs typeface="Helvetica Neue"/>
              </a:rPr>
              <a:t>Listen to a short passage concerning the love for the mother and fill in the missing information.</a:t>
            </a:r>
          </a:p>
        </p:txBody>
      </p:sp>
      <p:sp>
        <p:nvSpPr>
          <p:cNvPr id="57358" name="Text Box 14"/>
          <p:cNvSpPr txBox="1">
            <a:spLocks noChangeArrowheads="1"/>
          </p:cNvSpPr>
          <p:nvPr/>
        </p:nvSpPr>
        <p:spPr bwMode="auto">
          <a:xfrm>
            <a:off x="1331913" y="2492375"/>
            <a:ext cx="5664200" cy="3748719"/>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spAutoFit/>
          </a:bodyPr>
          <a:lstStyle/>
          <a:p>
            <a:pPr>
              <a:lnSpc>
                <a:spcPct val="110000"/>
              </a:lnSpc>
              <a:spcBef>
                <a:spcPct val="50000"/>
              </a:spcBef>
            </a:pPr>
            <a:r>
              <a:rPr lang="en-US" altLang="zh-CN" sz="2400" dirty="0">
                <a:latin typeface="Helvetica" pitchFamily="34" charset="0"/>
                <a:ea typeface="楷体_GB2312" pitchFamily="49" charset="-122"/>
                <a:cs typeface="Arial" charset="0"/>
              </a:rPr>
              <a:t>   Let us take a moment of the time just to pay tribute and </a:t>
            </a:r>
            <a:r>
              <a:rPr lang="en-US" altLang="zh-CN" sz="2400" dirty="0" smtClean="0">
                <a:latin typeface="Helvetica" pitchFamily="34" charset="0"/>
                <a:ea typeface="楷体_GB2312" pitchFamily="49" charset="-122"/>
                <a:cs typeface="Arial" charset="0"/>
              </a:rPr>
              <a:t>________________</a:t>
            </a:r>
            <a:r>
              <a:rPr lang="en-US" altLang="zh-CN" sz="2400" dirty="0" smtClean="0">
                <a:solidFill>
                  <a:schemeClr val="bg1"/>
                </a:solidFill>
                <a:latin typeface="Helvetica" pitchFamily="34" charset="0"/>
                <a:ea typeface="楷体_GB2312" pitchFamily="49" charset="-122"/>
                <a:cs typeface="Arial" charset="0"/>
              </a:rPr>
              <a:t>to</a:t>
            </a:r>
            <a:r>
              <a:rPr lang="en-US" altLang="zh-CN" sz="2400" dirty="0" smtClean="0">
                <a:latin typeface="Helvetica" pitchFamily="34" charset="0"/>
                <a:ea typeface="楷体_GB2312" pitchFamily="49" charset="-122"/>
                <a:cs typeface="Arial" charset="0"/>
              </a:rPr>
              <a:t> </a:t>
            </a:r>
            <a:r>
              <a:rPr lang="en-US" altLang="zh-CN" sz="2400" dirty="0">
                <a:latin typeface="Helvetica" pitchFamily="34" charset="0"/>
                <a:ea typeface="楷体_GB2312" pitchFamily="49" charset="-122"/>
                <a:cs typeface="Arial" charset="0"/>
              </a:rPr>
              <a:t>the person called </a:t>
            </a:r>
            <a:r>
              <a:rPr lang="en-US" altLang="zh-CN" sz="2400" dirty="0" smtClean="0">
                <a:latin typeface="Helvetica" pitchFamily="34" charset="0"/>
                <a:ea typeface="楷体_GB2312" pitchFamily="49" charset="-122"/>
                <a:cs typeface="Arial" charset="0"/>
              </a:rPr>
              <a:t>MOM </a:t>
            </a:r>
            <a:r>
              <a:rPr lang="en-US" altLang="zh-CN" sz="2400" dirty="0">
                <a:latin typeface="Helvetica" pitchFamily="34" charset="0"/>
                <a:ea typeface="楷体_GB2312" pitchFamily="49" charset="-122"/>
                <a:cs typeface="Arial" charset="0"/>
              </a:rPr>
              <a:t>though some may not say it openly to their mother. There’s no substitute for her. </a:t>
            </a:r>
            <a:r>
              <a:rPr lang="en-US" altLang="zh-CN" sz="2400" dirty="0" smtClean="0">
                <a:latin typeface="Helvetica" pitchFamily="34" charset="0"/>
                <a:ea typeface="楷体_GB2312" pitchFamily="49" charset="-122"/>
                <a:cs typeface="Arial" charset="0"/>
              </a:rPr>
              <a:t>_______ </a:t>
            </a:r>
            <a:r>
              <a:rPr lang="en-US" altLang="zh-CN" sz="2400" dirty="0">
                <a:latin typeface="Helvetica" pitchFamily="34" charset="0"/>
                <a:ea typeface="楷体_GB2312" pitchFamily="49" charset="-122"/>
                <a:cs typeface="Arial" charset="0"/>
              </a:rPr>
              <a:t>every single moment. Though at times she may not be the best of friends, she may </a:t>
            </a:r>
            <a:r>
              <a:rPr lang="en-US" altLang="zh-CN" sz="2400" dirty="0" smtClean="0">
                <a:latin typeface="Helvetica" pitchFamily="34" charset="0"/>
                <a:ea typeface="楷体_GB2312" pitchFamily="49" charset="-122"/>
                <a:cs typeface="Arial" charset="0"/>
              </a:rPr>
              <a:t>not ________ your </a:t>
            </a:r>
            <a:r>
              <a:rPr lang="en-US" altLang="zh-CN" sz="2400" dirty="0">
                <a:latin typeface="Helvetica" pitchFamily="34" charset="0"/>
                <a:ea typeface="楷体_GB2312" pitchFamily="49" charset="-122"/>
                <a:cs typeface="Arial" charset="0"/>
              </a:rPr>
              <a:t>thoughts, she is still your mother! </a:t>
            </a:r>
            <a:r>
              <a:rPr lang="en-US" altLang="zh-CN" dirty="0">
                <a:ea typeface="楷体_GB2312" pitchFamily="49" charset="-122"/>
                <a:cs typeface="Arial" charset="0"/>
              </a:rPr>
              <a:t>    </a:t>
            </a:r>
          </a:p>
        </p:txBody>
      </p:sp>
      <p:sp>
        <p:nvSpPr>
          <p:cNvPr id="57353" name="矩形 12"/>
          <p:cNvSpPr>
            <a:spLocks noChangeArrowheads="1"/>
          </p:cNvSpPr>
          <p:nvPr/>
        </p:nvSpPr>
        <p:spPr bwMode="auto">
          <a:xfrm>
            <a:off x="4637088" y="500063"/>
            <a:ext cx="3363912" cy="504825"/>
          </a:xfrm>
          <a:prstGeom prst="rect">
            <a:avLst/>
          </a:prstGeom>
          <a:noFill/>
          <a:ln w="9525">
            <a:noFill/>
            <a:miter lim="800000"/>
            <a:headEnd/>
            <a:tailEnd/>
          </a:ln>
        </p:spPr>
        <p:txBody>
          <a:bodyPr>
            <a:spAutoFit/>
          </a:bodyPr>
          <a:lstStyle/>
          <a:p>
            <a:pPr algn="just">
              <a:lnSpc>
                <a:spcPct val="130000"/>
              </a:lnSpc>
            </a:pPr>
            <a:r>
              <a:rPr lang="en-US" altLang="zh-CN" sz="2400" b="1">
                <a:solidFill>
                  <a:srgbClr val="0070C0"/>
                </a:solidFill>
                <a:latin typeface="Helvetica" pitchFamily="34" charset="0"/>
                <a:ea typeface="Helvetica Neue"/>
                <a:cs typeface="Helvetica Neue"/>
              </a:rPr>
              <a:t>Compound Dictation</a:t>
            </a:r>
            <a:endParaRPr lang="zh-CN" altLang="en-US" sz="2400" b="1">
              <a:solidFill>
                <a:srgbClr val="0070C0"/>
              </a:solidFill>
              <a:latin typeface="Helvetica" pitchFamily="34" charset="0"/>
              <a:ea typeface="Helvetica Neue"/>
              <a:cs typeface="Helvetica Neue"/>
            </a:endParaRPr>
          </a:p>
        </p:txBody>
      </p:sp>
      <p:sp>
        <p:nvSpPr>
          <p:cNvPr id="9" name="Text Box 41"/>
          <p:cNvSpPr txBox="1">
            <a:spLocks noChangeArrowheads="1"/>
          </p:cNvSpPr>
          <p:nvPr/>
        </p:nvSpPr>
        <p:spPr bwMode="auto">
          <a:xfrm>
            <a:off x="3817668" y="2908708"/>
            <a:ext cx="3168650" cy="365125"/>
          </a:xfrm>
          <a:prstGeom prst="rect">
            <a:avLst/>
          </a:prstGeom>
          <a:solidFill>
            <a:schemeClr val="bg1"/>
          </a:solidFill>
          <a:ln w="9525" algn="ctr">
            <a:noFill/>
            <a:miter lim="800000"/>
            <a:headEnd/>
            <a:tailEnd/>
          </a:ln>
        </p:spPr>
        <p:txBody>
          <a:bodyPr lIns="0" tIns="0" rIns="0" bIns="0">
            <a:spAutoFit/>
          </a:bodyPr>
          <a:lstStyle/>
          <a:p>
            <a:pPr algn="ctr">
              <a:spcBef>
                <a:spcPct val="50000"/>
              </a:spcBef>
            </a:pPr>
            <a:r>
              <a:rPr lang="en-US" altLang="zh-CN" sz="2400" b="1" dirty="0">
                <a:solidFill>
                  <a:srgbClr val="0070C0"/>
                </a:solidFill>
                <a:latin typeface="Helvetica" pitchFamily="34" charset="0"/>
                <a:ea typeface="楷体_GB2312" pitchFamily="49" charset="-122"/>
                <a:cs typeface="Arial" charset="0"/>
              </a:rPr>
              <a:t>show </a:t>
            </a:r>
            <a:r>
              <a:rPr lang="en-US" altLang="zh-CN" sz="2400" b="1" dirty="0" smtClean="0">
                <a:solidFill>
                  <a:srgbClr val="0070C0"/>
                </a:solidFill>
                <a:latin typeface="Helvetica" pitchFamily="34" charset="0"/>
                <a:ea typeface="楷体_GB2312" pitchFamily="49" charset="-122"/>
                <a:cs typeface="Arial" charset="0"/>
              </a:rPr>
              <a:t>appreciation </a:t>
            </a:r>
            <a:r>
              <a:rPr lang="en-US" altLang="zh-CN" sz="2400" b="1" dirty="0">
                <a:solidFill>
                  <a:srgbClr val="0070C0"/>
                </a:solidFill>
                <a:latin typeface="Helvetica" pitchFamily="34" charset="0"/>
                <a:ea typeface="楷体_GB2312" pitchFamily="49" charset="-122"/>
                <a:cs typeface="Arial" charset="0"/>
              </a:rPr>
              <a:t>to</a:t>
            </a:r>
          </a:p>
        </p:txBody>
      </p:sp>
      <p:sp>
        <p:nvSpPr>
          <p:cNvPr id="12" name="Text Box 42"/>
          <p:cNvSpPr txBox="1">
            <a:spLocks noChangeArrowheads="1"/>
          </p:cNvSpPr>
          <p:nvPr/>
        </p:nvSpPr>
        <p:spPr bwMode="auto">
          <a:xfrm rot="10800000" flipV="1">
            <a:off x="5318087" y="4154372"/>
            <a:ext cx="1268412" cy="365125"/>
          </a:xfrm>
          <a:prstGeom prst="rect">
            <a:avLst/>
          </a:prstGeom>
          <a:noFill/>
          <a:ln w="9525" algn="ctr">
            <a:noFill/>
            <a:miter lim="800000"/>
            <a:headEnd/>
            <a:tailEnd/>
          </a:ln>
        </p:spPr>
        <p:txBody>
          <a:bodyPr lIns="0" tIns="0" rIns="0" bIns="0">
            <a:spAutoFit/>
          </a:bodyPr>
          <a:lstStyle/>
          <a:p>
            <a:pPr algn="ctr">
              <a:spcBef>
                <a:spcPct val="50000"/>
              </a:spcBef>
            </a:pPr>
            <a:r>
              <a:rPr lang="en-US" altLang="zh-CN" sz="2400" b="1" dirty="0">
                <a:solidFill>
                  <a:srgbClr val="0070C0"/>
                </a:solidFill>
                <a:latin typeface="Helvetica" pitchFamily="34" charset="0"/>
                <a:ea typeface="Helvetica Neue"/>
                <a:cs typeface="Helvetica Neue"/>
              </a:rPr>
              <a:t>Cherish</a:t>
            </a:r>
          </a:p>
        </p:txBody>
      </p:sp>
      <p:sp>
        <p:nvSpPr>
          <p:cNvPr id="2" name="Text Box 42"/>
          <p:cNvSpPr txBox="1">
            <a:spLocks noChangeArrowheads="1"/>
          </p:cNvSpPr>
          <p:nvPr/>
        </p:nvSpPr>
        <p:spPr bwMode="auto">
          <a:xfrm rot="10800000" flipV="1">
            <a:off x="2616162" y="5359285"/>
            <a:ext cx="1268412" cy="365125"/>
          </a:xfrm>
          <a:prstGeom prst="rect">
            <a:avLst/>
          </a:prstGeom>
          <a:noFill/>
          <a:ln w="9525" algn="ctr">
            <a:noFill/>
            <a:miter lim="800000"/>
            <a:headEnd/>
            <a:tailEnd/>
          </a:ln>
        </p:spPr>
        <p:txBody>
          <a:bodyPr lIns="0" tIns="0" rIns="0" bIns="0">
            <a:spAutoFit/>
          </a:bodyPr>
          <a:lstStyle/>
          <a:p>
            <a:pPr algn="ctr">
              <a:spcBef>
                <a:spcPct val="50000"/>
              </a:spcBef>
            </a:pPr>
            <a:r>
              <a:rPr lang="en-US" altLang="zh-CN" sz="2400" b="1" dirty="0">
                <a:solidFill>
                  <a:srgbClr val="0070C0"/>
                </a:solidFill>
                <a:latin typeface="Helvetica" pitchFamily="34" charset="0"/>
                <a:ea typeface="Helvetica Neue"/>
                <a:cs typeface="Helvetica Neue"/>
              </a:rPr>
              <a:t>agree to</a:t>
            </a:r>
          </a:p>
        </p:txBody>
      </p:sp>
      <p:pic>
        <p:nvPicPr>
          <p:cNvPr id="13"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图片 11" descr="u=2135434136,2842514633&amp;fm=23&amp;gp=0.jpg">
            <a:hlinkClick r:id="rId7" action="ppaction://hlinkfile"/>
          </p:cNvPr>
          <p:cNvPicPr>
            <a:picLocks noChangeAspect="1"/>
          </p:cNvPicPr>
          <p:nvPr/>
        </p:nvPicPr>
        <p:blipFill>
          <a:blip r:embed="rId8"/>
          <a:srcRect/>
          <a:stretch>
            <a:fillRect/>
          </a:stretch>
        </p:blipFill>
        <p:spPr bwMode="auto">
          <a:xfrm>
            <a:off x="1187450" y="2475321"/>
            <a:ext cx="433388" cy="433387"/>
          </a:xfrm>
          <a:prstGeom prst="rect">
            <a:avLst/>
          </a:prstGeom>
          <a:noFill/>
          <a:ln w="9525">
            <a:noFill/>
            <a:miter lim="800000"/>
            <a:headEnd/>
            <a:tailEnd/>
          </a:ln>
        </p:spPr>
      </p:pic>
      <p:pic>
        <p:nvPicPr>
          <p:cNvPr id="15" name="图片 14" descr="图片19.png"/>
          <p:cNvPicPr>
            <a:picLocks noChangeAspect="1"/>
          </p:cNvPicPr>
          <p:nvPr/>
        </p:nvPicPr>
        <p:blipFill>
          <a:blip r:embed="rId9">
            <a:clrChange>
              <a:clrFrom>
                <a:srgbClr val="000000">
                  <a:alpha val="0"/>
                </a:srgbClr>
              </a:clrFrom>
              <a:clrTo>
                <a:srgbClr val="000000">
                  <a:alpha val="0"/>
                </a:srgbClr>
              </a:clrTo>
            </a:clrChange>
          </a:blip>
          <a:stretch>
            <a:fillRect/>
          </a:stretch>
        </p:blipFill>
        <p:spPr>
          <a:xfrm>
            <a:off x="5971489" y="5753532"/>
            <a:ext cx="743651" cy="3901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5"/>
          <p:cNvPicPr>
            <a:picLocks noChangeAspect="1" noChangeArrowheads="1"/>
          </p:cNvPicPr>
          <p:nvPr/>
        </p:nvPicPr>
        <p:blipFill>
          <a:blip r:embed="rId3" cstate="print"/>
          <a:srcRect/>
          <a:stretch>
            <a:fillRect/>
          </a:stretch>
        </p:blipFill>
        <p:spPr bwMode="auto">
          <a:xfrm>
            <a:off x="452438" y="1971675"/>
            <a:ext cx="8369300" cy="4770438"/>
          </a:xfrm>
          <a:prstGeom prst="rect">
            <a:avLst/>
          </a:prstGeom>
          <a:noFill/>
          <a:ln w="9525">
            <a:noFill/>
            <a:miter lim="800000"/>
            <a:headEnd/>
            <a:tailEnd/>
          </a:ln>
        </p:spPr>
      </p:pic>
      <p:pic>
        <p:nvPicPr>
          <p:cNvPr id="59394" name="Picture 3"/>
          <p:cNvPicPr>
            <a:picLocks noChangeAspect="1" noChangeArrowheads="1"/>
          </p:cNvPicPr>
          <p:nvPr/>
        </p:nvPicPr>
        <p:blipFill>
          <a:blip r:embed="rId4" cstate="print"/>
          <a:srcRect/>
          <a:stretch>
            <a:fillRect/>
          </a:stretch>
        </p:blipFill>
        <p:spPr bwMode="auto">
          <a:xfrm>
            <a:off x="-7938" y="9525"/>
            <a:ext cx="4645026" cy="1187450"/>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0" name="TextBox 9"/>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59399" name="矩形 18"/>
          <p:cNvSpPr>
            <a:spLocks noChangeArrowheads="1"/>
          </p:cNvSpPr>
          <p:nvPr/>
        </p:nvSpPr>
        <p:spPr bwMode="auto">
          <a:xfrm>
            <a:off x="4637088" y="500063"/>
            <a:ext cx="3578225" cy="504825"/>
          </a:xfrm>
          <a:prstGeom prst="rect">
            <a:avLst/>
          </a:prstGeom>
          <a:noFill/>
          <a:ln w="9525">
            <a:noFill/>
            <a:miter lim="800000"/>
            <a:headEnd/>
            <a:tailEnd/>
          </a:ln>
        </p:spPr>
        <p:txBody>
          <a:bodyPr>
            <a:spAutoFit/>
          </a:bodyPr>
          <a:lstStyle/>
          <a:p>
            <a:pPr algn="just">
              <a:lnSpc>
                <a:spcPct val="130000"/>
              </a:lnSpc>
            </a:pPr>
            <a:r>
              <a:rPr lang="en-US" altLang="zh-CN" sz="2400" b="1">
                <a:solidFill>
                  <a:srgbClr val="0070C0"/>
                </a:solidFill>
                <a:latin typeface="Helvetica" pitchFamily="34" charset="0"/>
                <a:ea typeface="Helvetica Neue"/>
                <a:cs typeface="Helvetica Neue"/>
              </a:rPr>
              <a:t>Compound Dictation</a:t>
            </a:r>
            <a:endParaRPr lang="zh-CN" altLang="en-US" sz="2400" b="1">
              <a:solidFill>
                <a:srgbClr val="0070C0"/>
              </a:solidFill>
              <a:latin typeface="Helvetica" pitchFamily="34" charset="0"/>
              <a:ea typeface="Helvetica Neue"/>
              <a:cs typeface="Helvetica Neue"/>
            </a:endParaRPr>
          </a:p>
        </p:txBody>
      </p:sp>
      <p:sp>
        <p:nvSpPr>
          <p:cNvPr id="59400" name="矩形 7"/>
          <p:cNvSpPr>
            <a:spLocks noChangeArrowheads="1"/>
          </p:cNvSpPr>
          <p:nvPr/>
        </p:nvSpPr>
        <p:spPr bwMode="auto">
          <a:xfrm>
            <a:off x="1187450" y="1098550"/>
            <a:ext cx="7367588" cy="822325"/>
          </a:xfrm>
          <a:prstGeom prst="rect">
            <a:avLst/>
          </a:prstGeom>
          <a:noFill/>
          <a:ln w="9525">
            <a:noFill/>
            <a:miter lim="800000"/>
            <a:headEnd/>
            <a:tailEnd/>
          </a:ln>
        </p:spPr>
        <p:txBody>
          <a:bodyPr>
            <a:spAutoFit/>
          </a:bodyPr>
          <a:lstStyle/>
          <a:p>
            <a:pPr algn="just" eaLnBrk="0" hangingPunct="0"/>
            <a:r>
              <a:rPr lang="en-US" altLang="zh-CN" sz="2400" b="1">
                <a:latin typeface="Helvetica" pitchFamily="34" charset="0"/>
                <a:ea typeface="Helvetica Neue"/>
                <a:cs typeface="Helvetica Neue"/>
              </a:rPr>
              <a:t>Listen to a short passage concerning </a:t>
            </a:r>
            <a:r>
              <a:rPr lang="en-US" altLang="zh-CN" sz="2400" b="1">
                <a:latin typeface="Helvetica" pitchFamily="34" charset="0"/>
              </a:rPr>
              <a:t>the </a:t>
            </a:r>
            <a:r>
              <a:rPr lang="en-US" altLang="zh-CN" sz="2400" b="1">
                <a:latin typeface="Helvetica" pitchFamily="34" charset="0"/>
                <a:ea typeface="Helvetica Neue"/>
                <a:cs typeface="Helvetica Neue"/>
              </a:rPr>
              <a:t>love for the mother and fill in the missing information.</a:t>
            </a:r>
          </a:p>
        </p:txBody>
      </p:sp>
      <p:sp>
        <p:nvSpPr>
          <p:cNvPr id="59408" name="Text Box 16"/>
          <p:cNvSpPr txBox="1">
            <a:spLocks noChangeArrowheads="1"/>
          </p:cNvSpPr>
          <p:nvPr/>
        </p:nvSpPr>
        <p:spPr bwMode="auto">
          <a:xfrm>
            <a:off x="1476375" y="2898891"/>
            <a:ext cx="5545138" cy="2973122"/>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spAutoFit/>
          </a:bodyPr>
          <a:lstStyle/>
          <a:p>
            <a:pPr>
              <a:lnSpc>
                <a:spcPct val="130000"/>
              </a:lnSpc>
              <a:spcBef>
                <a:spcPct val="50000"/>
              </a:spcBef>
              <a:defRPr/>
            </a:pPr>
            <a:r>
              <a:rPr lang="en-US" altLang="zh-CN" sz="2400" dirty="0">
                <a:latin typeface="Helvetica" pitchFamily="34" charset="0"/>
                <a:ea typeface="楷体_GB2312" pitchFamily="49" charset="-122"/>
                <a:cs typeface="Arial" charset="0"/>
              </a:rPr>
              <a:t>   </a:t>
            </a:r>
            <a:r>
              <a:rPr lang="en-US" altLang="zh-CN" sz="2400" dirty="0" smtClean="0">
                <a:latin typeface="Helvetica" pitchFamily="34" charset="0"/>
                <a:ea typeface="楷体_GB2312" pitchFamily="49" charset="-122"/>
                <a:cs typeface="Arial" charset="0"/>
              </a:rPr>
              <a:t>She will </a:t>
            </a:r>
            <a:r>
              <a:rPr lang="en-US" altLang="zh-CN" sz="2400" dirty="0">
                <a:latin typeface="Helvetica" pitchFamily="34" charset="0"/>
                <a:ea typeface="楷体_GB2312" pitchFamily="49" charset="-122"/>
                <a:cs typeface="Arial" charset="0"/>
              </a:rPr>
              <a:t>be there for you; to listen to your woes, your brags, your </a:t>
            </a:r>
            <a:r>
              <a:rPr lang="en-US" altLang="zh-CN" sz="2400" dirty="0" smtClean="0">
                <a:latin typeface="Helvetica" pitchFamily="34" charset="0"/>
                <a:ea typeface="楷体_GB2312" pitchFamily="49" charset="-122"/>
                <a:cs typeface="Arial" charset="0"/>
              </a:rPr>
              <a:t> __________, </a:t>
            </a:r>
            <a:r>
              <a:rPr lang="en-US" altLang="zh-CN" sz="2400" dirty="0">
                <a:latin typeface="Helvetica" pitchFamily="34" charset="0"/>
                <a:ea typeface="楷体_GB2312" pitchFamily="49" charset="-122"/>
                <a:cs typeface="Arial" charset="0"/>
              </a:rPr>
              <a:t>etc. Ask yourself “Have you </a:t>
            </a:r>
            <a:r>
              <a:rPr lang="en-US" altLang="zh-CN" sz="2400" dirty="0" smtClean="0">
                <a:latin typeface="Helvetica" pitchFamily="34" charset="0"/>
                <a:ea typeface="楷体_GB2312" pitchFamily="49" charset="-122"/>
                <a:cs typeface="Arial" charset="0"/>
              </a:rPr>
              <a:t>_________ enough </a:t>
            </a:r>
            <a:r>
              <a:rPr lang="en-US" altLang="zh-CN" sz="2400" dirty="0">
                <a:latin typeface="Helvetica" pitchFamily="34" charset="0"/>
                <a:ea typeface="楷体_GB2312" pitchFamily="49" charset="-122"/>
                <a:cs typeface="Arial" charset="0"/>
              </a:rPr>
              <a:t>time for her, to listen to her ‘blues’ of working in the kitchen, </a:t>
            </a:r>
            <a:r>
              <a:rPr lang="en-US" altLang="zh-CN" sz="2400" dirty="0" smtClean="0">
                <a:latin typeface="Helvetica" pitchFamily="34" charset="0"/>
                <a:ea typeface="楷体_GB2312" pitchFamily="49" charset="-122"/>
                <a:cs typeface="Arial" charset="0"/>
              </a:rPr>
              <a:t>her _________?”</a:t>
            </a:r>
            <a:endParaRPr lang="en-US" altLang="zh-CN" sz="2400" dirty="0">
              <a:latin typeface="Helvetica" pitchFamily="34" charset="0"/>
              <a:ea typeface="楷体_GB2312" pitchFamily="49" charset="-122"/>
              <a:cs typeface="Arial" charset="0"/>
            </a:endParaRPr>
          </a:p>
        </p:txBody>
      </p:sp>
      <p:sp>
        <p:nvSpPr>
          <p:cNvPr id="13" name="Text Box 43"/>
          <p:cNvSpPr txBox="1">
            <a:spLocks noChangeArrowheads="1"/>
          </p:cNvSpPr>
          <p:nvPr/>
        </p:nvSpPr>
        <p:spPr bwMode="auto">
          <a:xfrm rot="10800000" flipV="1">
            <a:off x="1403312" y="3921905"/>
            <a:ext cx="2005012" cy="365125"/>
          </a:xfrm>
          <a:prstGeom prst="rect">
            <a:avLst/>
          </a:prstGeom>
          <a:noFill/>
          <a:ln w="9525" algn="ctr">
            <a:noFill/>
            <a:miter lim="800000"/>
            <a:headEnd/>
            <a:tailEnd/>
          </a:ln>
        </p:spPr>
        <p:txBody>
          <a:bodyPr lIns="0" tIns="0" rIns="0" bIns="0">
            <a:spAutoFit/>
          </a:bodyPr>
          <a:lstStyle/>
          <a:p>
            <a:pPr algn="ctr">
              <a:spcBef>
                <a:spcPct val="50000"/>
              </a:spcBef>
            </a:pPr>
            <a:r>
              <a:rPr lang="en-US" altLang="zh-CN" sz="2400" b="1" dirty="0">
                <a:solidFill>
                  <a:srgbClr val="0070C0"/>
                </a:solidFill>
                <a:latin typeface="Helvetica" pitchFamily="34" charset="0"/>
                <a:ea typeface="Helvetica Neue"/>
                <a:cs typeface="Helvetica Neue"/>
              </a:rPr>
              <a:t>frustrations</a:t>
            </a:r>
          </a:p>
        </p:txBody>
      </p:sp>
      <p:sp>
        <p:nvSpPr>
          <p:cNvPr id="14" name="Text Box 208"/>
          <p:cNvSpPr txBox="1">
            <a:spLocks noChangeArrowheads="1"/>
          </p:cNvSpPr>
          <p:nvPr/>
        </p:nvSpPr>
        <p:spPr bwMode="auto">
          <a:xfrm rot="10800000" flipV="1">
            <a:off x="2141576" y="4406093"/>
            <a:ext cx="1433513" cy="365125"/>
          </a:xfrm>
          <a:prstGeom prst="rect">
            <a:avLst/>
          </a:prstGeom>
          <a:noFill/>
          <a:ln w="9525" algn="ctr">
            <a:noFill/>
            <a:miter lim="800000"/>
            <a:headEnd/>
            <a:tailEnd/>
          </a:ln>
        </p:spPr>
        <p:txBody>
          <a:bodyPr lIns="0" tIns="0" rIns="0" bIns="0">
            <a:spAutoFit/>
          </a:bodyPr>
          <a:lstStyle/>
          <a:p>
            <a:pPr algn="ctr">
              <a:spcBef>
                <a:spcPct val="50000"/>
              </a:spcBef>
            </a:pPr>
            <a:r>
              <a:rPr lang="en-US" altLang="zh-CN" sz="2400" b="1">
                <a:solidFill>
                  <a:srgbClr val="0070C0"/>
                </a:solidFill>
                <a:latin typeface="Helvetica" pitchFamily="34" charset="0"/>
                <a:ea typeface="Helvetica Neue"/>
                <a:cs typeface="Helvetica Neue"/>
              </a:rPr>
              <a:t>put aside</a:t>
            </a:r>
            <a:endParaRPr lang="en-US" altLang="zh-CN" b="1">
              <a:solidFill>
                <a:srgbClr val="0070C0"/>
              </a:solidFill>
              <a:latin typeface="Helvetica" pitchFamily="34" charset="0"/>
              <a:ea typeface="Helvetica Neue"/>
              <a:cs typeface="Helvetica Neue"/>
            </a:endParaRPr>
          </a:p>
        </p:txBody>
      </p:sp>
      <p:sp>
        <p:nvSpPr>
          <p:cNvPr id="15" name="Text Box 50"/>
          <p:cNvSpPr txBox="1">
            <a:spLocks noChangeArrowheads="1"/>
          </p:cNvSpPr>
          <p:nvPr/>
        </p:nvSpPr>
        <p:spPr bwMode="auto">
          <a:xfrm rot="10800000" flipV="1">
            <a:off x="3252749" y="5340235"/>
            <a:ext cx="1379538" cy="365125"/>
          </a:xfrm>
          <a:prstGeom prst="rect">
            <a:avLst/>
          </a:prstGeom>
          <a:noFill/>
          <a:ln w="9525" algn="ctr">
            <a:noFill/>
            <a:miter lim="800000"/>
            <a:headEnd/>
            <a:tailEnd/>
          </a:ln>
        </p:spPr>
        <p:txBody>
          <a:bodyPr lIns="0" tIns="0" rIns="0" bIns="0">
            <a:spAutoFit/>
          </a:bodyPr>
          <a:lstStyle/>
          <a:p>
            <a:pPr>
              <a:spcBef>
                <a:spcPct val="50000"/>
              </a:spcBef>
            </a:pPr>
            <a:r>
              <a:rPr lang="en-US" altLang="zh-CN" sz="2400" b="1" dirty="0">
                <a:solidFill>
                  <a:srgbClr val="0070C0"/>
                </a:solidFill>
                <a:latin typeface="Helvetica" pitchFamily="34" charset="0"/>
                <a:ea typeface="Helvetica Neue"/>
                <a:cs typeface="Helvetica Neue"/>
              </a:rPr>
              <a:t>tiredness</a:t>
            </a:r>
          </a:p>
        </p:txBody>
      </p:sp>
      <p:pic>
        <p:nvPicPr>
          <p:cNvPr id="17" name="图片 11" descr="u=2135434136,2842514633&amp;fm=23&amp;gp=0.jpg">
            <a:hlinkClick r:id="rId5" action="ppaction://hlinkfile"/>
          </p:cNvPr>
          <p:cNvPicPr>
            <a:picLocks noChangeAspect="1"/>
          </p:cNvPicPr>
          <p:nvPr/>
        </p:nvPicPr>
        <p:blipFill>
          <a:blip r:embed="rId6"/>
          <a:srcRect/>
          <a:stretch>
            <a:fillRect/>
          </a:stretch>
        </p:blipFill>
        <p:spPr bwMode="auto">
          <a:xfrm>
            <a:off x="1187450" y="2852737"/>
            <a:ext cx="433388" cy="433387"/>
          </a:xfrm>
          <a:prstGeom prst="rect">
            <a:avLst/>
          </a:prstGeom>
          <a:noFill/>
          <a:ln w="9525">
            <a:noFill/>
            <a:miter lim="800000"/>
            <a:headEnd/>
            <a:tailEnd/>
          </a:ln>
        </p:spPr>
      </p:pic>
      <p:pic>
        <p:nvPicPr>
          <p:cNvPr id="16" name="图片 15" descr="图片19.png"/>
          <p:cNvPicPr>
            <a:picLocks noChangeAspect="1"/>
          </p:cNvPicPr>
          <p:nvPr/>
        </p:nvPicPr>
        <p:blipFill>
          <a:blip r:embed="rId7">
            <a:clrChange>
              <a:clrFrom>
                <a:srgbClr val="000000">
                  <a:alpha val="0"/>
                </a:srgbClr>
              </a:clrFrom>
              <a:clrTo>
                <a:srgbClr val="000000">
                  <a:alpha val="0"/>
                </a:srgbClr>
              </a:clrTo>
            </a:clrChange>
          </a:blip>
          <a:stretch>
            <a:fillRect/>
          </a:stretch>
        </p:blipFill>
        <p:spPr>
          <a:xfrm>
            <a:off x="5971489" y="5396342"/>
            <a:ext cx="743651" cy="3901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5"/>
          <p:cNvPicPr>
            <a:picLocks noChangeAspect="1" noChangeArrowheads="1"/>
          </p:cNvPicPr>
          <p:nvPr/>
        </p:nvPicPr>
        <p:blipFill>
          <a:blip r:embed="rId3" cstate="print"/>
          <a:srcRect l="1527" r="763"/>
          <a:stretch>
            <a:fillRect/>
          </a:stretch>
        </p:blipFill>
        <p:spPr bwMode="auto">
          <a:xfrm>
            <a:off x="250825" y="1827213"/>
            <a:ext cx="8304213" cy="4554537"/>
          </a:xfrm>
          <a:prstGeom prst="rect">
            <a:avLst/>
          </a:prstGeom>
          <a:noFill/>
          <a:ln w="9525">
            <a:noFill/>
            <a:miter lim="800000"/>
            <a:headEnd/>
            <a:tailEnd/>
          </a:ln>
        </p:spPr>
      </p:pic>
      <p:pic>
        <p:nvPicPr>
          <p:cNvPr id="61442" name="Picture 3"/>
          <p:cNvPicPr>
            <a:picLocks noChangeAspect="1" noChangeArrowheads="1"/>
          </p:cNvPicPr>
          <p:nvPr/>
        </p:nvPicPr>
        <p:blipFill>
          <a:blip r:embed="rId4" cstate="print"/>
          <a:srcRect/>
          <a:stretch>
            <a:fillRect/>
          </a:stretch>
        </p:blipFill>
        <p:spPr bwMode="auto">
          <a:xfrm>
            <a:off x="-7938" y="9525"/>
            <a:ext cx="4645026" cy="1187450"/>
          </a:xfrm>
          <a:prstGeom prst="rect">
            <a:avLst/>
          </a:prstGeom>
          <a:noFill/>
          <a:ln w="9525">
            <a:noFill/>
            <a:miter lim="800000"/>
            <a:headEnd/>
            <a:tailEnd/>
          </a:ln>
        </p:spPr>
      </p:pic>
      <p:sp>
        <p:nvSpPr>
          <p:cNvPr id="11" name="Rectangle 10"/>
          <p:cNvSpPr/>
          <p:nvPr/>
        </p:nvSpPr>
        <p:spPr>
          <a:xfrm>
            <a:off x="410284" y="1584314"/>
            <a:ext cx="7847595" cy="4000218"/>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0" name="TextBox 9"/>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61447" name="矩形 17"/>
          <p:cNvSpPr>
            <a:spLocks noChangeArrowheads="1"/>
          </p:cNvSpPr>
          <p:nvPr/>
        </p:nvSpPr>
        <p:spPr bwMode="auto">
          <a:xfrm>
            <a:off x="4637088" y="500063"/>
            <a:ext cx="4149725" cy="504825"/>
          </a:xfrm>
          <a:prstGeom prst="rect">
            <a:avLst/>
          </a:prstGeom>
          <a:noFill/>
          <a:ln w="9525">
            <a:noFill/>
            <a:miter lim="800000"/>
            <a:headEnd/>
            <a:tailEnd/>
          </a:ln>
        </p:spPr>
        <p:txBody>
          <a:bodyPr>
            <a:spAutoFit/>
          </a:bodyPr>
          <a:lstStyle/>
          <a:p>
            <a:pPr algn="just">
              <a:lnSpc>
                <a:spcPct val="130000"/>
              </a:lnSpc>
            </a:pPr>
            <a:r>
              <a:rPr lang="en-US" altLang="zh-CN" sz="2400" b="1">
                <a:solidFill>
                  <a:srgbClr val="0070C0"/>
                </a:solidFill>
                <a:latin typeface="Helvetica" pitchFamily="34" charset="0"/>
                <a:ea typeface="Helvetica Neue"/>
                <a:cs typeface="Helvetica Neue"/>
              </a:rPr>
              <a:t>Compound Dictation</a:t>
            </a:r>
            <a:endParaRPr lang="zh-CN" altLang="en-US" sz="2400" b="1">
              <a:solidFill>
                <a:srgbClr val="0070C0"/>
              </a:solidFill>
              <a:latin typeface="Helvetica" pitchFamily="34" charset="0"/>
              <a:ea typeface="Helvetica Neue"/>
              <a:cs typeface="Helvetica Neue"/>
            </a:endParaRPr>
          </a:p>
        </p:txBody>
      </p:sp>
      <p:sp>
        <p:nvSpPr>
          <p:cNvPr id="61448" name="矩形 7"/>
          <p:cNvSpPr>
            <a:spLocks noChangeArrowheads="1"/>
          </p:cNvSpPr>
          <p:nvPr/>
        </p:nvSpPr>
        <p:spPr bwMode="auto">
          <a:xfrm>
            <a:off x="1187450" y="1098550"/>
            <a:ext cx="7367588" cy="822325"/>
          </a:xfrm>
          <a:prstGeom prst="rect">
            <a:avLst/>
          </a:prstGeom>
          <a:noFill/>
          <a:ln w="9525">
            <a:noFill/>
            <a:miter lim="800000"/>
            <a:headEnd/>
            <a:tailEnd/>
          </a:ln>
        </p:spPr>
        <p:txBody>
          <a:bodyPr>
            <a:spAutoFit/>
          </a:bodyPr>
          <a:lstStyle/>
          <a:p>
            <a:pPr algn="just" eaLnBrk="0" hangingPunct="0"/>
            <a:r>
              <a:rPr lang="en-US" altLang="zh-CN" sz="2400" b="1">
                <a:latin typeface="Helvetica" pitchFamily="34" charset="0"/>
                <a:ea typeface="Helvetica Neue"/>
                <a:cs typeface="Helvetica Neue"/>
              </a:rPr>
              <a:t>Listen to a short passage concerning the love for the mother and fill in the missing information.</a:t>
            </a:r>
          </a:p>
        </p:txBody>
      </p:sp>
      <p:sp>
        <p:nvSpPr>
          <p:cNvPr id="61455" name="Text Box 15"/>
          <p:cNvSpPr txBox="1">
            <a:spLocks noChangeArrowheads="1"/>
          </p:cNvSpPr>
          <p:nvPr/>
        </p:nvSpPr>
        <p:spPr bwMode="auto">
          <a:xfrm>
            <a:off x="1042988" y="2636838"/>
            <a:ext cx="5616575" cy="3122612"/>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spAutoFit/>
          </a:bodyPr>
          <a:lstStyle/>
          <a:p>
            <a:pPr>
              <a:lnSpc>
                <a:spcPct val="130000"/>
              </a:lnSpc>
              <a:spcBef>
                <a:spcPct val="50000"/>
              </a:spcBef>
              <a:defRPr/>
            </a:pPr>
            <a:r>
              <a:rPr lang="en-US" altLang="zh-CN" sz="2400" dirty="0">
                <a:latin typeface="Helvetica" pitchFamily="34" charset="0"/>
                <a:ea typeface="楷体_GB2312" pitchFamily="49" charset="-122"/>
                <a:cs typeface="Arial" charset="0"/>
              </a:rPr>
              <a:t>   Be tactful, loving and still show her due </a:t>
            </a:r>
            <a:r>
              <a:rPr lang="en-US" altLang="zh-CN" sz="2400" dirty="0" smtClean="0">
                <a:latin typeface="Helvetica" pitchFamily="34" charset="0"/>
                <a:ea typeface="楷体_GB2312" pitchFamily="49" charset="-122"/>
                <a:cs typeface="Arial" charset="0"/>
              </a:rPr>
              <a:t>_______, </a:t>
            </a:r>
            <a:r>
              <a:rPr lang="en-US" altLang="zh-CN" sz="2400" dirty="0">
                <a:latin typeface="Helvetica" pitchFamily="34" charset="0"/>
                <a:ea typeface="楷体_GB2312" pitchFamily="49" charset="-122"/>
                <a:cs typeface="Arial" charset="0"/>
              </a:rPr>
              <a:t>though you may have a different view from hers. Once gone, only </a:t>
            </a:r>
            <a:r>
              <a:rPr lang="en-US" altLang="zh-CN" sz="2400" dirty="0" smtClean="0">
                <a:latin typeface="Helvetica" pitchFamily="34" charset="0"/>
                <a:ea typeface="楷体_GB2312" pitchFamily="49" charset="-122"/>
                <a:cs typeface="Arial" charset="0"/>
              </a:rPr>
              <a:t>fond _________ </a:t>
            </a:r>
            <a:r>
              <a:rPr lang="en-US" altLang="zh-CN" sz="2400" dirty="0">
                <a:latin typeface="Helvetica" pitchFamily="34" charset="0"/>
                <a:ea typeface="楷体_GB2312" pitchFamily="49" charset="-122"/>
                <a:cs typeface="Arial" charset="0"/>
              </a:rPr>
              <a:t>of the past and also regrets will be left.</a:t>
            </a:r>
          </a:p>
          <a:p>
            <a:pPr>
              <a:lnSpc>
                <a:spcPct val="130000"/>
              </a:lnSpc>
              <a:spcBef>
                <a:spcPct val="50000"/>
              </a:spcBef>
              <a:defRPr/>
            </a:pPr>
            <a:r>
              <a:rPr lang="zh-CN" altLang="en-US" sz="2400" dirty="0">
                <a:latin typeface="Helvetica" pitchFamily="34" charset="0"/>
                <a:ea typeface="楷体_GB2312" pitchFamily="49" charset="-122"/>
                <a:cs typeface="Arial" charset="0"/>
              </a:rPr>
              <a:t>　　</a:t>
            </a:r>
            <a:endParaRPr lang="en-US" altLang="zh-CN" sz="2400" dirty="0">
              <a:latin typeface="Helvetica" pitchFamily="34" charset="0"/>
              <a:ea typeface="楷体_GB2312" pitchFamily="49" charset="-122"/>
              <a:cs typeface="Arial" charset="0"/>
            </a:endParaRPr>
          </a:p>
        </p:txBody>
      </p:sp>
      <p:sp>
        <p:nvSpPr>
          <p:cNvPr id="13" name="Text Box 43"/>
          <p:cNvSpPr txBox="1">
            <a:spLocks noChangeArrowheads="1"/>
          </p:cNvSpPr>
          <p:nvPr/>
        </p:nvSpPr>
        <p:spPr bwMode="auto">
          <a:xfrm rot="10800000" flipV="1">
            <a:off x="1643063" y="3230524"/>
            <a:ext cx="1285875" cy="365125"/>
          </a:xfrm>
          <a:prstGeom prst="rect">
            <a:avLst/>
          </a:prstGeom>
          <a:noFill/>
          <a:ln w="9525" algn="ctr">
            <a:noFill/>
            <a:miter lim="800000"/>
            <a:headEnd/>
            <a:tailEnd/>
          </a:ln>
        </p:spPr>
        <p:txBody>
          <a:bodyPr lIns="0" tIns="0" rIns="0" bIns="0">
            <a:spAutoFit/>
          </a:bodyPr>
          <a:lstStyle/>
          <a:p>
            <a:pPr algn="ctr">
              <a:spcBef>
                <a:spcPct val="50000"/>
              </a:spcBef>
            </a:pPr>
            <a:r>
              <a:rPr lang="en-US" altLang="zh-CN" sz="2400" b="1" dirty="0">
                <a:solidFill>
                  <a:srgbClr val="0070C0"/>
                </a:solidFill>
                <a:latin typeface="Helvetica" pitchFamily="34" charset="0"/>
                <a:ea typeface="Helvetica Neue"/>
                <a:cs typeface="Helvetica Neue"/>
              </a:rPr>
              <a:t>respect</a:t>
            </a:r>
          </a:p>
        </p:txBody>
      </p:sp>
      <p:sp>
        <p:nvSpPr>
          <p:cNvPr id="14" name="Text Box 208"/>
          <p:cNvSpPr txBox="1">
            <a:spLocks noChangeArrowheads="1"/>
          </p:cNvSpPr>
          <p:nvPr/>
        </p:nvSpPr>
        <p:spPr bwMode="auto">
          <a:xfrm rot="10800000" flipV="1">
            <a:off x="2319338" y="4175048"/>
            <a:ext cx="1719262" cy="365125"/>
          </a:xfrm>
          <a:prstGeom prst="rect">
            <a:avLst/>
          </a:prstGeom>
          <a:noFill/>
          <a:ln w="9525" algn="ctr">
            <a:noFill/>
            <a:miter lim="800000"/>
            <a:headEnd/>
            <a:tailEnd/>
          </a:ln>
        </p:spPr>
        <p:txBody>
          <a:bodyPr lIns="0" tIns="0" rIns="0" bIns="0">
            <a:spAutoFit/>
          </a:bodyPr>
          <a:lstStyle/>
          <a:p>
            <a:pPr algn="ctr">
              <a:spcBef>
                <a:spcPct val="50000"/>
              </a:spcBef>
            </a:pPr>
            <a:r>
              <a:rPr lang="en-US" altLang="zh-CN" sz="2400" b="1" dirty="0">
                <a:solidFill>
                  <a:srgbClr val="0070C0"/>
                </a:solidFill>
                <a:latin typeface="Helvetica" pitchFamily="34" charset="0"/>
                <a:ea typeface="Helvetica Neue"/>
                <a:cs typeface="Helvetica Neue"/>
              </a:rPr>
              <a:t>memories</a:t>
            </a:r>
            <a:endParaRPr lang="en-US" altLang="zh-CN" b="1" dirty="0">
              <a:solidFill>
                <a:srgbClr val="0070C0"/>
              </a:solidFill>
              <a:latin typeface="Helvetica" pitchFamily="34" charset="0"/>
              <a:ea typeface="Helvetica Neue"/>
              <a:cs typeface="Helvetica Neue"/>
            </a:endParaRPr>
          </a:p>
        </p:txBody>
      </p:sp>
      <p:pic>
        <p:nvPicPr>
          <p:cNvPr id="12" name="图片 11" descr="u=2135434136,2842514633&amp;fm=23&amp;gp=0.jpg">
            <a:hlinkClick r:id="rId5" action="ppaction://hlinkfile"/>
          </p:cNvPr>
          <p:cNvPicPr>
            <a:picLocks noChangeAspect="1"/>
          </p:cNvPicPr>
          <p:nvPr/>
        </p:nvPicPr>
        <p:blipFill>
          <a:blip r:embed="rId6"/>
          <a:srcRect/>
          <a:stretch>
            <a:fillRect/>
          </a:stretch>
        </p:blipFill>
        <p:spPr bwMode="auto">
          <a:xfrm>
            <a:off x="857224" y="2638423"/>
            <a:ext cx="433388" cy="433387"/>
          </a:xfrm>
          <a:prstGeom prst="rect">
            <a:avLst/>
          </a:prstGeom>
          <a:noFill/>
          <a:ln w="9525">
            <a:noFill/>
            <a:miter lim="800000"/>
            <a:headEnd/>
            <a:tailEnd/>
          </a:ln>
        </p:spPr>
      </p:pic>
      <p:pic>
        <p:nvPicPr>
          <p:cNvPr id="15" name="图片 14" descr="图片19.png"/>
          <p:cNvPicPr>
            <a:picLocks noChangeAspect="1"/>
          </p:cNvPicPr>
          <p:nvPr/>
        </p:nvPicPr>
        <p:blipFill>
          <a:blip r:embed="rId7">
            <a:clrChange>
              <a:clrFrom>
                <a:srgbClr val="000000">
                  <a:alpha val="0"/>
                </a:srgbClr>
              </a:clrFrom>
              <a:clrTo>
                <a:srgbClr val="000000">
                  <a:alpha val="0"/>
                </a:srgbClr>
              </a:clrTo>
            </a:clrChange>
          </a:blip>
          <a:stretch>
            <a:fillRect/>
          </a:stretch>
        </p:blipFill>
        <p:spPr>
          <a:xfrm>
            <a:off x="5599663" y="4681962"/>
            <a:ext cx="743651" cy="3901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5"/>
          <p:cNvPicPr>
            <a:picLocks noChangeAspect="1" noChangeArrowheads="1"/>
          </p:cNvPicPr>
          <p:nvPr/>
        </p:nvPicPr>
        <p:blipFill>
          <a:blip r:embed="rId3" cstate="print"/>
          <a:srcRect/>
          <a:stretch>
            <a:fillRect/>
          </a:stretch>
        </p:blipFill>
        <p:spPr bwMode="auto">
          <a:xfrm>
            <a:off x="0" y="1827213"/>
            <a:ext cx="9144000" cy="5030787"/>
          </a:xfrm>
          <a:prstGeom prst="rect">
            <a:avLst/>
          </a:prstGeom>
          <a:noFill/>
          <a:ln w="9525">
            <a:noFill/>
            <a:miter lim="800000"/>
            <a:headEnd/>
            <a:tailEnd/>
          </a:ln>
        </p:spPr>
      </p:pic>
      <p:pic>
        <p:nvPicPr>
          <p:cNvPr id="63490" name="Picture 3"/>
          <p:cNvPicPr>
            <a:picLocks noChangeAspect="1" noChangeArrowheads="1"/>
          </p:cNvPicPr>
          <p:nvPr/>
        </p:nvPicPr>
        <p:blipFill>
          <a:blip r:embed="rId4" cstate="print"/>
          <a:srcRect/>
          <a:stretch>
            <a:fillRect/>
          </a:stretch>
        </p:blipFill>
        <p:spPr bwMode="auto">
          <a:xfrm>
            <a:off x="0" y="0"/>
            <a:ext cx="4645025" cy="1187450"/>
          </a:xfrm>
          <a:prstGeom prst="rect">
            <a:avLst/>
          </a:prstGeom>
          <a:noFill/>
          <a:ln w="9525">
            <a:noFill/>
            <a:miter lim="800000"/>
            <a:headEnd/>
            <a:tailEnd/>
          </a:ln>
        </p:spPr>
      </p:pic>
      <p:sp>
        <p:nvSpPr>
          <p:cNvPr id="11" name="Rectangle 10"/>
          <p:cNvSpPr/>
          <p:nvPr/>
        </p:nvSpPr>
        <p:spPr>
          <a:xfrm>
            <a:off x="915159" y="2345017"/>
            <a:ext cx="7303174" cy="3599459"/>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0" name="TextBox 9"/>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63495" name="矩形 18"/>
          <p:cNvSpPr>
            <a:spLocks noChangeArrowheads="1"/>
          </p:cNvSpPr>
          <p:nvPr/>
        </p:nvSpPr>
        <p:spPr bwMode="auto">
          <a:xfrm>
            <a:off x="4637088" y="500063"/>
            <a:ext cx="3917950" cy="504825"/>
          </a:xfrm>
          <a:prstGeom prst="rect">
            <a:avLst/>
          </a:prstGeom>
          <a:noFill/>
          <a:ln w="9525">
            <a:noFill/>
            <a:miter lim="800000"/>
            <a:headEnd/>
            <a:tailEnd/>
          </a:ln>
        </p:spPr>
        <p:txBody>
          <a:bodyPr>
            <a:spAutoFit/>
          </a:bodyPr>
          <a:lstStyle/>
          <a:p>
            <a:pPr algn="just">
              <a:lnSpc>
                <a:spcPct val="130000"/>
              </a:lnSpc>
            </a:pPr>
            <a:r>
              <a:rPr lang="en-US" altLang="zh-CN" sz="2400" b="1">
                <a:solidFill>
                  <a:srgbClr val="0070C0"/>
                </a:solidFill>
                <a:latin typeface="Helvetica" pitchFamily="34" charset="0"/>
                <a:ea typeface="Helvetica Neue"/>
                <a:cs typeface="Helvetica Neue"/>
              </a:rPr>
              <a:t>Compound Dictation</a:t>
            </a:r>
            <a:endParaRPr lang="zh-CN" altLang="en-US" sz="2400" b="1">
              <a:solidFill>
                <a:srgbClr val="0070C0"/>
              </a:solidFill>
              <a:latin typeface="Helvetica" pitchFamily="34" charset="0"/>
              <a:ea typeface="Helvetica Neue"/>
              <a:cs typeface="Helvetica Neue"/>
            </a:endParaRPr>
          </a:p>
        </p:txBody>
      </p:sp>
      <p:sp>
        <p:nvSpPr>
          <p:cNvPr id="63496" name="矩形 7"/>
          <p:cNvSpPr>
            <a:spLocks noChangeArrowheads="1"/>
          </p:cNvSpPr>
          <p:nvPr/>
        </p:nvSpPr>
        <p:spPr bwMode="auto">
          <a:xfrm>
            <a:off x="1187450" y="1098550"/>
            <a:ext cx="7367588" cy="822325"/>
          </a:xfrm>
          <a:prstGeom prst="rect">
            <a:avLst/>
          </a:prstGeom>
          <a:noFill/>
          <a:ln w="9525">
            <a:noFill/>
            <a:miter lim="800000"/>
            <a:headEnd/>
            <a:tailEnd/>
          </a:ln>
        </p:spPr>
        <p:txBody>
          <a:bodyPr>
            <a:spAutoFit/>
          </a:bodyPr>
          <a:lstStyle/>
          <a:p>
            <a:pPr algn="just" eaLnBrk="0" hangingPunct="0"/>
            <a:r>
              <a:rPr lang="en-US" altLang="zh-CN" sz="2400" b="1">
                <a:latin typeface="Helvetica" pitchFamily="34" charset="0"/>
                <a:ea typeface="Helvetica Neue"/>
                <a:cs typeface="Helvetica Neue"/>
              </a:rPr>
              <a:t>Listen to a short passage concerning the love for the mother and fill in the missing information.</a:t>
            </a:r>
          </a:p>
        </p:txBody>
      </p:sp>
      <p:sp>
        <p:nvSpPr>
          <p:cNvPr id="63506" name="Text Box 18"/>
          <p:cNvSpPr txBox="1">
            <a:spLocks noChangeArrowheads="1"/>
          </p:cNvSpPr>
          <p:nvPr/>
        </p:nvSpPr>
        <p:spPr bwMode="auto">
          <a:xfrm>
            <a:off x="1187450" y="2852738"/>
            <a:ext cx="5256213" cy="289310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spAutoFit/>
          </a:bodyPr>
          <a:lstStyle/>
          <a:p>
            <a:pPr>
              <a:lnSpc>
                <a:spcPct val="130000"/>
              </a:lnSpc>
              <a:spcBef>
                <a:spcPct val="50000"/>
              </a:spcBef>
              <a:defRPr/>
            </a:pPr>
            <a:r>
              <a:rPr lang="zh-CN" altLang="en-US" sz="2800" dirty="0">
                <a:latin typeface="Helvetica" pitchFamily="34" charset="0"/>
                <a:ea typeface="楷体_GB2312" pitchFamily="49" charset="-122"/>
                <a:cs typeface="Arial" charset="0"/>
              </a:rPr>
              <a:t>　</a:t>
            </a:r>
            <a:r>
              <a:rPr lang="en-US" altLang="zh-CN" sz="2800" dirty="0" smtClean="0">
                <a:latin typeface="Helvetica" pitchFamily="34" charset="0"/>
                <a:ea typeface="楷体_GB2312" pitchFamily="49" charset="-122"/>
                <a:cs typeface="Arial" charset="0"/>
              </a:rPr>
              <a:t>Don’t ______________ </a:t>
            </a:r>
            <a:r>
              <a:rPr lang="en-US" altLang="zh-CN" sz="2800" dirty="0" err="1" smtClean="0">
                <a:solidFill>
                  <a:schemeClr val="bg1"/>
                </a:solidFill>
                <a:latin typeface="Helvetica" pitchFamily="34" charset="0"/>
                <a:ea typeface="楷体_GB2312" pitchFamily="49" charset="-122"/>
                <a:cs typeface="Arial" charset="0"/>
              </a:rPr>
              <a:t>ed</a:t>
            </a:r>
            <a:r>
              <a:rPr lang="en-US" altLang="zh-CN" sz="2800" dirty="0" smtClean="0">
                <a:solidFill>
                  <a:schemeClr val="bg1"/>
                </a:solidFill>
                <a:latin typeface="Helvetica" pitchFamily="34" charset="0"/>
                <a:ea typeface="楷体_GB2312" pitchFamily="49" charset="-122"/>
                <a:cs typeface="Arial" charset="0"/>
              </a:rPr>
              <a:t>  </a:t>
            </a:r>
            <a:r>
              <a:rPr lang="en-US" altLang="zh-CN" sz="2800" dirty="0" smtClean="0">
                <a:latin typeface="Helvetica" pitchFamily="34" charset="0"/>
                <a:ea typeface="楷体_GB2312" pitchFamily="49" charset="-122"/>
                <a:cs typeface="Arial" charset="0"/>
              </a:rPr>
              <a:t> </a:t>
            </a:r>
            <a:r>
              <a:rPr lang="en-US" altLang="zh-CN" sz="2800" dirty="0">
                <a:latin typeface="Helvetica" pitchFamily="34" charset="0"/>
                <a:ea typeface="楷体_GB2312" pitchFamily="49" charset="-122"/>
                <a:cs typeface="Arial" charset="0"/>
              </a:rPr>
              <a:t>the things closest to your heart. Love her more than you love yourself. Life is </a:t>
            </a:r>
            <a:r>
              <a:rPr lang="en-US" altLang="zh-CN" sz="2800" dirty="0" smtClean="0">
                <a:latin typeface="Helvetica" pitchFamily="34" charset="0"/>
                <a:ea typeface="楷体_GB2312" pitchFamily="49" charset="-122"/>
                <a:cs typeface="Arial" charset="0"/>
              </a:rPr>
              <a:t>____________ without </a:t>
            </a:r>
            <a:r>
              <a:rPr lang="en-US" altLang="zh-CN" sz="2800" dirty="0">
                <a:latin typeface="Helvetica" pitchFamily="34" charset="0"/>
                <a:ea typeface="楷体_GB2312" pitchFamily="49" charset="-122"/>
                <a:cs typeface="Arial" charset="0"/>
              </a:rPr>
              <a:t>her.</a:t>
            </a:r>
          </a:p>
        </p:txBody>
      </p:sp>
      <p:sp>
        <p:nvSpPr>
          <p:cNvPr id="13" name="Text Box 43"/>
          <p:cNvSpPr txBox="1">
            <a:spLocks noChangeArrowheads="1"/>
          </p:cNvSpPr>
          <p:nvPr/>
        </p:nvSpPr>
        <p:spPr bwMode="auto">
          <a:xfrm rot="10800000" flipV="1">
            <a:off x="2411760" y="2928668"/>
            <a:ext cx="3103562" cy="427038"/>
          </a:xfrm>
          <a:prstGeom prst="rect">
            <a:avLst/>
          </a:prstGeom>
          <a:noFill/>
          <a:ln w="9525" algn="ctr">
            <a:noFill/>
            <a:miter lim="800000"/>
            <a:headEnd/>
            <a:tailEnd/>
          </a:ln>
        </p:spPr>
        <p:txBody>
          <a:bodyPr lIns="0" tIns="0" rIns="0" bIns="0">
            <a:spAutoFit/>
          </a:bodyPr>
          <a:lstStyle/>
          <a:p>
            <a:pPr algn="ctr">
              <a:spcBef>
                <a:spcPct val="50000"/>
              </a:spcBef>
            </a:pPr>
            <a:r>
              <a:rPr lang="en-US" altLang="zh-CN" sz="2800" b="1" dirty="0">
                <a:solidFill>
                  <a:srgbClr val="0070C0"/>
                </a:solidFill>
                <a:latin typeface="Helvetica" pitchFamily="34" charset="0"/>
                <a:ea typeface="Helvetica Neue"/>
                <a:cs typeface="Helvetica Neue"/>
              </a:rPr>
              <a:t>take for granted</a:t>
            </a:r>
          </a:p>
        </p:txBody>
      </p:sp>
      <p:sp>
        <p:nvSpPr>
          <p:cNvPr id="2" name="Text Box 43"/>
          <p:cNvSpPr txBox="1">
            <a:spLocks noChangeArrowheads="1"/>
          </p:cNvSpPr>
          <p:nvPr/>
        </p:nvSpPr>
        <p:spPr bwMode="auto">
          <a:xfrm rot="10800000" flipV="1">
            <a:off x="3681451" y="4630661"/>
            <a:ext cx="2376488" cy="427037"/>
          </a:xfrm>
          <a:prstGeom prst="rect">
            <a:avLst/>
          </a:prstGeom>
          <a:noFill/>
          <a:ln w="9525" algn="ctr">
            <a:noFill/>
            <a:miter lim="800000"/>
            <a:headEnd/>
            <a:tailEnd/>
          </a:ln>
        </p:spPr>
        <p:txBody>
          <a:bodyPr lIns="0" tIns="0" rIns="0" bIns="0">
            <a:spAutoFit/>
          </a:bodyPr>
          <a:lstStyle/>
          <a:p>
            <a:pPr algn="ctr">
              <a:spcBef>
                <a:spcPct val="50000"/>
              </a:spcBef>
            </a:pPr>
            <a:r>
              <a:rPr lang="en-US" altLang="zh-CN" sz="2800" b="1" dirty="0">
                <a:solidFill>
                  <a:srgbClr val="0070C0"/>
                </a:solidFill>
                <a:latin typeface="Helvetica" pitchFamily="34" charset="0"/>
                <a:ea typeface="Helvetica Neue"/>
                <a:cs typeface="Helvetica Neue"/>
              </a:rPr>
              <a:t>meaningless</a:t>
            </a:r>
          </a:p>
        </p:txBody>
      </p:sp>
      <p:pic>
        <p:nvPicPr>
          <p:cNvPr id="12" name="Picture 6" descr="c:\DOCUME~1\ADMINI~1\APPLIC~1\360se6\USERDA~1\Temp\OK3W_2~2.PNG">
            <a:hlinkClick r:id="rId5" action="ppaction://hlinksldjump"/>
          </p:cNvPr>
          <p:cNvPicPr>
            <a:picLocks noChangeAspect="1" noChangeArrowheads="1"/>
          </p:cNvPicPr>
          <p:nvPr/>
        </p:nvPicPr>
        <p:blipFill>
          <a:blip r:embed="rId6" cstate="print"/>
          <a:srcRect/>
          <a:stretch>
            <a:fillRect/>
          </a:stretch>
        </p:blipFill>
        <p:spPr bwMode="auto">
          <a:xfrm>
            <a:off x="8582146" y="6342773"/>
            <a:ext cx="504056" cy="504056"/>
          </a:xfrm>
          <a:prstGeom prst="rect">
            <a:avLst/>
          </a:prstGeom>
          <a:noFill/>
          <a:scene3d>
            <a:camera prst="orthographicFront">
              <a:rot lat="0" lon="10800000" rev="0"/>
            </a:camera>
            <a:lightRig rig="threePt" dir="t"/>
          </a:scene3d>
        </p:spPr>
      </p:pic>
      <p:pic>
        <p:nvPicPr>
          <p:cNvPr id="15" name="图片 11" descr="u=2135434136,2842514633&amp;fm=23&amp;gp=0.jpg">
            <a:hlinkClick r:id="rId7" action="ppaction://hlinkfile"/>
          </p:cNvPr>
          <p:cNvPicPr>
            <a:picLocks noChangeAspect="1"/>
          </p:cNvPicPr>
          <p:nvPr/>
        </p:nvPicPr>
        <p:blipFill>
          <a:blip r:embed="rId8"/>
          <a:srcRect/>
          <a:stretch>
            <a:fillRect/>
          </a:stretch>
        </p:blipFill>
        <p:spPr bwMode="auto">
          <a:xfrm>
            <a:off x="1071538" y="2924175"/>
            <a:ext cx="433388" cy="4333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2"/>
          <p:cNvPicPr>
            <a:picLocks noChangeAspect="1" noChangeArrowheads="1"/>
          </p:cNvPicPr>
          <p:nvPr/>
        </p:nvPicPr>
        <p:blipFill>
          <a:blip r:embed="rId3" cstate="print"/>
          <a:srcRect/>
          <a:stretch>
            <a:fillRect/>
          </a:stretch>
        </p:blipFill>
        <p:spPr bwMode="auto">
          <a:xfrm>
            <a:off x="34923" y="4857750"/>
            <a:ext cx="3779838" cy="1152525"/>
          </a:xfrm>
          <a:prstGeom prst="rect">
            <a:avLst/>
          </a:prstGeom>
          <a:noFill/>
          <a:ln w="9525">
            <a:noFill/>
            <a:miter lim="800000"/>
            <a:headEnd/>
            <a:tailEnd/>
          </a:ln>
        </p:spPr>
      </p:pic>
      <p:pic>
        <p:nvPicPr>
          <p:cNvPr id="65538" name="Picture 2"/>
          <p:cNvPicPr>
            <a:picLocks noChangeAspect="1" noChangeArrowheads="1"/>
          </p:cNvPicPr>
          <p:nvPr/>
        </p:nvPicPr>
        <p:blipFill>
          <a:blip r:embed="rId3" cstate="print"/>
          <a:srcRect/>
          <a:stretch>
            <a:fillRect/>
          </a:stretch>
        </p:blipFill>
        <p:spPr bwMode="auto">
          <a:xfrm>
            <a:off x="34923" y="3617913"/>
            <a:ext cx="4014788" cy="1152525"/>
          </a:xfrm>
          <a:prstGeom prst="rect">
            <a:avLst/>
          </a:prstGeom>
          <a:noFill/>
          <a:ln w="9525">
            <a:noFill/>
            <a:miter lim="800000"/>
            <a:headEnd/>
            <a:tailEnd/>
          </a:ln>
        </p:spPr>
      </p:pic>
      <p:pic>
        <p:nvPicPr>
          <p:cNvPr id="65544" name="Picture 2"/>
          <p:cNvPicPr>
            <a:picLocks noChangeAspect="1" noChangeArrowheads="1"/>
          </p:cNvPicPr>
          <p:nvPr/>
        </p:nvPicPr>
        <p:blipFill>
          <a:blip r:embed="rId3" cstate="print"/>
          <a:srcRect/>
          <a:stretch>
            <a:fillRect/>
          </a:stretch>
        </p:blipFill>
        <p:spPr bwMode="auto">
          <a:xfrm>
            <a:off x="34923" y="2419350"/>
            <a:ext cx="4394201" cy="1152525"/>
          </a:xfrm>
          <a:prstGeom prst="rect">
            <a:avLst/>
          </a:prstGeom>
          <a:noFill/>
          <a:ln w="9525">
            <a:noFill/>
            <a:miter lim="800000"/>
            <a:headEnd/>
            <a:tailEnd/>
          </a:ln>
        </p:spPr>
      </p:pic>
      <p:sp>
        <p:nvSpPr>
          <p:cNvPr id="26" name="TextBox 25">
            <a:hlinkClick r:id="rId4" action="ppaction://hlinksldjump"/>
          </p:cNvPr>
          <p:cNvSpPr txBox="1"/>
          <p:nvPr/>
        </p:nvSpPr>
        <p:spPr>
          <a:xfrm>
            <a:off x="74611" y="2913063"/>
            <a:ext cx="3481388" cy="42703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idea </a:t>
            </a: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&amp;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2" name="TextBox 31">
            <a:hlinkClick r:id="rId5" action="ppaction://hlinksldjump"/>
          </p:cNvPr>
          <p:cNvSpPr txBox="1"/>
          <p:nvPr/>
        </p:nvSpPr>
        <p:spPr>
          <a:xfrm>
            <a:off x="241299" y="4116388"/>
            <a:ext cx="3481387"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4" name="TextBox 33">
            <a:hlinkClick r:id="rId6" action="ppaction://hlinksldjump"/>
          </p:cNvPr>
          <p:cNvSpPr txBox="1"/>
          <p:nvPr/>
        </p:nvSpPr>
        <p:spPr>
          <a:xfrm>
            <a:off x="301624" y="5349875"/>
            <a:ext cx="257492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65549" name="Picture 4">
            <a:hlinkClick r:id="rId7" action="ppaction://hlinksldjump"/>
          </p:cNvPr>
          <p:cNvPicPr>
            <a:picLocks noChangeAspect="1" noChangeArrowheads="1"/>
          </p:cNvPicPr>
          <p:nvPr/>
        </p:nvPicPr>
        <p:blipFill>
          <a:blip r:embed="rId8" cstate="print"/>
          <a:srcRect/>
          <a:stretch>
            <a:fillRect/>
          </a:stretch>
        </p:blipFill>
        <p:spPr bwMode="auto">
          <a:xfrm>
            <a:off x="8399463" y="6181725"/>
            <a:ext cx="434975" cy="458788"/>
          </a:xfrm>
          <a:prstGeom prst="rect">
            <a:avLst/>
          </a:prstGeom>
          <a:noFill/>
          <a:ln w="9525">
            <a:noFill/>
            <a:miter lim="800000"/>
            <a:headEnd/>
            <a:tailEnd/>
          </a:ln>
        </p:spPr>
      </p:pic>
      <p:pic>
        <p:nvPicPr>
          <p:cNvPr id="21" name="Picture 3"/>
          <p:cNvPicPr>
            <a:picLocks noChangeAspect="1" noChangeArrowheads="1"/>
          </p:cNvPicPr>
          <p:nvPr/>
        </p:nvPicPr>
        <p:blipFill>
          <a:blip r:embed="rId9" cstate="print"/>
          <a:srcRect/>
          <a:stretch>
            <a:fillRect/>
          </a:stretch>
        </p:blipFill>
        <p:spPr bwMode="auto">
          <a:xfrm>
            <a:off x="0" y="1209675"/>
            <a:ext cx="3433763" cy="668338"/>
          </a:xfrm>
          <a:prstGeom prst="rect">
            <a:avLst/>
          </a:prstGeom>
          <a:ln>
            <a:noFill/>
          </a:ln>
          <a:effectLst>
            <a:outerShdw blurRad="292100" dist="139700" dir="2700000" algn="tl" rotWithShape="0">
              <a:srgbClr val="333333">
                <a:alpha val="65000"/>
              </a:srgbClr>
            </a:outerShdw>
          </a:effectLst>
          <a:extLst/>
        </p:spPr>
      </p:pic>
      <p:sp>
        <p:nvSpPr>
          <p:cNvPr id="65551" name="Rectangle 10">
            <a:hlinkClick r:id="rId10" action="ppaction://hlinksldjump"/>
          </p:cNvPr>
          <p:cNvSpPr>
            <a:spLocks noChangeArrowheads="1"/>
          </p:cNvSpPr>
          <p:nvPr/>
        </p:nvSpPr>
        <p:spPr bwMode="auto">
          <a:xfrm>
            <a:off x="-246063" y="1330325"/>
            <a:ext cx="3073401" cy="461963"/>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pitchFamily="34" charset="0"/>
              </a:rPr>
              <a:t>   Text </a:t>
            </a:r>
            <a:r>
              <a:rPr lang="en-US" altLang="zh-CN" sz="2400" dirty="0" smtClean="0">
                <a:solidFill>
                  <a:srgbClr val="000000"/>
                </a:solidFill>
                <a:latin typeface="Helvetica" pitchFamily="34" charset="0"/>
              </a:rPr>
              <a:t>study</a:t>
            </a:r>
            <a:endParaRPr lang="en-US" altLang="zh-CN" sz="2400" dirty="0">
              <a:solidFill>
                <a:srgbClr val="000000"/>
              </a:solidFill>
              <a:latin typeface="Helvetica" pitchFamily="34" charset="0"/>
            </a:endParaRPr>
          </a:p>
        </p:txBody>
      </p:sp>
      <p:grpSp>
        <p:nvGrpSpPr>
          <p:cNvPr id="17" name="组合 16"/>
          <p:cNvGrpSpPr/>
          <p:nvPr/>
        </p:nvGrpSpPr>
        <p:grpSpPr>
          <a:xfrm>
            <a:off x="0" y="-24"/>
            <a:ext cx="9144000" cy="769441"/>
            <a:chOff x="0" y="-24"/>
            <a:chExt cx="9144000" cy="769441"/>
          </a:xfrm>
        </p:grpSpPr>
        <p:sp>
          <p:nvSpPr>
            <p:cNvPr id="19"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22" name="TextBox 21"/>
            <p:cNvSpPr txBox="1"/>
            <p:nvPr/>
          </p:nvSpPr>
          <p:spPr>
            <a:xfrm>
              <a:off x="1385893" y="-24"/>
              <a:ext cx="6186503" cy="769441"/>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lgn="ctr" fontAlgn="auto">
                <a:spcBef>
                  <a:spcPts val="0"/>
                </a:spcBef>
                <a:spcAft>
                  <a:spcPts val="0"/>
                </a:spcAft>
                <a:defRPr/>
              </a:pPr>
              <a:r>
                <a:rPr lang="en-US" altLang="zh-CN" sz="2200" dirty="0" smtClean="0">
                  <a:effectLst>
                    <a:glow rad="101600">
                      <a:schemeClr val="tx1">
                        <a:alpha val="60000"/>
                      </a:schemeClr>
                    </a:glow>
                    <a:outerShdw blurRad="38100" dist="38100" dir="2700000" algn="tl">
                      <a:srgbClr val="000000">
                        <a:alpha val="43137"/>
                      </a:srgbClr>
                    </a:outerShdw>
                  </a:effectLst>
                </a:rPr>
                <a:t>A child’s clutter awaits </a:t>
              </a:r>
            </a:p>
            <a:p>
              <a:pPr algn="ctr" fontAlgn="auto">
                <a:spcBef>
                  <a:spcPts val="0"/>
                </a:spcBef>
                <a:spcAft>
                  <a:spcPts val="0"/>
                </a:spcAft>
                <a:defRPr/>
              </a:pPr>
              <a:r>
                <a:rPr lang="en-US" altLang="zh-CN" sz="2200" dirty="0" smtClean="0">
                  <a:effectLst>
                    <a:glow rad="101600">
                      <a:schemeClr val="tx1">
                        <a:alpha val="60000"/>
                      </a:schemeClr>
                    </a:glow>
                    <a:outerShdw blurRad="38100" dist="38100" dir="2700000" algn="tl">
                      <a:srgbClr val="000000">
                        <a:alpha val="43137"/>
                      </a:srgbClr>
                    </a:outerShdw>
                  </a:effectLst>
                </a:rPr>
                <a:t>an adult’s return</a:t>
              </a:r>
              <a:endParaRPr lang="en-US" sz="2200" dirty="0">
                <a:effectLst>
                  <a:glow rad="101600">
                    <a:schemeClr val="tx1">
                      <a:alpha val="60000"/>
                    </a:schemeClr>
                  </a:glow>
                  <a:outerShdw blurRad="38100" dist="38100" dir="2700000" algn="tl">
                    <a:srgbClr val="000000">
                      <a:alpha val="43137"/>
                    </a:srgbClr>
                  </a:outerShdw>
                </a:effectLst>
              </a:endParaRPr>
            </a:p>
          </p:txBody>
        </p:sp>
        <p:sp>
          <p:nvSpPr>
            <p:cNvPr id="23" name="TextBox 22"/>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smtClean="0">
                  <a:latin typeface="Helvetica" pitchFamily="34" charset="0"/>
                  <a:cs typeface="Helvetica Neue"/>
                </a:rPr>
                <a:t>Section A </a:t>
              </a:r>
            </a:p>
          </p:txBody>
        </p:sp>
      </p:grpSp>
      <p:pic>
        <p:nvPicPr>
          <p:cNvPr id="2050" name="Picture 2" descr="D:\找图\新视野读写1\新视野大学英语(第三版)读写教程1 8042311910_S.jpg"/>
          <p:cNvPicPr>
            <a:picLocks noChangeAspect="1" noChangeArrowheads="1"/>
          </p:cNvPicPr>
          <p:nvPr/>
        </p:nvPicPr>
        <p:blipFill>
          <a:blip r:embed="rId11"/>
          <a:srcRect/>
          <a:stretch>
            <a:fillRect/>
          </a:stretch>
        </p:blipFill>
        <p:spPr bwMode="auto">
          <a:xfrm>
            <a:off x="4143404" y="2683917"/>
            <a:ext cx="4714876" cy="3339943"/>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703244" y="2101517"/>
            <a:ext cx="7886675" cy="3172671"/>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67588" name="Picture 2"/>
          <p:cNvPicPr>
            <a:picLocks noChangeAspect="1" noChangeArrowheads="1"/>
          </p:cNvPicPr>
          <p:nvPr/>
        </p:nvPicPr>
        <p:blipFill>
          <a:blip r:embed="rId3" cstate="print"/>
          <a:srcRect/>
          <a:stretch>
            <a:fillRect/>
          </a:stretch>
        </p:blipFill>
        <p:spPr bwMode="auto">
          <a:xfrm>
            <a:off x="-3175" y="63500"/>
            <a:ext cx="4070350" cy="1150938"/>
          </a:xfrm>
          <a:prstGeom prst="rect">
            <a:avLst/>
          </a:prstGeom>
          <a:noFill/>
          <a:ln w="9525">
            <a:noFill/>
            <a:miter lim="800000"/>
            <a:headEnd/>
            <a:tailEnd/>
          </a:ln>
        </p:spPr>
      </p:pic>
      <p:sp>
        <p:nvSpPr>
          <p:cNvPr id="14" name="TextBox 13"/>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idea </a:t>
            </a: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&amp;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72035" name="矩形 45"/>
          <p:cNvSpPr>
            <a:spLocks noChangeArrowheads="1"/>
          </p:cNvSpPr>
          <p:nvPr/>
        </p:nvSpPr>
        <p:spPr bwMode="auto">
          <a:xfrm>
            <a:off x="1358900" y="2420938"/>
            <a:ext cx="6642100" cy="2282825"/>
          </a:xfrm>
          <a:prstGeom prst="rect">
            <a:avLst/>
          </a:prstGeom>
          <a:noFill/>
          <a:ln w="9525">
            <a:noFill/>
            <a:miter lim="800000"/>
            <a:headEnd/>
            <a:tailEnd/>
          </a:ln>
        </p:spPr>
        <p:txBody>
          <a:bodyPr>
            <a:spAutoFit/>
          </a:bodyPr>
          <a:lstStyle/>
          <a:p>
            <a:pPr algn="just" eaLnBrk="0" hangingPunct="0">
              <a:lnSpc>
                <a:spcPct val="150000"/>
              </a:lnSpc>
              <a:spcBef>
                <a:spcPct val="20000"/>
              </a:spcBef>
              <a:buClr>
                <a:schemeClr val="tx2"/>
              </a:buClr>
              <a:buSzPct val="115000"/>
            </a:pPr>
            <a:r>
              <a:rPr lang="en-US" altLang="zh-CN" sz="2400">
                <a:solidFill>
                  <a:srgbClr val="0D0A10"/>
                </a:solidFill>
                <a:latin typeface="Helvetica" pitchFamily="34" charset="0"/>
              </a:rPr>
              <a:t>The text depicts a mother’s</a:t>
            </a:r>
            <a:r>
              <a:rPr lang="en-US" altLang="zh-CN" sz="2400">
                <a:solidFill>
                  <a:schemeClr val="hlink"/>
                </a:solidFill>
                <a:latin typeface="Helvetica" pitchFamily="34" charset="0"/>
              </a:rPr>
              <a:t> </a:t>
            </a:r>
            <a:r>
              <a:rPr lang="en-US" altLang="zh-CN" sz="2400" b="1">
                <a:solidFill>
                  <a:schemeClr val="hlink"/>
                </a:solidFill>
                <a:latin typeface="Helvetica" pitchFamily="34" charset="0"/>
              </a:rPr>
              <a:t>responses</a:t>
            </a:r>
            <a:r>
              <a:rPr lang="en-US" altLang="zh-CN" sz="2400">
                <a:solidFill>
                  <a:srgbClr val="0D0A10"/>
                </a:solidFill>
                <a:latin typeface="Helvetica" pitchFamily="34" charset="0"/>
              </a:rPr>
              <a:t> to her daughter’s fight for independence through </a:t>
            </a:r>
            <a:r>
              <a:rPr lang="en-US" altLang="zh-CN" sz="2400" b="1">
                <a:solidFill>
                  <a:schemeClr val="hlink"/>
                </a:solidFill>
                <a:latin typeface="Helvetica" pitchFamily="34" charset="0"/>
              </a:rPr>
              <a:t>detailed description</a:t>
            </a:r>
            <a:r>
              <a:rPr lang="en-US" altLang="zh-CN" sz="2400">
                <a:solidFill>
                  <a:srgbClr val="0D0A10"/>
                </a:solidFill>
                <a:latin typeface="Helvetica" pitchFamily="34" charset="0"/>
              </a:rPr>
              <a:t> of the mess left behind by the daughter. </a:t>
            </a:r>
          </a:p>
        </p:txBody>
      </p:sp>
      <p:sp>
        <p:nvSpPr>
          <p:cNvPr id="9" name="矩形 8"/>
          <p:cNvSpPr/>
          <p:nvPr/>
        </p:nvSpPr>
        <p:spPr>
          <a:xfrm>
            <a:off x="4014788" y="681038"/>
            <a:ext cx="3986212" cy="461962"/>
          </a:xfrm>
          <a:prstGeom prst="rect">
            <a:avLst/>
          </a:prstGeom>
        </p:spPr>
        <p:txBody>
          <a:bodyPr>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Main </a:t>
            </a:r>
            <a:r>
              <a:rPr lang="en-US" altLang="zh-CN" sz="2400" b="1" dirty="0" smtClean="0">
                <a:solidFill>
                  <a:schemeClr val="accent6">
                    <a:lumMod val="75000"/>
                  </a:schemeClr>
                </a:solidFill>
                <a:latin typeface="Helvetica"/>
                <a:ea typeface="+mn-ea"/>
              </a:rPr>
              <a:t>ideas </a:t>
            </a:r>
            <a:r>
              <a:rPr lang="en-US" altLang="zh-CN" sz="2400" b="1" dirty="0">
                <a:solidFill>
                  <a:schemeClr val="accent6">
                    <a:lumMod val="75000"/>
                  </a:schemeClr>
                </a:solidFill>
                <a:latin typeface="Helvetica"/>
                <a:ea typeface="+mn-ea"/>
              </a:rPr>
              <a:t>of the </a:t>
            </a:r>
            <a:r>
              <a:rPr lang="en-US" altLang="zh-CN" sz="2400" b="1" dirty="0" smtClean="0">
                <a:solidFill>
                  <a:schemeClr val="accent6">
                    <a:lumMod val="75000"/>
                  </a:schemeClr>
                </a:solidFill>
                <a:latin typeface="Helvetica"/>
                <a:ea typeface="+mn-ea"/>
              </a:rPr>
              <a:t>parts</a:t>
            </a:r>
            <a:endParaRPr lang="en-US" altLang="zh-CN" sz="2400" b="1" dirty="0">
              <a:solidFill>
                <a:schemeClr val="accent6">
                  <a:lumMod val="75000"/>
                </a:schemeClr>
              </a:solidFill>
              <a:latin typeface="Helvetica"/>
              <a:ea typeface="+mn-ea"/>
            </a:endParaRPr>
          </a:p>
        </p:txBody>
      </p:sp>
      <p:pic>
        <p:nvPicPr>
          <p:cNvPr id="67592"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23850" y="1665288"/>
            <a:ext cx="1439863" cy="971550"/>
          </a:xfrm>
          <a:prstGeom prst="rect">
            <a:avLst/>
          </a:prstGeom>
          <a:noFill/>
          <a:ln w="9525">
            <a:noFill/>
            <a:miter lim="800000"/>
            <a:headEnd/>
            <a:tailEnd/>
          </a:ln>
        </p:spPr>
      </p:pic>
      <p:sp>
        <p:nvSpPr>
          <p:cNvPr id="3" name="TextBox 2">
            <a:hlinkClick r:id="rId5" action="ppaction://hlinksldjump"/>
          </p:cNvPr>
          <p:cNvSpPr txBox="1"/>
          <p:nvPr/>
        </p:nvSpPr>
        <p:spPr>
          <a:xfrm>
            <a:off x="533400" y="1963738"/>
            <a:ext cx="1085850" cy="457200"/>
          </a:xfrm>
          <a:prstGeom prst="rect">
            <a:avLst/>
          </a:prstGeom>
          <a:noFill/>
        </p:spPr>
        <p:txBody>
          <a:bodyPr>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pic>
        <p:nvPicPr>
          <p:cNvPr id="11"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72035"/>
                                        </p:tgtEl>
                                        <p:attrNameLst>
                                          <p:attrName>style.visibility</p:attrName>
                                        </p:attrNameLst>
                                      </p:cBhvr>
                                      <p:to>
                                        <p:strVal val="visible"/>
                                      </p:to>
                                    </p:set>
                                    <p:animEffect transition="in" filter="blinds(horizontal)">
                                      <p:cBhvr>
                                        <p:cTn id="7" dur="500"/>
                                        <p:tgtEl>
                                          <p:spTgt spid="172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4960293" y="3177973"/>
            <a:ext cx="3575050" cy="3163058"/>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69636" name="Picture 2"/>
          <p:cNvPicPr>
            <a:picLocks noChangeAspect="1" noChangeArrowheads="1"/>
          </p:cNvPicPr>
          <p:nvPr/>
        </p:nvPicPr>
        <p:blipFill>
          <a:blip r:embed="rId3" cstate="print"/>
          <a:srcRect/>
          <a:stretch>
            <a:fillRect/>
          </a:stretch>
        </p:blipFill>
        <p:spPr bwMode="auto">
          <a:xfrm>
            <a:off x="-3175" y="63500"/>
            <a:ext cx="4070350" cy="1150938"/>
          </a:xfrm>
          <a:prstGeom prst="rect">
            <a:avLst/>
          </a:prstGeom>
          <a:noFill/>
          <a:ln w="9525">
            <a:noFill/>
            <a:miter lim="800000"/>
            <a:headEnd/>
            <a:tailEnd/>
          </a:ln>
        </p:spPr>
      </p:pic>
      <p:sp>
        <p:nvSpPr>
          <p:cNvPr id="14" name="TextBox 13"/>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idea </a:t>
            </a: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&amp;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9" name="矩形 8"/>
          <p:cNvSpPr/>
          <p:nvPr/>
        </p:nvSpPr>
        <p:spPr>
          <a:xfrm>
            <a:off x="4014788" y="681038"/>
            <a:ext cx="3986212" cy="461962"/>
          </a:xfrm>
          <a:prstGeom prst="rect">
            <a:avLst/>
          </a:prstGeom>
        </p:spPr>
        <p:txBody>
          <a:bodyPr>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Main </a:t>
            </a:r>
            <a:r>
              <a:rPr lang="en-US" altLang="zh-CN" sz="2400" b="1" dirty="0" smtClean="0">
                <a:solidFill>
                  <a:schemeClr val="accent6">
                    <a:lumMod val="75000"/>
                  </a:schemeClr>
                </a:solidFill>
                <a:latin typeface="Helvetica"/>
                <a:ea typeface="+mn-ea"/>
              </a:rPr>
              <a:t>ideas </a:t>
            </a:r>
            <a:r>
              <a:rPr lang="en-US" altLang="zh-CN" sz="2400" b="1" dirty="0">
                <a:solidFill>
                  <a:schemeClr val="accent6">
                    <a:lumMod val="75000"/>
                  </a:schemeClr>
                </a:solidFill>
                <a:latin typeface="Helvetica"/>
                <a:ea typeface="+mn-ea"/>
              </a:rPr>
              <a:t>of the </a:t>
            </a:r>
            <a:r>
              <a:rPr lang="en-US" altLang="zh-CN" sz="2400" b="1" dirty="0" smtClean="0">
                <a:solidFill>
                  <a:schemeClr val="accent6">
                    <a:lumMod val="75000"/>
                  </a:schemeClr>
                </a:solidFill>
                <a:latin typeface="Helvetica"/>
                <a:ea typeface="+mn-ea"/>
              </a:rPr>
              <a:t>parts</a:t>
            </a:r>
            <a:endParaRPr lang="en-US" altLang="zh-CN" sz="2400" b="1" dirty="0">
              <a:solidFill>
                <a:schemeClr val="accent6">
                  <a:lumMod val="75000"/>
                </a:schemeClr>
              </a:solidFill>
              <a:latin typeface="Helvetica"/>
              <a:ea typeface="+mn-ea"/>
            </a:endParaRPr>
          </a:p>
        </p:txBody>
      </p:sp>
      <p:sp>
        <p:nvSpPr>
          <p:cNvPr id="2" name="圆角矩形 10"/>
          <p:cNvSpPr/>
          <p:nvPr/>
        </p:nvSpPr>
        <p:spPr>
          <a:xfrm>
            <a:off x="620068" y="3177973"/>
            <a:ext cx="3575050" cy="3163058"/>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2" name="Picture 3"/>
          <p:cNvPicPr>
            <a:picLocks noChangeAspect="1" noChangeArrowheads="1"/>
          </p:cNvPicPr>
          <p:nvPr/>
        </p:nvPicPr>
        <p:blipFill>
          <a:blip r:embed="rId4" cstate="print"/>
          <a:srcRect/>
          <a:stretch>
            <a:fillRect/>
          </a:stretch>
        </p:blipFill>
        <p:spPr bwMode="auto">
          <a:xfrm>
            <a:off x="0" y="2708275"/>
            <a:ext cx="1625600" cy="1365250"/>
          </a:xfrm>
          <a:prstGeom prst="rect">
            <a:avLst/>
          </a:prstGeom>
          <a:noFill/>
          <a:ln w="9525">
            <a:noFill/>
            <a:miter lim="800000"/>
            <a:headEnd/>
            <a:tailEnd/>
          </a:ln>
        </p:spPr>
      </p:pic>
      <p:sp>
        <p:nvSpPr>
          <p:cNvPr id="13" name="TextBox 12">
            <a:hlinkClick r:id="rId5" action="ppaction://hlinksldjump"/>
          </p:cNvPr>
          <p:cNvSpPr txBox="1"/>
          <p:nvPr/>
        </p:nvSpPr>
        <p:spPr>
          <a:xfrm>
            <a:off x="395288" y="3194050"/>
            <a:ext cx="819126" cy="457200"/>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10" name="矩形 45"/>
          <p:cNvSpPr>
            <a:spLocks noChangeArrowheads="1"/>
          </p:cNvSpPr>
          <p:nvPr/>
        </p:nvSpPr>
        <p:spPr bwMode="auto">
          <a:xfrm>
            <a:off x="1009650" y="1700213"/>
            <a:ext cx="7234238" cy="822325"/>
          </a:xfrm>
          <a:prstGeom prst="rect">
            <a:avLst/>
          </a:prstGeom>
          <a:noFill/>
          <a:ln w="9525">
            <a:noFill/>
            <a:miter lim="800000"/>
            <a:headEnd/>
            <a:tailEnd/>
          </a:ln>
        </p:spPr>
        <p:txBody>
          <a:bodyPr>
            <a:spAutoFit/>
          </a:bodyPr>
          <a:lstStyle/>
          <a:p>
            <a:pPr algn="just">
              <a:spcBef>
                <a:spcPct val="20000"/>
              </a:spcBef>
              <a:buClr>
                <a:srgbClr val="D16349"/>
              </a:buClr>
              <a:buSzPct val="85000"/>
            </a:pPr>
            <a:r>
              <a:rPr lang="en-US" altLang="zh-CN" sz="2400">
                <a:solidFill>
                  <a:srgbClr val="000000"/>
                </a:solidFill>
                <a:latin typeface="Helvetica" pitchFamily="34" charset="0"/>
                <a:ea typeface="方正舒体"/>
                <a:cs typeface="方正舒体"/>
              </a:rPr>
              <a:t>Disagreements between the mother and the daughter (Paras.1-3):</a:t>
            </a:r>
            <a:endParaRPr lang="zh-CN" altLang="en-US" sz="2400">
              <a:solidFill>
                <a:srgbClr val="000000"/>
              </a:solidFill>
              <a:latin typeface="Helvetica" pitchFamily="34" charset="0"/>
              <a:ea typeface="方正舒体"/>
              <a:cs typeface="方正舒体"/>
            </a:endParaRPr>
          </a:p>
        </p:txBody>
      </p:sp>
      <p:sp>
        <p:nvSpPr>
          <p:cNvPr id="8" name="TextBox 7"/>
          <p:cNvSpPr txBox="1">
            <a:spLocks noChangeArrowheads="1"/>
          </p:cNvSpPr>
          <p:nvPr/>
        </p:nvSpPr>
        <p:spPr bwMode="auto">
          <a:xfrm>
            <a:off x="1979613" y="2636838"/>
            <a:ext cx="1492250" cy="457200"/>
          </a:xfrm>
          <a:prstGeom prst="rect">
            <a:avLst/>
          </a:prstGeom>
          <a:noFill/>
          <a:ln w="9525">
            <a:noFill/>
            <a:miter lim="800000"/>
            <a:headEnd/>
            <a:tailEnd/>
          </a:ln>
        </p:spPr>
        <p:txBody>
          <a:bodyPr>
            <a:spAutoFit/>
          </a:bodyPr>
          <a:lstStyle/>
          <a:p>
            <a:pPr marL="457200" indent="-457200">
              <a:spcBef>
                <a:spcPct val="20000"/>
              </a:spcBef>
              <a:buClr>
                <a:srgbClr val="D16349"/>
              </a:buClr>
              <a:buSzPct val="85000"/>
            </a:pPr>
            <a:r>
              <a:rPr lang="en-US" altLang="zh-CN" sz="2400">
                <a:solidFill>
                  <a:srgbClr val="B40000"/>
                </a:solidFill>
                <a:latin typeface="Helvetica" pitchFamily="34" charset="0"/>
              </a:rPr>
              <a:t>Daughter</a:t>
            </a:r>
            <a:endParaRPr lang="zh-CN" altLang="en-US" sz="2400">
              <a:solidFill>
                <a:srgbClr val="B40000"/>
              </a:solidFill>
              <a:latin typeface="Helvetica" pitchFamily="34" charset="0"/>
            </a:endParaRPr>
          </a:p>
        </p:txBody>
      </p:sp>
      <p:sp>
        <p:nvSpPr>
          <p:cNvPr id="3" name="TextBox 7"/>
          <p:cNvSpPr txBox="1">
            <a:spLocks noChangeArrowheads="1"/>
          </p:cNvSpPr>
          <p:nvPr/>
        </p:nvSpPr>
        <p:spPr bwMode="auto">
          <a:xfrm>
            <a:off x="6084888" y="2611438"/>
            <a:ext cx="1655762" cy="457200"/>
          </a:xfrm>
          <a:prstGeom prst="rect">
            <a:avLst/>
          </a:prstGeom>
          <a:noFill/>
          <a:ln w="9525">
            <a:noFill/>
            <a:miter lim="800000"/>
            <a:headEnd/>
            <a:tailEnd/>
          </a:ln>
        </p:spPr>
        <p:txBody>
          <a:bodyPr>
            <a:spAutoFit/>
          </a:bodyPr>
          <a:lstStyle/>
          <a:p>
            <a:pPr marL="457200" indent="-457200">
              <a:spcBef>
                <a:spcPct val="20000"/>
              </a:spcBef>
              <a:buClr>
                <a:srgbClr val="D16349"/>
              </a:buClr>
              <a:buSzPct val="85000"/>
            </a:pPr>
            <a:r>
              <a:rPr lang="en-US" altLang="zh-CN" sz="2400">
                <a:solidFill>
                  <a:srgbClr val="B40000"/>
                </a:solidFill>
                <a:latin typeface="Helvetica" pitchFamily="34" charset="0"/>
              </a:rPr>
              <a:t>Mother</a:t>
            </a:r>
            <a:endParaRPr lang="zh-CN" altLang="en-US" sz="2400">
              <a:solidFill>
                <a:srgbClr val="B40000"/>
              </a:solidFill>
              <a:latin typeface="Helvetica" pitchFamily="34" charset="0"/>
            </a:endParaRPr>
          </a:p>
        </p:txBody>
      </p:sp>
      <p:sp>
        <p:nvSpPr>
          <p:cNvPr id="75793" name="Rectangle 17"/>
          <p:cNvSpPr>
            <a:spLocks noChangeArrowheads="1"/>
          </p:cNvSpPr>
          <p:nvPr/>
        </p:nvSpPr>
        <p:spPr bwMode="auto">
          <a:xfrm>
            <a:off x="1047750" y="3759200"/>
            <a:ext cx="2526974" cy="830997"/>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none" anchor="ctr">
            <a:spAutoFit/>
          </a:bodyPr>
          <a:lstStyle/>
          <a:p>
            <a:pPr indent="185738">
              <a:buFontTx/>
              <a:buChar char="•"/>
              <a:defRPr/>
            </a:pPr>
            <a:r>
              <a:rPr lang="en-US" altLang="zh-CN" sz="2400" dirty="0">
                <a:solidFill>
                  <a:srgbClr val="000000"/>
                </a:solidFill>
                <a:latin typeface="Helvetica" pitchFamily="34" charset="0"/>
              </a:rPr>
              <a:t>a truck, large &amp; </a:t>
            </a:r>
          </a:p>
          <a:p>
            <a:pPr indent="185738">
              <a:defRPr/>
            </a:pPr>
            <a:r>
              <a:rPr lang="en-US" altLang="zh-CN" sz="2400" dirty="0">
                <a:solidFill>
                  <a:srgbClr val="000000"/>
                </a:solidFill>
                <a:latin typeface="Helvetica" pitchFamily="34" charset="0"/>
              </a:rPr>
              <a:t>expensive;</a:t>
            </a:r>
            <a:r>
              <a:rPr lang="en-US" altLang="zh-CN" sz="2400" dirty="0"/>
              <a:t> </a:t>
            </a:r>
          </a:p>
        </p:txBody>
      </p:sp>
      <p:sp>
        <p:nvSpPr>
          <p:cNvPr id="75794" name="Rectangle 18"/>
          <p:cNvSpPr>
            <a:spLocks noChangeArrowheads="1"/>
          </p:cNvSpPr>
          <p:nvPr/>
        </p:nvSpPr>
        <p:spPr bwMode="auto">
          <a:xfrm>
            <a:off x="1042988" y="5054600"/>
            <a:ext cx="2991845" cy="830997"/>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none" anchor="ctr">
            <a:spAutoFit/>
          </a:bodyPr>
          <a:lstStyle/>
          <a:p>
            <a:pPr indent="185738">
              <a:buFontTx/>
              <a:buChar char="•"/>
              <a:defRPr/>
            </a:pPr>
            <a:r>
              <a:rPr lang="en-US" altLang="zh-CN" sz="2400" dirty="0">
                <a:solidFill>
                  <a:srgbClr val="000000"/>
                </a:solidFill>
                <a:latin typeface="Helvetica" pitchFamily="34" charset="0"/>
              </a:rPr>
              <a:t>an adult, 18 years </a:t>
            </a:r>
          </a:p>
          <a:p>
            <a:pPr indent="185738">
              <a:defRPr/>
            </a:pPr>
            <a:r>
              <a:rPr lang="en-US" altLang="zh-CN" sz="2400" dirty="0">
                <a:solidFill>
                  <a:srgbClr val="000000"/>
                </a:solidFill>
                <a:latin typeface="Helvetica" pitchFamily="34" charset="0"/>
              </a:rPr>
              <a:t>old</a:t>
            </a:r>
          </a:p>
        </p:txBody>
      </p:sp>
      <p:pic>
        <p:nvPicPr>
          <p:cNvPr id="4" name="Picture 3"/>
          <p:cNvPicPr>
            <a:picLocks noChangeAspect="1" noChangeArrowheads="1"/>
          </p:cNvPicPr>
          <p:nvPr/>
        </p:nvPicPr>
        <p:blipFill>
          <a:blip r:embed="rId4" cstate="print"/>
          <a:srcRect/>
          <a:stretch>
            <a:fillRect/>
          </a:stretch>
        </p:blipFill>
        <p:spPr bwMode="auto">
          <a:xfrm>
            <a:off x="4356100" y="2636838"/>
            <a:ext cx="1625600" cy="1365250"/>
          </a:xfrm>
          <a:prstGeom prst="rect">
            <a:avLst/>
          </a:prstGeom>
          <a:noFill/>
          <a:ln w="9525">
            <a:noFill/>
            <a:miter lim="800000"/>
            <a:headEnd/>
            <a:tailEnd/>
          </a:ln>
        </p:spPr>
      </p:pic>
      <p:sp>
        <p:nvSpPr>
          <p:cNvPr id="5" name="TextBox 12">
            <a:hlinkClick r:id="rId5" action="ppaction://hlinksldjump"/>
          </p:cNvPr>
          <p:cNvSpPr txBox="1"/>
          <p:nvPr/>
        </p:nvSpPr>
        <p:spPr>
          <a:xfrm>
            <a:off x="4751388" y="3122613"/>
            <a:ext cx="892182" cy="457200"/>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75797" name="Rectangle 21"/>
          <p:cNvSpPr>
            <a:spLocks noChangeArrowheads="1"/>
          </p:cNvSpPr>
          <p:nvPr/>
        </p:nvSpPr>
        <p:spPr bwMode="auto">
          <a:xfrm>
            <a:off x="5324475" y="3681413"/>
            <a:ext cx="3150991" cy="1200329"/>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none" anchor="ctr">
            <a:spAutoFit/>
          </a:bodyPr>
          <a:lstStyle/>
          <a:p>
            <a:pPr indent="185738">
              <a:buFontTx/>
              <a:buChar char="•"/>
              <a:defRPr/>
            </a:pPr>
            <a:r>
              <a:rPr lang="en-US" altLang="zh-CN" sz="2400" dirty="0">
                <a:solidFill>
                  <a:srgbClr val="000000"/>
                </a:solidFill>
                <a:latin typeface="Helvetica" pitchFamily="34" charset="0"/>
              </a:rPr>
              <a:t>a practical car with </a:t>
            </a:r>
          </a:p>
          <a:p>
            <a:pPr indent="185738">
              <a:defRPr/>
            </a:pPr>
            <a:r>
              <a:rPr lang="en-US" altLang="zh-CN" sz="2400" dirty="0">
                <a:solidFill>
                  <a:srgbClr val="000000"/>
                </a:solidFill>
                <a:latin typeface="Helvetica" pitchFamily="34" charset="0"/>
              </a:rPr>
              <a:t>good gas efficiency, </a:t>
            </a:r>
          </a:p>
          <a:p>
            <a:pPr indent="185738">
              <a:defRPr/>
            </a:pPr>
            <a:r>
              <a:rPr lang="en-US" altLang="zh-CN" sz="2400" dirty="0">
                <a:solidFill>
                  <a:srgbClr val="000000"/>
                </a:solidFill>
                <a:latin typeface="Helvetica" pitchFamily="34" charset="0"/>
              </a:rPr>
              <a:t>easy to park</a:t>
            </a:r>
          </a:p>
        </p:txBody>
      </p:sp>
      <p:sp>
        <p:nvSpPr>
          <p:cNvPr id="75798" name="Rectangle 22"/>
          <p:cNvSpPr>
            <a:spLocks noChangeArrowheads="1"/>
          </p:cNvSpPr>
          <p:nvPr/>
        </p:nvSpPr>
        <p:spPr bwMode="auto">
          <a:xfrm>
            <a:off x="5399088" y="5054600"/>
            <a:ext cx="2613536" cy="830997"/>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none" anchor="ctr">
            <a:spAutoFit/>
          </a:bodyPr>
          <a:lstStyle/>
          <a:p>
            <a:pPr indent="185738">
              <a:buFontTx/>
              <a:buChar char="•"/>
            </a:pPr>
            <a:r>
              <a:rPr lang="en-US" altLang="zh-CN" sz="2400" dirty="0">
                <a:solidFill>
                  <a:srgbClr val="000000"/>
                </a:solidFill>
                <a:latin typeface="Helvetica" pitchFamily="34" charset="0"/>
              </a:rPr>
              <a:t>watch cartoons, </a:t>
            </a:r>
          </a:p>
          <a:p>
            <a:pPr indent="185738"/>
            <a:r>
              <a:rPr lang="en-US" altLang="zh-CN" sz="2400" dirty="0">
                <a:solidFill>
                  <a:srgbClr val="000000"/>
                </a:solidFill>
                <a:latin typeface="Helvetica" pitchFamily="34" charset="0"/>
              </a:rPr>
              <a:t>doubt</a:t>
            </a:r>
          </a:p>
        </p:txBody>
      </p:sp>
      <p:pic>
        <p:nvPicPr>
          <p:cNvPr id="18"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75793"/>
                                        </p:tgtEl>
                                        <p:attrNameLst>
                                          <p:attrName>style.visibility</p:attrName>
                                        </p:attrNameLst>
                                      </p:cBhvr>
                                      <p:to>
                                        <p:strVal val="visible"/>
                                      </p:to>
                                    </p:set>
                                    <p:animEffect transition="in" filter="wipe(up)">
                                      <p:cBhvr>
                                        <p:cTn id="29" dur="500"/>
                                        <p:tgtEl>
                                          <p:spTgt spid="7579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75797"/>
                                        </p:tgtEl>
                                        <p:attrNameLst>
                                          <p:attrName>style.visibility</p:attrName>
                                        </p:attrNameLst>
                                      </p:cBhvr>
                                      <p:to>
                                        <p:strVal val="visible"/>
                                      </p:to>
                                    </p:set>
                                    <p:animEffect transition="in" filter="wipe(up)">
                                      <p:cBhvr>
                                        <p:cTn id="34" dur="500"/>
                                        <p:tgtEl>
                                          <p:spTgt spid="7579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75794"/>
                                        </p:tgtEl>
                                        <p:attrNameLst>
                                          <p:attrName>style.visibility</p:attrName>
                                        </p:attrNameLst>
                                      </p:cBhvr>
                                      <p:to>
                                        <p:strVal val="visible"/>
                                      </p:to>
                                    </p:set>
                                    <p:animEffect transition="in" filter="wipe(up)">
                                      <p:cBhvr>
                                        <p:cTn id="39" dur="500"/>
                                        <p:tgtEl>
                                          <p:spTgt spid="7579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75798"/>
                                        </p:tgtEl>
                                        <p:attrNameLst>
                                          <p:attrName>style.visibility</p:attrName>
                                        </p:attrNameLst>
                                      </p:cBhvr>
                                      <p:to>
                                        <p:strVal val="visible"/>
                                      </p:to>
                                    </p:set>
                                    <p:animEffect transition="in" filter="wipe(up)">
                                      <p:cBhvr>
                                        <p:cTn id="44" dur="500"/>
                                        <p:tgtEl>
                                          <p:spTgt spid="75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75793" grpId="0"/>
      <p:bldP spid="75794" grpId="0"/>
      <p:bldP spid="5" grpId="0"/>
      <p:bldP spid="75797" grpId="0"/>
      <p:bldP spid="7579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913088" y="3596564"/>
            <a:ext cx="7345097" cy="2246217"/>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7" name="Picture 3"/>
          <p:cNvPicPr>
            <a:picLocks noChangeAspect="1" noChangeArrowheads="1"/>
          </p:cNvPicPr>
          <p:nvPr/>
        </p:nvPicPr>
        <p:blipFill>
          <a:blip r:embed="rId3" cstate="print"/>
          <a:srcRect/>
          <a:stretch>
            <a:fillRect/>
          </a:stretch>
        </p:blipFill>
        <p:spPr bwMode="auto">
          <a:xfrm>
            <a:off x="323850" y="3071813"/>
            <a:ext cx="1446213" cy="1365250"/>
          </a:xfrm>
          <a:prstGeom prst="rect">
            <a:avLst/>
          </a:prstGeom>
          <a:noFill/>
          <a:ln w="9525">
            <a:noFill/>
            <a:miter lim="800000"/>
            <a:headEnd/>
            <a:tailEnd/>
          </a:ln>
        </p:spPr>
      </p:pic>
      <p:sp>
        <p:nvSpPr>
          <p:cNvPr id="8" name="TextBox 7">
            <a:hlinkClick r:id="rId4" action="ppaction://hlinksldjump"/>
          </p:cNvPr>
          <p:cNvSpPr txBox="1"/>
          <p:nvPr/>
        </p:nvSpPr>
        <p:spPr>
          <a:xfrm>
            <a:off x="665163" y="3548063"/>
            <a:ext cx="1073150" cy="46037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9" name="矩形 45"/>
          <p:cNvSpPr>
            <a:spLocks noChangeArrowheads="1"/>
          </p:cNvSpPr>
          <p:nvPr/>
        </p:nvSpPr>
        <p:spPr bwMode="auto">
          <a:xfrm>
            <a:off x="976313" y="2046288"/>
            <a:ext cx="7334250" cy="803275"/>
          </a:xfrm>
          <a:prstGeom prst="rect">
            <a:avLst/>
          </a:prstGeom>
          <a:noFill/>
          <a:ln w="9525">
            <a:noFill/>
            <a:miter lim="800000"/>
            <a:headEnd/>
            <a:tailEnd/>
          </a:ln>
        </p:spPr>
        <p:txBody>
          <a:bodyPr>
            <a:spAutoFit/>
          </a:bodyPr>
          <a:lstStyle/>
          <a:p>
            <a:pPr algn="just">
              <a:lnSpc>
                <a:spcPts val="2800"/>
              </a:lnSpc>
              <a:spcBef>
                <a:spcPct val="20000"/>
              </a:spcBef>
              <a:buClr>
                <a:srgbClr val="D16349"/>
              </a:buClr>
              <a:buSzPct val="85000"/>
            </a:pPr>
            <a:r>
              <a:rPr lang="en-US" altLang="zh-CN" sz="2400">
                <a:solidFill>
                  <a:srgbClr val="000000"/>
                </a:solidFill>
                <a:latin typeface="Helvetica" pitchFamily="34" charset="0"/>
              </a:rPr>
              <a:t>How does the mother feel towards her daughter’s leaving home? (Para. 4)</a:t>
            </a:r>
            <a:endParaRPr lang="en-US" altLang="zh-CN" sz="2400">
              <a:solidFill>
                <a:srgbClr val="000000"/>
              </a:solidFill>
              <a:latin typeface="Helvetica" pitchFamily="34" charset="0"/>
              <a:ea typeface="方正舒体"/>
              <a:cs typeface="方正舒体"/>
            </a:endParaRPr>
          </a:p>
        </p:txBody>
      </p:sp>
      <p:sp>
        <p:nvSpPr>
          <p:cNvPr id="2" name="TextBox 1"/>
          <p:cNvSpPr txBox="1">
            <a:spLocks noChangeArrowheads="1"/>
          </p:cNvSpPr>
          <p:nvPr/>
        </p:nvSpPr>
        <p:spPr bwMode="auto">
          <a:xfrm>
            <a:off x="1285875" y="3984625"/>
            <a:ext cx="7024688" cy="1717675"/>
          </a:xfrm>
          <a:prstGeom prst="rect">
            <a:avLst/>
          </a:prstGeom>
          <a:noFill/>
          <a:ln w="9525">
            <a:noFill/>
            <a:miter lim="800000"/>
            <a:headEnd/>
            <a:tailEnd/>
          </a:ln>
        </p:spPr>
        <p:txBody>
          <a:bodyPr>
            <a:spAutoFit/>
          </a:bodyPr>
          <a:lstStyle/>
          <a:p>
            <a:pPr>
              <a:lnSpc>
                <a:spcPts val="3200"/>
              </a:lnSpc>
              <a:spcBef>
                <a:spcPct val="20000"/>
              </a:spcBef>
              <a:buClr>
                <a:srgbClr val="D16349"/>
              </a:buClr>
              <a:buSzPct val="85000"/>
            </a:pPr>
            <a:r>
              <a:rPr lang="en-US" altLang="zh-CN" sz="2400" dirty="0" smtClean="0">
                <a:solidFill>
                  <a:srgbClr val="000000"/>
                </a:solidFill>
                <a:latin typeface="Helvetica" pitchFamily="34" charset="0"/>
                <a:ea typeface="方正舒体"/>
                <a:cs typeface="方正舒体"/>
              </a:rPr>
              <a:t>I’m ____ she’s </a:t>
            </a:r>
            <a:r>
              <a:rPr lang="en-US" altLang="zh-CN" sz="2400" dirty="0">
                <a:solidFill>
                  <a:srgbClr val="000000"/>
                </a:solidFill>
                <a:latin typeface="Helvetica" pitchFamily="34" charset="0"/>
                <a:ea typeface="方正舒体"/>
                <a:cs typeface="方正舒体"/>
              </a:rPr>
              <a:t>gone. It means she made it, and that I’m </a:t>
            </a:r>
            <a:r>
              <a:rPr lang="en-US" altLang="zh-CN" sz="2400" dirty="0" smtClean="0">
                <a:solidFill>
                  <a:srgbClr val="000000"/>
                </a:solidFill>
                <a:latin typeface="Helvetica" pitchFamily="34" charset="0"/>
                <a:ea typeface="方正舒体"/>
                <a:cs typeface="方正舒体"/>
              </a:rPr>
              <a:t>____________18 </a:t>
            </a:r>
            <a:r>
              <a:rPr lang="en-US" altLang="zh-CN" sz="2400" dirty="0">
                <a:solidFill>
                  <a:srgbClr val="000000"/>
                </a:solidFill>
                <a:latin typeface="Helvetica" pitchFamily="34" charset="0"/>
                <a:ea typeface="方正舒体"/>
                <a:cs typeface="方正舒体"/>
              </a:rPr>
              <a:t>years of responsibilities. And yet I </a:t>
            </a:r>
            <a:r>
              <a:rPr lang="en-US" altLang="zh-CN" sz="2400" dirty="0" smtClean="0">
                <a:solidFill>
                  <a:srgbClr val="000000"/>
                </a:solidFill>
                <a:latin typeface="Helvetica" pitchFamily="34" charset="0"/>
                <a:ea typeface="方正舒体"/>
                <a:cs typeface="方正舒体"/>
              </a:rPr>
              <a:t>_______ if </a:t>
            </a:r>
            <a:r>
              <a:rPr lang="en-US" altLang="zh-CN" sz="2400" dirty="0">
                <a:solidFill>
                  <a:srgbClr val="000000"/>
                </a:solidFill>
                <a:latin typeface="Helvetica" pitchFamily="34" charset="0"/>
                <a:ea typeface="方正舒体"/>
                <a:cs typeface="方正舒体"/>
              </a:rPr>
              <a:t>she could take good care of herself. (Para. 4)</a:t>
            </a:r>
          </a:p>
        </p:txBody>
      </p:sp>
      <p:sp>
        <p:nvSpPr>
          <p:cNvPr id="10" name="矩形 9"/>
          <p:cNvSpPr/>
          <p:nvPr/>
        </p:nvSpPr>
        <p:spPr>
          <a:xfrm>
            <a:off x="4014788" y="681038"/>
            <a:ext cx="3986212" cy="461962"/>
          </a:xfrm>
          <a:prstGeom prst="rect">
            <a:avLst/>
          </a:prstGeom>
        </p:spPr>
        <p:txBody>
          <a:bodyPr>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Main </a:t>
            </a:r>
            <a:r>
              <a:rPr lang="en-US" altLang="zh-CN" sz="2400" b="1" dirty="0" smtClean="0">
                <a:solidFill>
                  <a:schemeClr val="accent6">
                    <a:lumMod val="75000"/>
                  </a:schemeClr>
                </a:solidFill>
                <a:latin typeface="Helvetica"/>
                <a:ea typeface="+mn-ea"/>
              </a:rPr>
              <a:t>ideas </a:t>
            </a:r>
            <a:r>
              <a:rPr lang="en-US" altLang="zh-CN" sz="2400" b="1" dirty="0">
                <a:solidFill>
                  <a:schemeClr val="accent6">
                    <a:lumMod val="75000"/>
                  </a:schemeClr>
                </a:solidFill>
                <a:latin typeface="Helvetica"/>
                <a:ea typeface="+mn-ea"/>
              </a:rPr>
              <a:t>of the </a:t>
            </a:r>
            <a:r>
              <a:rPr lang="en-US" altLang="zh-CN" sz="2400" b="1" dirty="0" smtClean="0">
                <a:solidFill>
                  <a:schemeClr val="accent6">
                    <a:lumMod val="75000"/>
                  </a:schemeClr>
                </a:solidFill>
                <a:latin typeface="Helvetica"/>
                <a:ea typeface="+mn-ea"/>
              </a:rPr>
              <a:t>parts</a:t>
            </a:r>
            <a:endParaRPr lang="en-US" altLang="zh-CN" sz="2400" b="1" dirty="0">
              <a:solidFill>
                <a:schemeClr val="accent6">
                  <a:lumMod val="75000"/>
                </a:schemeClr>
              </a:solidFill>
              <a:latin typeface="Helvetica"/>
              <a:ea typeface="+mn-ea"/>
            </a:endParaRPr>
          </a:p>
        </p:txBody>
      </p:sp>
      <p:pic>
        <p:nvPicPr>
          <p:cNvPr id="71689" name="Picture 2"/>
          <p:cNvPicPr>
            <a:picLocks noChangeAspect="1" noChangeArrowheads="1"/>
          </p:cNvPicPr>
          <p:nvPr/>
        </p:nvPicPr>
        <p:blipFill>
          <a:blip r:embed="rId5" cstate="print"/>
          <a:srcRect/>
          <a:stretch>
            <a:fillRect/>
          </a:stretch>
        </p:blipFill>
        <p:spPr bwMode="auto">
          <a:xfrm>
            <a:off x="-3175" y="63500"/>
            <a:ext cx="4070350" cy="1150938"/>
          </a:xfrm>
          <a:prstGeom prst="rect">
            <a:avLst/>
          </a:prstGeom>
          <a:noFill/>
          <a:ln w="9525">
            <a:noFill/>
            <a:miter lim="800000"/>
            <a:headEnd/>
            <a:tailEnd/>
          </a:ln>
        </p:spPr>
      </p:pic>
      <p:sp>
        <p:nvSpPr>
          <p:cNvPr id="13" name="TextBox 12"/>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idea </a:t>
            </a: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&amp;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2" name="Text Box 42"/>
          <p:cNvSpPr txBox="1">
            <a:spLocks noChangeArrowheads="1"/>
          </p:cNvSpPr>
          <p:nvPr/>
        </p:nvSpPr>
        <p:spPr bwMode="auto">
          <a:xfrm rot="10800000" flipV="1">
            <a:off x="2628900" y="4833307"/>
            <a:ext cx="1150938" cy="369332"/>
          </a:xfrm>
          <a:prstGeom prst="rect">
            <a:avLst/>
          </a:prstGeom>
          <a:noFill/>
          <a:ln w="9525" algn="ctr">
            <a:noFill/>
            <a:miter lim="800000"/>
            <a:headEnd/>
            <a:tailEnd/>
          </a:ln>
        </p:spPr>
        <p:txBody>
          <a:bodyPr lIns="0" tIns="0" rIns="0" bIns="0">
            <a:spAutoFit/>
          </a:bodyPr>
          <a:lstStyle/>
          <a:p>
            <a:pPr algn="ctr">
              <a:spcBef>
                <a:spcPct val="50000"/>
              </a:spcBef>
            </a:pPr>
            <a:r>
              <a:rPr lang="en-US" altLang="zh-CN" sz="2400" dirty="0" smtClean="0">
                <a:solidFill>
                  <a:schemeClr val="accent6">
                    <a:lumMod val="75000"/>
                  </a:schemeClr>
                </a:solidFill>
                <a:latin typeface="Helvetica" pitchFamily="34" charset="0"/>
              </a:rPr>
              <a:t>wonder</a:t>
            </a:r>
          </a:p>
        </p:txBody>
      </p:sp>
      <p:sp>
        <p:nvSpPr>
          <p:cNvPr id="3" name="Text Box 42"/>
          <p:cNvSpPr txBox="1">
            <a:spLocks noChangeArrowheads="1"/>
          </p:cNvSpPr>
          <p:nvPr/>
        </p:nvSpPr>
        <p:spPr bwMode="auto">
          <a:xfrm rot="10800000" flipV="1">
            <a:off x="2455863" y="4420557"/>
            <a:ext cx="1943100" cy="369332"/>
          </a:xfrm>
          <a:prstGeom prst="rect">
            <a:avLst/>
          </a:prstGeom>
          <a:noFill/>
          <a:ln w="9525" algn="ctr">
            <a:noFill/>
            <a:miter lim="800000"/>
            <a:headEnd/>
            <a:tailEnd/>
          </a:ln>
        </p:spPr>
        <p:txBody>
          <a:bodyPr lIns="0" tIns="0" rIns="0" bIns="0">
            <a:spAutoFit/>
          </a:bodyPr>
          <a:lstStyle/>
          <a:p>
            <a:pPr algn="ctr">
              <a:spcBef>
                <a:spcPct val="50000"/>
              </a:spcBef>
            </a:pPr>
            <a:r>
              <a:rPr lang="en-US" altLang="zh-CN" sz="2400" dirty="0" smtClean="0">
                <a:solidFill>
                  <a:schemeClr val="accent6">
                    <a:lumMod val="75000"/>
                  </a:schemeClr>
                </a:solidFill>
                <a:latin typeface="Helvetica" pitchFamily="34" charset="0"/>
              </a:rPr>
              <a:t>finally</a:t>
            </a:r>
            <a:r>
              <a:rPr lang="en-US" altLang="zh-CN" sz="2400" dirty="0">
                <a:solidFill>
                  <a:schemeClr val="accent6">
                    <a:lumMod val="75000"/>
                  </a:schemeClr>
                </a:solidFill>
                <a:latin typeface="Helvetica" pitchFamily="34" charset="0"/>
              </a:rPr>
              <a:t> </a:t>
            </a:r>
            <a:r>
              <a:rPr lang="en-US" altLang="zh-CN" sz="2400" dirty="0" smtClean="0">
                <a:solidFill>
                  <a:schemeClr val="accent6">
                    <a:lumMod val="75000"/>
                  </a:schemeClr>
                </a:solidFill>
                <a:latin typeface="Helvetica" pitchFamily="34" charset="0"/>
              </a:rPr>
              <a:t>free</a:t>
            </a:r>
            <a:r>
              <a:rPr lang="en-US" altLang="zh-CN" sz="2400" dirty="0">
                <a:solidFill>
                  <a:schemeClr val="accent6">
                    <a:lumMod val="75000"/>
                  </a:schemeClr>
                </a:solidFill>
                <a:latin typeface="Helvetica" pitchFamily="34" charset="0"/>
              </a:rPr>
              <a:t> of</a:t>
            </a:r>
          </a:p>
        </p:txBody>
      </p:sp>
      <p:sp>
        <p:nvSpPr>
          <p:cNvPr id="4" name="Text Box 42"/>
          <p:cNvSpPr txBox="1">
            <a:spLocks noChangeArrowheads="1"/>
          </p:cNvSpPr>
          <p:nvPr/>
        </p:nvSpPr>
        <p:spPr bwMode="auto">
          <a:xfrm rot="10800000" flipV="1">
            <a:off x="1847850" y="4017332"/>
            <a:ext cx="708025" cy="369332"/>
          </a:xfrm>
          <a:prstGeom prst="rect">
            <a:avLst/>
          </a:prstGeom>
          <a:noFill/>
          <a:ln w="9525" algn="ctr">
            <a:noFill/>
            <a:miter lim="800000"/>
            <a:headEnd/>
            <a:tailEnd/>
          </a:ln>
        </p:spPr>
        <p:txBody>
          <a:bodyPr lIns="0" tIns="0" rIns="0" bIns="0">
            <a:spAutoFit/>
          </a:bodyPr>
          <a:lstStyle/>
          <a:p>
            <a:pPr algn="ctr">
              <a:spcBef>
                <a:spcPct val="50000"/>
              </a:spcBef>
            </a:pPr>
            <a:r>
              <a:rPr lang="en-US" altLang="zh-CN" sz="2400" dirty="0">
                <a:solidFill>
                  <a:schemeClr val="accent6">
                    <a:lumMod val="75000"/>
                  </a:schemeClr>
                </a:solidFill>
                <a:latin typeface="Helvetica" pitchFamily="34" charset="0"/>
              </a:rPr>
              <a:t>glad</a:t>
            </a:r>
          </a:p>
        </p:txBody>
      </p:sp>
      <p:grpSp>
        <p:nvGrpSpPr>
          <p:cNvPr id="77842" name="Group 18"/>
          <p:cNvGrpSpPr>
            <a:grpSpLocks/>
          </p:cNvGrpSpPr>
          <p:nvPr/>
        </p:nvGrpSpPr>
        <p:grpSpPr bwMode="auto">
          <a:xfrm>
            <a:off x="4684713" y="2535238"/>
            <a:ext cx="3316287" cy="1419225"/>
            <a:chOff x="3044" y="1570"/>
            <a:chExt cx="1996" cy="743"/>
          </a:xfrm>
        </p:grpSpPr>
        <p:sp>
          <p:nvSpPr>
            <p:cNvPr id="71695" name="AutoShape 17"/>
            <p:cNvSpPr>
              <a:spLocks noChangeArrowheads="1"/>
            </p:cNvSpPr>
            <p:nvPr/>
          </p:nvSpPr>
          <p:spPr bwMode="auto">
            <a:xfrm>
              <a:off x="3044" y="1570"/>
              <a:ext cx="1996" cy="743"/>
            </a:xfrm>
            <a:prstGeom prst="cloudCallout">
              <a:avLst>
                <a:gd name="adj1" fmla="val -69139"/>
                <a:gd name="adj2" fmla="val 62921"/>
              </a:avLst>
            </a:prstGeom>
            <a:solidFill>
              <a:schemeClr val="bg1"/>
            </a:solidFill>
            <a:ln w="9525">
              <a:solidFill>
                <a:srgbClr val="2DC8FF"/>
              </a:solidFill>
              <a:round/>
              <a:headEnd/>
              <a:tailEnd/>
            </a:ln>
            <a:effectLst>
              <a:prstShdw prst="shdw17" dist="17961" dir="2700000">
                <a:srgbClr val="1B7899">
                  <a:alpha val="50000"/>
                </a:srgbClr>
              </a:prstShdw>
            </a:effectLst>
          </p:spPr>
          <p:txBody>
            <a:bodyPr/>
            <a:lstStyle/>
            <a:p>
              <a:pPr algn="ctr"/>
              <a:endParaRPr lang="zh-CN" altLang="en-US">
                <a:solidFill>
                  <a:schemeClr val="bg1"/>
                </a:solidFill>
              </a:endParaRPr>
            </a:p>
          </p:txBody>
        </p:sp>
        <p:sp>
          <p:nvSpPr>
            <p:cNvPr id="77840" name="Text Box 16"/>
            <p:cNvSpPr txBox="1">
              <a:spLocks noChangeArrowheads="1"/>
            </p:cNvSpPr>
            <p:nvPr/>
          </p:nvSpPr>
          <p:spPr bwMode="auto">
            <a:xfrm>
              <a:off x="3288" y="1661"/>
              <a:ext cx="1604" cy="622"/>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spAutoFit/>
            </a:bodyPr>
            <a:lstStyle/>
            <a:p>
              <a:pPr algn="ctr">
                <a:spcBef>
                  <a:spcPct val="50000"/>
                </a:spcBef>
              </a:pPr>
              <a:r>
                <a:rPr lang="en-US" altLang="zh-CN" sz="2400">
                  <a:solidFill>
                    <a:srgbClr val="B40000"/>
                  </a:solidFill>
                  <a:latin typeface="Helvetica" pitchFamily="34" charset="0"/>
                </a:rPr>
                <a:t>glad, sad, frustrated, worried …</a:t>
              </a:r>
            </a:p>
          </p:txBody>
        </p:sp>
      </p:grpSp>
      <p:pic>
        <p:nvPicPr>
          <p:cNvPr id="16"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77842"/>
                                        </p:tgtEl>
                                        <p:attrNameLst>
                                          <p:attrName>style.visibility</p:attrName>
                                        </p:attrNameLst>
                                      </p:cBhvr>
                                      <p:to>
                                        <p:strVal val="visible"/>
                                      </p:to>
                                    </p:set>
                                    <p:animEffect transition="in" filter="wipe(left)">
                                      <p:cBhvr>
                                        <p:cTn id="33" dur="500"/>
                                        <p:tgtEl>
                                          <p:spTgt spid="77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2"/>
          <p:cNvPicPr>
            <a:picLocks noChangeAspect="1" noChangeArrowheads="1"/>
          </p:cNvPicPr>
          <p:nvPr/>
        </p:nvPicPr>
        <p:blipFill>
          <a:blip r:embed="rId3" cstate="print"/>
          <a:srcRect/>
          <a:stretch>
            <a:fillRect/>
          </a:stretch>
        </p:blipFill>
        <p:spPr bwMode="auto">
          <a:xfrm>
            <a:off x="428625" y="2027238"/>
            <a:ext cx="8353425" cy="3687762"/>
          </a:xfrm>
          <a:prstGeom prst="rect">
            <a:avLst/>
          </a:prstGeom>
          <a:noFill/>
          <a:ln w="9525">
            <a:noFill/>
            <a:miter lim="800000"/>
            <a:headEnd/>
            <a:tailEnd/>
          </a:ln>
        </p:spPr>
      </p:pic>
      <p:sp>
        <p:nvSpPr>
          <p:cNvPr id="73730" name="TextBox 40"/>
          <p:cNvSpPr txBox="1">
            <a:spLocks noChangeArrowheads="1"/>
          </p:cNvSpPr>
          <p:nvPr/>
        </p:nvSpPr>
        <p:spPr bwMode="auto">
          <a:xfrm>
            <a:off x="1069975" y="1484313"/>
            <a:ext cx="6985000" cy="535531"/>
          </a:xfrm>
          <a:prstGeom prst="rect">
            <a:avLst/>
          </a:prstGeom>
          <a:noFill/>
          <a:ln w="9525">
            <a:noFill/>
            <a:miter lim="800000"/>
            <a:headEnd/>
            <a:tailEnd/>
          </a:ln>
        </p:spPr>
        <p:txBody>
          <a:bodyPr>
            <a:spAutoFit/>
          </a:bodyPr>
          <a:lstStyle/>
          <a:p>
            <a:pPr marL="273050" indent="-273050" algn="just">
              <a:lnSpc>
                <a:spcPct val="120000"/>
              </a:lnSpc>
              <a:spcBef>
                <a:spcPct val="20000"/>
              </a:spcBef>
              <a:buClr>
                <a:srgbClr val="D16349"/>
              </a:buClr>
              <a:buSzPct val="85000"/>
              <a:buFont typeface="Wingdings 2" pitchFamily="18" charset="2"/>
              <a:buNone/>
            </a:pPr>
            <a:r>
              <a:rPr lang="en-US" altLang="zh-CN" sz="2400" b="1" dirty="0">
                <a:solidFill>
                  <a:srgbClr val="000000"/>
                </a:solidFill>
                <a:latin typeface="Helvetica" pitchFamily="34" charset="0"/>
                <a:ea typeface="方正舒体"/>
                <a:cs typeface="方正舒体"/>
              </a:rPr>
              <a:t>Part I </a:t>
            </a:r>
            <a:r>
              <a:rPr lang="en-US" altLang="zh-CN" sz="2400" b="1" dirty="0" smtClean="0">
                <a:solidFill>
                  <a:srgbClr val="000000"/>
                </a:solidFill>
                <a:latin typeface="Helvetica" pitchFamily="34" charset="0"/>
                <a:ea typeface="方正舒体"/>
                <a:cs typeface="方正舒体"/>
              </a:rPr>
              <a:t>(</a:t>
            </a:r>
            <a:r>
              <a:rPr lang="en-US" altLang="zh-CN" sz="2400" b="1" dirty="0" err="1" smtClean="0">
                <a:solidFill>
                  <a:srgbClr val="000000"/>
                </a:solidFill>
                <a:latin typeface="Helvetica" pitchFamily="34" charset="0"/>
                <a:ea typeface="方正舒体"/>
                <a:cs typeface="方正舒体"/>
              </a:rPr>
              <a:t>Paras</a:t>
            </a:r>
            <a:r>
              <a:rPr lang="en-US" altLang="zh-CN" sz="2400" b="1" dirty="0">
                <a:solidFill>
                  <a:srgbClr val="000000"/>
                </a:solidFill>
                <a:latin typeface="Helvetica" pitchFamily="34" charset="0"/>
                <a:ea typeface="方正舒体"/>
                <a:cs typeface="方正舒体"/>
              </a:rPr>
              <a:t>. 1- __)</a:t>
            </a:r>
          </a:p>
        </p:txBody>
      </p:sp>
      <p:sp>
        <p:nvSpPr>
          <p:cNvPr id="175118" name="Text Box 14"/>
          <p:cNvSpPr txBox="1">
            <a:spLocks noChangeArrowheads="1"/>
          </p:cNvSpPr>
          <p:nvPr/>
        </p:nvSpPr>
        <p:spPr bwMode="auto">
          <a:xfrm>
            <a:off x="3428992" y="1500188"/>
            <a:ext cx="428625" cy="457200"/>
          </a:xfrm>
          <a:prstGeom prst="rect">
            <a:avLst/>
          </a:prstGeom>
          <a:noFill/>
          <a:ln w="9525">
            <a:noFill/>
            <a:miter lim="800000"/>
            <a:headEnd/>
            <a:tailEnd/>
          </a:ln>
          <a:effectLst>
            <a:prstShdw prst="shdw11">
              <a:schemeClr val="bg2">
                <a:alpha val="50000"/>
              </a:schemeClr>
            </a:prstShdw>
          </a:effectLst>
        </p:spPr>
        <p:txBody>
          <a:bodyPr>
            <a:spAutoFit/>
          </a:bodyPr>
          <a:lstStyle/>
          <a:p>
            <a:pPr>
              <a:spcBef>
                <a:spcPct val="50000"/>
              </a:spcBef>
            </a:pPr>
            <a:r>
              <a:rPr lang="en-US" altLang="zh-CN" sz="2400" b="1" dirty="0">
                <a:solidFill>
                  <a:srgbClr val="E46C0A"/>
                </a:solidFill>
                <a:latin typeface="Helvetica" pitchFamily="34" charset="0"/>
                <a:ea typeface="方正舒体"/>
                <a:cs typeface="方正舒体"/>
              </a:rPr>
              <a:t>4</a:t>
            </a:r>
          </a:p>
        </p:txBody>
      </p:sp>
      <p:sp>
        <p:nvSpPr>
          <p:cNvPr id="73732" name="TextBox 1"/>
          <p:cNvSpPr txBox="1">
            <a:spLocks noChangeArrowheads="1"/>
          </p:cNvSpPr>
          <p:nvPr/>
        </p:nvSpPr>
        <p:spPr bwMode="auto">
          <a:xfrm>
            <a:off x="827088" y="2420888"/>
            <a:ext cx="5832475" cy="2937151"/>
          </a:xfrm>
          <a:prstGeom prst="rect">
            <a:avLst/>
          </a:prstGeom>
          <a:noFill/>
          <a:ln w="9525">
            <a:noFill/>
            <a:miter lim="800000"/>
            <a:headEnd/>
            <a:tailEnd/>
          </a:ln>
        </p:spPr>
        <p:txBody>
          <a:bodyPr>
            <a:spAutoFit/>
          </a:bodyPr>
          <a:lstStyle/>
          <a:p>
            <a:pPr algn="just">
              <a:lnSpc>
                <a:spcPct val="135000"/>
              </a:lnSpc>
            </a:pPr>
            <a:r>
              <a:rPr lang="en-US" altLang="zh-CN" sz="2800" dirty="0">
                <a:latin typeface="Helvetica" pitchFamily="34" charset="0"/>
              </a:rPr>
              <a:t>The daughter is leaving home for independence and the mother feels </a:t>
            </a:r>
            <a:r>
              <a:rPr lang="en-US" altLang="zh-CN" sz="2800" dirty="0" smtClean="0">
                <a:latin typeface="Helvetica" pitchFamily="34" charset="0"/>
              </a:rPr>
              <a:t>____ on </a:t>
            </a:r>
            <a:r>
              <a:rPr lang="en-US" altLang="zh-CN" sz="2800" dirty="0">
                <a:latin typeface="Helvetica" pitchFamily="34" charset="0"/>
              </a:rPr>
              <a:t>the one hand and </a:t>
            </a:r>
            <a:r>
              <a:rPr lang="en-US" altLang="zh-CN" sz="2800" dirty="0" smtClean="0">
                <a:latin typeface="Helvetica" pitchFamily="34" charset="0"/>
              </a:rPr>
              <a:t>expresses her _____________ on </a:t>
            </a:r>
            <a:r>
              <a:rPr lang="en-US" altLang="zh-CN" sz="2800" dirty="0">
                <a:latin typeface="Helvetica" pitchFamily="34" charset="0"/>
              </a:rPr>
              <a:t>the other.</a:t>
            </a:r>
          </a:p>
        </p:txBody>
      </p:sp>
      <p:sp>
        <p:nvSpPr>
          <p:cNvPr id="13" name="矩形 12"/>
          <p:cNvSpPr/>
          <p:nvPr/>
        </p:nvSpPr>
        <p:spPr>
          <a:xfrm>
            <a:off x="4014788" y="681038"/>
            <a:ext cx="3986212" cy="461962"/>
          </a:xfrm>
          <a:prstGeom prst="rect">
            <a:avLst/>
          </a:prstGeom>
        </p:spPr>
        <p:txBody>
          <a:bodyPr>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Main </a:t>
            </a:r>
            <a:r>
              <a:rPr lang="en-US" altLang="zh-CN" sz="2400" b="1" dirty="0" smtClean="0">
                <a:solidFill>
                  <a:schemeClr val="accent6">
                    <a:lumMod val="75000"/>
                  </a:schemeClr>
                </a:solidFill>
                <a:latin typeface="Helvetica"/>
                <a:ea typeface="+mn-ea"/>
              </a:rPr>
              <a:t>ideas </a:t>
            </a:r>
            <a:r>
              <a:rPr lang="en-US" altLang="zh-CN" sz="2400" b="1" dirty="0">
                <a:solidFill>
                  <a:schemeClr val="accent6">
                    <a:lumMod val="75000"/>
                  </a:schemeClr>
                </a:solidFill>
                <a:latin typeface="Helvetica"/>
                <a:ea typeface="+mn-ea"/>
              </a:rPr>
              <a:t>of the </a:t>
            </a:r>
            <a:r>
              <a:rPr lang="en-US" altLang="zh-CN" sz="2400" b="1" dirty="0" smtClean="0">
                <a:solidFill>
                  <a:schemeClr val="accent6">
                    <a:lumMod val="75000"/>
                  </a:schemeClr>
                </a:solidFill>
                <a:latin typeface="Helvetica"/>
                <a:ea typeface="+mn-ea"/>
              </a:rPr>
              <a:t>parts</a:t>
            </a:r>
            <a:endParaRPr lang="en-US" altLang="zh-CN" sz="2400" b="1" dirty="0">
              <a:solidFill>
                <a:schemeClr val="accent6">
                  <a:lumMod val="75000"/>
                </a:schemeClr>
              </a:solidFill>
              <a:latin typeface="Helvetica"/>
              <a:ea typeface="+mn-ea"/>
            </a:endParaRPr>
          </a:p>
        </p:txBody>
      </p:sp>
      <p:pic>
        <p:nvPicPr>
          <p:cNvPr id="73734" name="Picture 2"/>
          <p:cNvPicPr>
            <a:picLocks noChangeAspect="1" noChangeArrowheads="1"/>
          </p:cNvPicPr>
          <p:nvPr/>
        </p:nvPicPr>
        <p:blipFill>
          <a:blip r:embed="rId4" cstate="print"/>
          <a:srcRect/>
          <a:stretch>
            <a:fillRect/>
          </a:stretch>
        </p:blipFill>
        <p:spPr bwMode="auto">
          <a:xfrm>
            <a:off x="-3175" y="63500"/>
            <a:ext cx="4070350" cy="1150938"/>
          </a:xfrm>
          <a:prstGeom prst="rect">
            <a:avLst/>
          </a:prstGeom>
          <a:noFill/>
          <a:ln w="9525">
            <a:noFill/>
            <a:miter lim="800000"/>
            <a:headEnd/>
            <a:tailEnd/>
          </a:ln>
        </p:spPr>
      </p:pic>
      <p:sp>
        <p:nvSpPr>
          <p:cNvPr id="16" name="TextBox 15"/>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idea </a:t>
            </a: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&amp;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5" name="矩形 24"/>
          <p:cNvSpPr>
            <a:spLocks noChangeArrowheads="1"/>
          </p:cNvSpPr>
          <p:nvPr/>
        </p:nvSpPr>
        <p:spPr bwMode="auto">
          <a:xfrm>
            <a:off x="836613" y="3563387"/>
            <a:ext cx="1008856" cy="523220"/>
          </a:xfrm>
          <a:prstGeom prst="rect">
            <a:avLst/>
          </a:prstGeom>
          <a:noFill/>
          <a:ln w="9525">
            <a:noFill/>
            <a:miter lim="800000"/>
            <a:headEnd/>
            <a:tailEnd/>
          </a:ln>
        </p:spPr>
        <p:txBody>
          <a:bodyPr wrap="square">
            <a:spAutoFit/>
          </a:bodyPr>
          <a:lstStyle/>
          <a:p>
            <a:r>
              <a:rPr lang="en-US" altLang="zh-CN" sz="2800" dirty="0">
                <a:solidFill>
                  <a:schemeClr val="accent6">
                    <a:lumMod val="75000"/>
                  </a:schemeClr>
                </a:solidFill>
                <a:latin typeface="Helvetica" pitchFamily="34" charset="0"/>
              </a:rPr>
              <a:t>glad</a:t>
            </a:r>
            <a:endParaRPr lang="zh-CN" altLang="en-US" sz="2800" dirty="0">
              <a:solidFill>
                <a:schemeClr val="accent6">
                  <a:lumMod val="75000"/>
                </a:schemeClr>
              </a:solidFill>
              <a:latin typeface="Helvetica" pitchFamily="34" charset="0"/>
            </a:endParaRPr>
          </a:p>
        </p:txBody>
      </p:sp>
      <p:sp>
        <p:nvSpPr>
          <p:cNvPr id="26" name="矩形 25"/>
          <p:cNvSpPr>
            <a:spLocks noChangeArrowheads="1"/>
          </p:cNvSpPr>
          <p:nvPr/>
        </p:nvSpPr>
        <p:spPr bwMode="auto">
          <a:xfrm>
            <a:off x="3320654" y="4201924"/>
            <a:ext cx="3051546" cy="523220"/>
          </a:xfrm>
          <a:prstGeom prst="rect">
            <a:avLst/>
          </a:prstGeom>
          <a:noFill/>
          <a:ln w="9525">
            <a:noFill/>
            <a:miter lim="800000"/>
            <a:headEnd/>
            <a:tailEnd/>
          </a:ln>
        </p:spPr>
        <p:txBody>
          <a:bodyPr wrap="square">
            <a:spAutoFit/>
          </a:bodyPr>
          <a:lstStyle/>
          <a:p>
            <a:r>
              <a:rPr lang="en-US" altLang="zh-CN" sz="2800" dirty="0" smtClean="0">
                <a:solidFill>
                  <a:schemeClr val="accent6">
                    <a:lumMod val="75000"/>
                  </a:schemeClr>
                </a:solidFill>
                <a:latin typeface="Helvetica" pitchFamily="34" charset="0"/>
              </a:rPr>
              <a:t>concern / doubt</a:t>
            </a:r>
            <a:endParaRPr lang="zh-CN" altLang="en-US" sz="2800" dirty="0">
              <a:solidFill>
                <a:schemeClr val="accent6">
                  <a:lumMod val="75000"/>
                </a:schemeClr>
              </a:solidFill>
              <a:latin typeface="Helvetica" pitchFamily="34" charset="0"/>
            </a:endParaRPr>
          </a:p>
        </p:txBody>
      </p:sp>
      <p:pic>
        <p:nvPicPr>
          <p:cNvPr id="11"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linds(horizontal)">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linds(horizontal)">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6"/>
          <p:cNvSpPr>
            <a:spLocks noChangeArrowheads="1"/>
          </p:cNvSpPr>
          <p:nvPr/>
        </p:nvSpPr>
        <p:spPr bwMode="auto">
          <a:xfrm>
            <a:off x="2628017" y="1988840"/>
            <a:ext cx="5832415" cy="1569660"/>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pitchFamily="34" charset="0"/>
              </a:rPr>
              <a:t>There is no friendship, no love, like that of the parent for the child.  </a:t>
            </a:r>
          </a:p>
          <a:p>
            <a:pPr eaLnBrk="0" hangingPunct="0"/>
            <a:r>
              <a:rPr lang="en-US" altLang="zh-CN" sz="2400" dirty="0" smtClean="0">
                <a:solidFill>
                  <a:srgbClr val="000000"/>
                </a:solidFill>
                <a:latin typeface="Helvetica" pitchFamily="34" charset="0"/>
              </a:rPr>
              <a:t>                    — Henry Ward Beecher </a:t>
            </a:r>
          </a:p>
          <a:p>
            <a:pPr eaLnBrk="0" hangingPunct="0"/>
            <a:r>
              <a:rPr lang="en-US" altLang="zh-CN" sz="2400" dirty="0" smtClean="0">
                <a:solidFill>
                  <a:srgbClr val="000000"/>
                </a:solidFill>
                <a:latin typeface="Helvetica" pitchFamily="34" charset="0"/>
              </a:rPr>
              <a:t>   (American clergyman, social reformer)</a:t>
            </a:r>
            <a:endParaRPr lang="en-US" altLang="zh-CN" sz="2400" dirty="0">
              <a:solidFill>
                <a:srgbClr val="000000"/>
              </a:solidFill>
              <a:latin typeface="Helvetica" pitchFamily="34" charset="0"/>
            </a:endParaRPr>
          </a:p>
        </p:txBody>
      </p:sp>
      <p:sp>
        <p:nvSpPr>
          <p:cNvPr id="40962" name="Rectangle 10"/>
          <p:cNvSpPr>
            <a:spLocks noChangeArrowheads="1"/>
          </p:cNvSpPr>
          <p:nvPr/>
        </p:nvSpPr>
        <p:spPr bwMode="auto">
          <a:xfrm>
            <a:off x="1500166" y="4082296"/>
            <a:ext cx="7306305" cy="1569660"/>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pitchFamily="34" charset="0"/>
              </a:rPr>
              <a:t>While we try to teach our children all about life, our children teach us what life is all about.</a:t>
            </a:r>
          </a:p>
          <a:p>
            <a:pPr eaLnBrk="0" hangingPunct="0"/>
            <a:r>
              <a:rPr lang="en-US" altLang="zh-CN" sz="2400" dirty="0" smtClean="0">
                <a:solidFill>
                  <a:srgbClr val="000000"/>
                </a:solidFill>
                <a:latin typeface="Helvetica" pitchFamily="34" charset="0"/>
              </a:rPr>
              <a:t>                                                 — Angela </a:t>
            </a:r>
            <a:r>
              <a:rPr lang="en-US" altLang="zh-CN" sz="2400" dirty="0" err="1" smtClean="0">
                <a:solidFill>
                  <a:srgbClr val="000000"/>
                </a:solidFill>
                <a:latin typeface="Helvetica" pitchFamily="34" charset="0"/>
              </a:rPr>
              <a:t>Schwindt</a:t>
            </a:r>
            <a:r>
              <a:rPr lang="en-US" altLang="zh-CN" sz="2400" dirty="0" smtClean="0">
                <a:solidFill>
                  <a:srgbClr val="000000"/>
                </a:solidFill>
                <a:latin typeface="Helvetica" pitchFamily="34" charset="0"/>
              </a:rPr>
              <a:t>    </a:t>
            </a:r>
          </a:p>
          <a:p>
            <a:pPr eaLnBrk="0" hangingPunct="0"/>
            <a:r>
              <a:rPr lang="en-US" altLang="zh-CN" sz="2400" dirty="0" smtClean="0">
                <a:solidFill>
                  <a:srgbClr val="000000"/>
                </a:solidFill>
                <a:latin typeface="Helvetica" pitchFamily="34" charset="0"/>
              </a:rPr>
              <a:t>                          (American home-schooling mom)</a:t>
            </a:r>
            <a:endParaRPr lang="en-US" altLang="zh-CN" sz="2400" dirty="0">
              <a:solidFill>
                <a:srgbClr val="000000"/>
              </a:solidFill>
              <a:latin typeface="Helvetica" pitchFamily="34" charset="0"/>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40968" name="图片 4" descr="新视野大学ppt首页标题字-02.png"/>
          <p:cNvPicPr>
            <a:picLocks noChangeAspect="1"/>
          </p:cNvPicPr>
          <p:nvPr/>
        </p:nvPicPr>
        <p:blipFill>
          <a:blip r:embed="rId3" cstate="print"/>
          <a:srcRect/>
          <a:stretch>
            <a:fillRect/>
          </a:stretch>
        </p:blipFill>
        <p:spPr bwMode="auto">
          <a:xfrm>
            <a:off x="0" y="34925"/>
            <a:ext cx="9144000" cy="1587500"/>
          </a:xfrm>
          <a:prstGeom prst="rect">
            <a:avLst/>
          </a:prstGeom>
          <a:noFill/>
          <a:ln w="9525">
            <a:noFill/>
            <a:miter lim="800000"/>
            <a:headEnd/>
            <a:tailEnd/>
          </a:ln>
        </p:spPr>
      </p:pic>
      <p:sp>
        <p:nvSpPr>
          <p:cNvPr id="14"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2">
                  <a:lumMod val="50000"/>
                </a:schemeClr>
              </a:solidFill>
            </a:endParaRPr>
          </a:p>
        </p:txBody>
      </p:sp>
      <p:sp>
        <p:nvSpPr>
          <p:cNvPr id="15" name="Rectangle 5"/>
          <p:cNvSpPr/>
          <p:nvPr/>
        </p:nvSpPr>
        <p:spPr>
          <a:xfrm>
            <a:off x="4932363" y="128588"/>
            <a:ext cx="1371600" cy="708025"/>
          </a:xfrm>
          <a:prstGeom prst="rect">
            <a:avLst/>
          </a:prstGeom>
        </p:spPr>
        <p:txBody>
          <a:bodyPr>
            <a:spAutoFit/>
          </a:bodyPr>
          <a:lstStyle/>
          <a:p>
            <a:pPr fontAlgn="auto">
              <a:spcBef>
                <a:spcPts val="0"/>
              </a:spcBef>
              <a:spcAft>
                <a:spcPts val="0"/>
              </a:spcAft>
              <a:defRPr/>
            </a:pPr>
            <a:r>
              <a:rPr lang="en-US" altLang="zh-CN" sz="4000" b="1" i="1">
                <a:solidFill>
                  <a:srgbClr val="0B856D"/>
                </a:solidFill>
                <a:effectLst>
                  <a:outerShdw blurRad="38100" dist="38100" dir="2700000" algn="tl">
                    <a:srgbClr val="C0C0C0"/>
                  </a:outerShdw>
                </a:effectLst>
                <a:latin typeface="方正大黑简体"/>
                <a:ea typeface="方正大黑简体"/>
                <a:cs typeface="方正大黑简体"/>
              </a:rPr>
              <a:t>1</a:t>
            </a:r>
          </a:p>
        </p:txBody>
      </p:sp>
      <p:sp>
        <p:nvSpPr>
          <p:cNvPr id="40971" name="TextBox 7"/>
          <p:cNvSpPr txBox="1">
            <a:spLocks noChangeArrowheads="1"/>
          </p:cNvSpPr>
          <p:nvPr/>
        </p:nvSpPr>
        <p:spPr bwMode="auto">
          <a:xfrm>
            <a:off x="762000" y="914400"/>
            <a:ext cx="762000" cy="701675"/>
          </a:xfrm>
          <a:prstGeom prst="rect">
            <a:avLst/>
          </a:prstGeom>
          <a:noFill/>
          <a:ln w="9525">
            <a:noFill/>
            <a:miter lim="800000"/>
            <a:headEnd/>
            <a:tailEnd/>
          </a:ln>
        </p:spPr>
        <p:txBody>
          <a:bodyPr>
            <a:spAutoFit/>
          </a:bodyPr>
          <a:lstStyle/>
          <a:p>
            <a:r>
              <a:rPr lang="en-US" altLang="zh-CN" sz="4000" b="1" i="1">
                <a:latin typeface="Helvetica" pitchFamily="34" charset="0"/>
                <a:ea typeface="Arial Unicode MS"/>
                <a:cs typeface="Helvetica Neue"/>
              </a:rPr>
              <a:t>2</a:t>
            </a:r>
            <a:endParaRPr lang="en-US" altLang="zh-CN" sz="4000">
              <a:latin typeface="Helvetica" pitchFamily="34" charset="0"/>
              <a:ea typeface="Arial Unicode MS"/>
              <a:cs typeface="Helvetica Neue"/>
            </a:endParaRPr>
          </a:p>
        </p:txBody>
      </p:sp>
      <p:grpSp>
        <p:nvGrpSpPr>
          <p:cNvPr id="17" name="组合 16"/>
          <p:cNvGrpSpPr/>
          <p:nvPr/>
        </p:nvGrpSpPr>
        <p:grpSpPr>
          <a:xfrm>
            <a:off x="238125" y="1200150"/>
            <a:ext cx="1173163" cy="338138"/>
            <a:chOff x="238125" y="1200150"/>
            <a:chExt cx="1173163" cy="338138"/>
          </a:xfrm>
        </p:grpSpPr>
        <p:sp>
          <p:nvSpPr>
            <p:cNvPr id="40972"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pitchFamily="34" charset="0"/>
                  <a:ea typeface="Helvetica Neue"/>
                  <a:cs typeface="Helvetica Neue"/>
                </a:rPr>
                <a:t>UNIT</a:t>
              </a:r>
            </a:p>
          </p:txBody>
        </p:sp>
        <p:sp>
          <p:nvSpPr>
            <p:cNvPr id="18"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pic>
        <p:nvPicPr>
          <p:cNvPr id="179202" name="Picture 2" descr="Good will hunting《心灵捕手》精讲之二"/>
          <p:cNvPicPr>
            <a:picLocks noChangeAspect="1" noChangeArrowheads="1"/>
          </p:cNvPicPr>
          <p:nvPr/>
        </p:nvPicPr>
        <p:blipFill>
          <a:blip r:embed="rId4" cstate="print"/>
          <a:srcRect/>
          <a:stretch>
            <a:fillRect/>
          </a:stretch>
        </p:blipFill>
        <p:spPr bwMode="auto">
          <a:xfrm>
            <a:off x="729162" y="1700808"/>
            <a:ext cx="1754606" cy="2149393"/>
          </a:xfrm>
          <a:prstGeom prst="rect">
            <a:avLst/>
          </a:prstGeom>
          <a:noFill/>
        </p:spPr>
      </p:pic>
      <p:sp>
        <p:nvSpPr>
          <p:cNvPr id="13" name="TextBox 12"/>
          <p:cNvSpPr txBox="1"/>
          <p:nvPr/>
        </p:nvSpPr>
        <p:spPr>
          <a:xfrm>
            <a:off x="1878013" y="1048392"/>
            <a:ext cx="6729412" cy="523220"/>
          </a:xfrm>
          <a:prstGeom prst="rect">
            <a:avLst/>
          </a:prstGeom>
          <a:noFill/>
        </p:spPr>
        <p:txBody>
          <a:bodyPr wrap="square">
            <a:spAutoFit/>
          </a:bodyPr>
          <a:lstStyle/>
          <a:p>
            <a:pPr>
              <a:defRPr/>
            </a:pPr>
            <a:r>
              <a:rPr lang="en-US" altLang="zh-CN" sz="2800" dirty="0" smtClean="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rPr>
              <a:t>Loving parents, loving children</a:t>
            </a:r>
            <a:endParaRPr lang="en-US" altLang="zh-CN" sz="2800" b="1" dirty="0">
              <a:effectLst>
                <a:glow rad="101600">
                  <a:schemeClr val="tx1">
                    <a:alpha val="60000"/>
                  </a:schemeClr>
                </a:glow>
              </a:effectLst>
              <a:latin typeface="Helvetica Neue"/>
              <a:ea typeface="Arial Unicode MS"/>
              <a:cs typeface="Helvetica Neue"/>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矩形 45"/>
          <p:cNvSpPr>
            <a:spLocks noChangeArrowheads="1"/>
          </p:cNvSpPr>
          <p:nvPr/>
        </p:nvSpPr>
        <p:spPr bwMode="auto">
          <a:xfrm>
            <a:off x="971550" y="1341438"/>
            <a:ext cx="7786688" cy="447675"/>
          </a:xfrm>
          <a:prstGeom prst="rect">
            <a:avLst/>
          </a:prstGeom>
          <a:noFill/>
          <a:ln w="9525">
            <a:noFill/>
            <a:miter lim="800000"/>
            <a:headEnd/>
            <a:tailEnd/>
          </a:ln>
        </p:spPr>
        <p:txBody>
          <a:bodyPr>
            <a:spAutoFit/>
          </a:bodyPr>
          <a:lstStyle/>
          <a:p>
            <a:pPr algn="ctr">
              <a:lnSpc>
                <a:spcPts val="2800"/>
              </a:lnSpc>
            </a:pPr>
            <a:r>
              <a:rPr lang="en-US" altLang="en-US" sz="2400">
                <a:solidFill>
                  <a:srgbClr val="000000"/>
                </a:solidFill>
                <a:latin typeface="Helvetica" pitchFamily="34" charset="0"/>
                <a:ea typeface="方正舒体"/>
                <a:cs typeface="方正舒体"/>
              </a:rPr>
              <a:t>She left a mess. (Para. 5)</a:t>
            </a:r>
            <a:endParaRPr lang="zh-CN" altLang="en-US" sz="2400">
              <a:solidFill>
                <a:srgbClr val="000000"/>
              </a:solidFill>
              <a:latin typeface="Helvetica" pitchFamily="34" charset="0"/>
              <a:ea typeface="方正舒体"/>
              <a:cs typeface="方正舒体"/>
            </a:endParaRPr>
          </a:p>
        </p:txBody>
      </p:sp>
      <p:sp>
        <p:nvSpPr>
          <p:cNvPr id="25" name="矩形 24"/>
          <p:cNvSpPr/>
          <p:nvPr/>
        </p:nvSpPr>
        <p:spPr>
          <a:xfrm>
            <a:off x="4014788" y="681038"/>
            <a:ext cx="3986212" cy="461962"/>
          </a:xfrm>
          <a:prstGeom prst="rect">
            <a:avLst/>
          </a:prstGeom>
        </p:spPr>
        <p:txBody>
          <a:bodyPr>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Main </a:t>
            </a:r>
            <a:r>
              <a:rPr lang="en-US" altLang="zh-CN" sz="2400" b="1" dirty="0" smtClean="0">
                <a:solidFill>
                  <a:schemeClr val="accent6">
                    <a:lumMod val="75000"/>
                  </a:schemeClr>
                </a:solidFill>
                <a:latin typeface="Helvetica"/>
                <a:ea typeface="+mn-ea"/>
              </a:rPr>
              <a:t>ideas </a:t>
            </a:r>
            <a:r>
              <a:rPr lang="en-US" altLang="zh-CN" sz="2400" b="1" dirty="0">
                <a:solidFill>
                  <a:schemeClr val="accent6">
                    <a:lumMod val="75000"/>
                  </a:schemeClr>
                </a:solidFill>
                <a:latin typeface="Helvetica"/>
                <a:ea typeface="+mn-ea"/>
              </a:rPr>
              <a:t>of the </a:t>
            </a:r>
            <a:r>
              <a:rPr lang="en-US" altLang="zh-CN" sz="2400" b="1" dirty="0" smtClean="0">
                <a:solidFill>
                  <a:schemeClr val="accent6">
                    <a:lumMod val="75000"/>
                  </a:schemeClr>
                </a:solidFill>
                <a:latin typeface="Helvetica"/>
                <a:ea typeface="+mn-ea"/>
              </a:rPr>
              <a:t>parts</a:t>
            </a:r>
            <a:endParaRPr lang="en-US" altLang="zh-CN" sz="2400" b="1" dirty="0">
              <a:solidFill>
                <a:schemeClr val="accent6">
                  <a:lumMod val="75000"/>
                </a:schemeClr>
              </a:solidFill>
              <a:latin typeface="Helvetica"/>
              <a:ea typeface="+mn-ea"/>
            </a:endParaRPr>
          </a:p>
        </p:txBody>
      </p:sp>
      <p:pic>
        <p:nvPicPr>
          <p:cNvPr id="75779" name="Picture 2"/>
          <p:cNvPicPr>
            <a:picLocks noChangeAspect="1" noChangeArrowheads="1"/>
          </p:cNvPicPr>
          <p:nvPr/>
        </p:nvPicPr>
        <p:blipFill>
          <a:blip r:embed="rId3" cstate="print"/>
          <a:srcRect/>
          <a:stretch>
            <a:fillRect/>
          </a:stretch>
        </p:blipFill>
        <p:spPr bwMode="auto">
          <a:xfrm>
            <a:off x="-3175" y="63500"/>
            <a:ext cx="4070350" cy="1150938"/>
          </a:xfrm>
          <a:prstGeom prst="rect">
            <a:avLst/>
          </a:prstGeom>
          <a:noFill/>
          <a:ln w="9525">
            <a:noFill/>
            <a:miter lim="800000"/>
            <a:headEnd/>
            <a:tailEnd/>
          </a:ln>
        </p:spPr>
      </p:pic>
      <p:sp>
        <p:nvSpPr>
          <p:cNvPr id="31" name="TextBox 30"/>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idea </a:t>
            </a: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&amp;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6" name="圆角矩形 5"/>
          <p:cNvSpPr/>
          <p:nvPr/>
        </p:nvSpPr>
        <p:spPr>
          <a:xfrm>
            <a:off x="892303" y="2967845"/>
            <a:ext cx="3442400" cy="3560419"/>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7" name="Picture 3"/>
          <p:cNvPicPr>
            <a:picLocks noChangeAspect="1" noChangeArrowheads="1"/>
          </p:cNvPicPr>
          <p:nvPr/>
        </p:nvPicPr>
        <p:blipFill>
          <a:blip r:embed="rId4" cstate="print"/>
          <a:srcRect/>
          <a:stretch>
            <a:fillRect/>
          </a:stretch>
        </p:blipFill>
        <p:spPr bwMode="auto">
          <a:xfrm>
            <a:off x="466725" y="2357438"/>
            <a:ext cx="1446213" cy="1365250"/>
          </a:xfrm>
          <a:prstGeom prst="rect">
            <a:avLst/>
          </a:prstGeom>
          <a:noFill/>
          <a:ln w="9525">
            <a:noFill/>
            <a:miter lim="800000"/>
            <a:headEnd/>
            <a:tailEnd/>
          </a:ln>
        </p:spPr>
      </p:pic>
      <p:sp>
        <p:nvSpPr>
          <p:cNvPr id="8" name="TextBox 7">
            <a:hlinkClick r:id="rId5" action="ppaction://hlinksldjump"/>
          </p:cNvPr>
          <p:cNvSpPr txBox="1"/>
          <p:nvPr/>
        </p:nvSpPr>
        <p:spPr>
          <a:xfrm>
            <a:off x="806450" y="2808288"/>
            <a:ext cx="1074738" cy="457200"/>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81952" name="Rectangle 32"/>
          <p:cNvSpPr>
            <a:spLocks noChangeArrowheads="1"/>
          </p:cNvSpPr>
          <p:nvPr/>
        </p:nvSpPr>
        <p:spPr bwMode="auto">
          <a:xfrm>
            <a:off x="1095375" y="3422650"/>
            <a:ext cx="2971800" cy="272097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algn="ctr">
              <a:lnSpc>
                <a:spcPct val="120000"/>
              </a:lnSpc>
              <a:defRPr/>
            </a:pPr>
            <a:r>
              <a:rPr lang="en-US" altLang="zh-CN" sz="2400">
                <a:solidFill>
                  <a:srgbClr val="000000"/>
                </a:solidFill>
                <a:latin typeface="Helvetica" pitchFamily="34" charset="0"/>
              </a:rPr>
              <a:t>an embarrassment of …, damp towels, rusted shaving blades, hair in the sink, empty tubes of toothpaste</a:t>
            </a:r>
          </a:p>
        </p:txBody>
      </p:sp>
      <p:sp>
        <p:nvSpPr>
          <p:cNvPr id="81946" name="Rectangle 26"/>
          <p:cNvSpPr>
            <a:spLocks noChangeArrowheads="1"/>
          </p:cNvSpPr>
          <p:nvPr/>
        </p:nvSpPr>
        <p:spPr bwMode="auto">
          <a:xfrm>
            <a:off x="1311275" y="2205038"/>
            <a:ext cx="3116263" cy="45720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none">
            <a:spAutoFit/>
          </a:bodyPr>
          <a:lstStyle/>
          <a:p>
            <a:pPr>
              <a:defRPr/>
            </a:pPr>
            <a:r>
              <a:rPr lang="en-US" altLang="zh-CN" sz="2400">
                <a:solidFill>
                  <a:srgbClr val="000000"/>
                </a:solidFill>
                <a:latin typeface="Helvetica" pitchFamily="34" charset="0"/>
              </a:rPr>
              <a:t>Mess in the </a:t>
            </a:r>
            <a:r>
              <a:rPr lang="en-US" altLang="zh-CN" sz="2400">
                <a:solidFill>
                  <a:srgbClr val="B40000"/>
                </a:solidFill>
                <a:latin typeface="Helvetica" pitchFamily="34" charset="0"/>
              </a:rPr>
              <a:t>bathroom</a:t>
            </a:r>
            <a:endParaRPr lang="zh-CN" altLang="en-US" sz="2400">
              <a:solidFill>
                <a:srgbClr val="B40000"/>
              </a:solidFill>
              <a:latin typeface="Helvetica" pitchFamily="34" charset="0"/>
            </a:endParaRPr>
          </a:p>
        </p:txBody>
      </p:sp>
      <p:sp>
        <p:nvSpPr>
          <p:cNvPr id="2" name="圆角矩形 5"/>
          <p:cNvSpPr/>
          <p:nvPr/>
        </p:nvSpPr>
        <p:spPr>
          <a:xfrm>
            <a:off x="5207420" y="2912789"/>
            <a:ext cx="3122639" cy="3570518"/>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 name="Picture 3"/>
          <p:cNvPicPr>
            <a:picLocks noChangeAspect="1" noChangeArrowheads="1"/>
          </p:cNvPicPr>
          <p:nvPr/>
        </p:nvPicPr>
        <p:blipFill>
          <a:blip r:embed="rId4" cstate="print"/>
          <a:srcRect/>
          <a:stretch>
            <a:fillRect/>
          </a:stretch>
        </p:blipFill>
        <p:spPr bwMode="auto">
          <a:xfrm>
            <a:off x="4427538" y="2284413"/>
            <a:ext cx="1446212" cy="1365250"/>
          </a:xfrm>
          <a:prstGeom prst="rect">
            <a:avLst/>
          </a:prstGeom>
          <a:noFill/>
          <a:ln w="9525">
            <a:noFill/>
            <a:miter lim="800000"/>
            <a:headEnd/>
            <a:tailEnd/>
          </a:ln>
        </p:spPr>
      </p:pic>
      <p:sp>
        <p:nvSpPr>
          <p:cNvPr id="4" name="TextBox 7">
            <a:hlinkClick r:id="rId5" action="ppaction://hlinksldjump"/>
          </p:cNvPr>
          <p:cNvSpPr txBox="1"/>
          <p:nvPr/>
        </p:nvSpPr>
        <p:spPr>
          <a:xfrm>
            <a:off x="4795838" y="2797175"/>
            <a:ext cx="1074737" cy="457200"/>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81958" name="Rectangle 38"/>
          <p:cNvSpPr>
            <a:spLocks noChangeArrowheads="1"/>
          </p:cNvSpPr>
          <p:nvPr/>
        </p:nvSpPr>
        <p:spPr bwMode="auto">
          <a:xfrm>
            <a:off x="5867400" y="3696262"/>
            <a:ext cx="1728788" cy="1643527"/>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a:lnSpc>
                <a:spcPct val="120000"/>
              </a:lnSpc>
              <a:defRPr/>
            </a:pPr>
            <a:r>
              <a:rPr lang="en-US" altLang="zh-CN" sz="2800" dirty="0">
                <a:solidFill>
                  <a:srgbClr val="000000"/>
                </a:solidFill>
                <a:latin typeface="Helvetica" pitchFamily="34" charset="0"/>
              </a:rPr>
              <a:t>dump,    </a:t>
            </a:r>
          </a:p>
          <a:p>
            <a:pPr>
              <a:lnSpc>
                <a:spcPct val="120000"/>
              </a:lnSpc>
              <a:defRPr/>
            </a:pPr>
            <a:r>
              <a:rPr lang="en-US" altLang="zh-CN" sz="2800" dirty="0">
                <a:solidFill>
                  <a:srgbClr val="000000"/>
                </a:solidFill>
                <a:latin typeface="Helvetica" pitchFamily="34" charset="0"/>
              </a:rPr>
              <a:t>sweep,    </a:t>
            </a:r>
          </a:p>
          <a:p>
            <a:pPr>
              <a:lnSpc>
                <a:spcPct val="120000"/>
              </a:lnSpc>
              <a:defRPr/>
            </a:pPr>
            <a:r>
              <a:rPr lang="en-US" altLang="zh-CN" sz="2800" dirty="0">
                <a:solidFill>
                  <a:srgbClr val="000000"/>
                </a:solidFill>
                <a:latin typeface="Helvetica" pitchFamily="34" charset="0"/>
              </a:rPr>
              <a:t>clean</a:t>
            </a:r>
          </a:p>
        </p:txBody>
      </p:sp>
      <p:sp>
        <p:nvSpPr>
          <p:cNvPr id="81959" name="Rectangle 39"/>
          <p:cNvSpPr>
            <a:spLocks noChangeArrowheads="1"/>
          </p:cNvSpPr>
          <p:nvPr/>
        </p:nvSpPr>
        <p:spPr bwMode="auto">
          <a:xfrm>
            <a:off x="5478463" y="2212975"/>
            <a:ext cx="2693987" cy="45720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none">
            <a:spAutoFit/>
          </a:bodyPr>
          <a:lstStyle/>
          <a:p>
            <a:r>
              <a:rPr lang="en-US" altLang="zh-CN" sz="2400">
                <a:solidFill>
                  <a:srgbClr val="000000"/>
                </a:solidFill>
                <a:latin typeface="Helvetica" pitchFamily="34" charset="0"/>
              </a:rPr>
              <a:t>Mother’s </a:t>
            </a:r>
            <a:r>
              <a:rPr lang="en-US" altLang="zh-CN" sz="2400">
                <a:solidFill>
                  <a:srgbClr val="B40000"/>
                </a:solidFill>
                <a:latin typeface="Helvetica" pitchFamily="34" charset="0"/>
              </a:rPr>
              <a:t>response</a:t>
            </a:r>
            <a:endParaRPr lang="zh-CN" altLang="en-US" sz="2400">
              <a:solidFill>
                <a:srgbClr val="B40000"/>
              </a:solidFill>
              <a:latin typeface="Helvetica" pitchFamily="34" charset="0"/>
            </a:endParaRPr>
          </a:p>
        </p:txBody>
      </p:sp>
      <p:pic>
        <p:nvPicPr>
          <p:cNvPr id="16"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46"/>
                                        </p:tgtEl>
                                        <p:attrNameLst>
                                          <p:attrName>style.visibility</p:attrName>
                                        </p:attrNameLst>
                                      </p:cBhvr>
                                      <p:to>
                                        <p:strVal val="visible"/>
                                      </p:to>
                                    </p:set>
                                    <p:animEffect transition="in" filter="wipe(left)">
                                      <p:cBhvr>
                                        <p:cTn id="7" dur="500"/>
                                        <p:tgtEl>
                                          <p:spTgt spid="8194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0"/>
                            </p:stCondLst>
                            <p:childTnLst>
                              <p:par>
                                <p:cTn id="17" presetID="5" presetClass="entr" presetSubtype="10" fill="hold" grpId="0" nodeType="afterEffect">
                                  <p:stCondLst>
                                    <p:cond delay="0"/>
                                  </p:stCondLst>
                                  <p:childTnLst>
                                    <p:set>
                                      <p:cBhvr>
                                        <p:cTn id="18" dur="1" fill="hold">
                                          <p:stCondLst>
                                            <p:cond delay="0"/>
                                          </p:stCondLst>
                                        </p:cTn>
                                        <p:tgtEl>
                                          <p:spTgt spid="81952"/>
                                        </p:tgtEl>
                                        <p:attrNameLst>
                                          <p:attrName>style.visibility</p:attrName>
                                        </p:attrNameLst>
                                      </p:cBhvr>
                                      <p:to>
                                        <p:strVal val="visible"/>
                                      </p:to>
                                    </p:set>
                                    <p:animEffect transition="in" filter="checkerboard(across)">
                                      <p:cBhvr>
                                        <p:cTn id="19" dur="500"/>
                                        <p:tgtEl>
                                          <p:spTgt spid="8195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81959"/>
                                        </p:tgtEl>
                                        <p:attrNameLst>
                                          <p:attrName>style.visibility</p:attrName>
                                        </p:attrNameLst>
                                      </p:cBhvr>
                                      <p:to>
                                        <p:strVal val="visible"/>
                                      </p:to>
                                    </p:set>
                                    <p:animEffect transition="in" filter="wipe(left)">
                                      <p:cBhvr>
                                        <p:cTn id="24" dur="500"/>
                                        <p:tgtEl>
                                          <p:spTgt spid="8195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par>
                          <p:cTn id="33" fill="hold">
                            <p:stCondLst>
                              <p:cond delay="0"/>
                            </p:stCondLst>
                            <p:childTnLst>
                              <p:par>
                                <p:cTn id="34" presetID="5" presetClass="entr" presetSubtype="10" fill="hold" grpId="0" nodeType="afterEffect">
                                  <p:stCondLst>
                                    <p:cond delay="0"/>
                                  </p:stCondLst>
                                  <p:childTnLst>
                                    <p:set>
                                      <p:cBhvr>
                                        <p:cTn id="35" dur="1" fill="hold">
                                          <p:stCondLst>
                                            <p:cond delay="0"/>
                                          </p:stCondLst>
                                        </p:cTn>
                                        <p:tgtEl>
                                          <p:spTgt spid="81958"/>
                                        </p:tgtEl>
                                        <p:attrNameLst>
                                          <p:attrName>style.visibility</p:attrName>
                                        </p:attrNameLst>
                                      </p:cBhvr>
                                      <p:to>
                                        <p:strVal val="visible"/>
                                      </p:to>
                                    </p:set>
                                    <p:animEffect transition="in" filter="checkerboard(across)">
                                      <p:cBhvr>
                                        <p:cTn id="36" dur="500"/>
                                        <p:tgtEl>
                                          <p:spTgt spid="81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1952" grpId="0"/>
      <p:bldP spid="81946" grpId="0"/>
      <p:bldP spid="4" grpId="0"/>
      <p:bldP spid="81958" grpId="0"/>
      <p:bldP spid="8195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矩形 45"/>
          <p:cNvSpPr>
            <a:spLocks noChangeArrowheads="1"/>
          </p:cNvSpPr>
          <p:nvPr/>
        </p:nvSpPr>
        <p:spPr bwMode="auto">
          <a:xfrm>
            <a:off x="971550" y="1341438"/>
            <a:ext cx="7786688" cy="447675"/>
          </a:xfrm>
          <a:prstGeom prst="rect">
            <a:avLst/>
          </a:prstGeom>
          <a:noFill/>
          <a:ln w="9525">
            <a:noFill/>
            <a:miter lim="800000"/>
            <a:headEnd/>
            <a:tailEnd/>
          </a:ln>
        </p:spPr>
        <p:txBody>
          <a:bodyPr>
            <a:spAutoFit/>
          </a:bodyPr>
          <a:lstStyle/>
          <a:p>
            <a:pPr algn="ctr">
              <a:lnSpc>
                <a:spcPts val="2800"/>
              </a:lnSpc>
            </a:pPr>
            <a:r>
              <a:rPr lang="en-US" altLang="en-US" sz="2400">
                <a:solidFill>
                  <a:srgbClr val="000000"/>
                </a:solidFill>
                <a:latin typeface="Helvetica" pitchFamily="34" charset="0"/>
                <a:ea typeface="方正舒体"/>
                <a:cs typeface="方正舒体"/>
              </a:rPr>
              <a:t>She left a mess. (Paras.6-12)</a:t>
            </a:r>
            <a:endParaRPr lang="zh-CN" altLang="en-US" sz="2400">
              <a:solidFill>
                <a:srgbClr val="000000"/>
              </a:solidFill>
              <a:latin typeface="Helvetica" pitchFamily="34" charset="0"/>
              <a:ea typeface="方正舒体"/>
              <a:cs typeface="方正舒体"/>
            </a:endParaRPr>
          </a:p>
        </p:txBody>
      </p:sp>
      <p:sp>
        <p:nvSpPr>
          <p:cNvPr id="25" name="矩形 24"/>
          <p:cNvSpPr/>
          <p:nvPr/>
        </p:nvSpPr>
        <p:spPr>
          <a:xfrm>
            <a:off x="4014788" y="681038"/>
            <a:ext cx="3986212" cy="461962"/>
          </a:xfrm>
          <a:prstGeom prst="rect">
            <a:avLst/>
          </a:prstGeom>
        </p:spPr>
        <p:txBody>
          <a:bodyPr>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Main </a:t>
            </a:r>
            <a:r>
              <a:rPr lang="en-US" altLang="zh-CN" sz="2400" b="1" dirty="0" smtClean="0">
                <a:solidFill>
                  <a:schemeClr val="accent6">
                    <a:lumMod val="75000"/>
                  </a:schemeClr>
                </a:solidFill>
                <a:latin typeface="Helvetica"/>
                <a:ea typeface="+mn-ea"/>
              </a:rPr>
              <a:t>ideas </a:t>
            </a:r>
            <a:r>
              <a:rPr lang="en-US" altLang="zh-CN" sz="2400" b="1" dirty="0">
                <a:solidFill>
                  <a:schemeClr val="accent6">
                    <a:lumMod val="75000"/>
                  </a:schemeClr>
                </a:solidFill>
                <a:latin typeface="Helvetica"/>
                <a:ea typeface="+mn-ea"/>
              </a:rPr>
              <a:t>of the </a:t>
            </a:r>
            <a:r>
              <a:rPr lang="en-US" altLang="zh-CN" sz="2400" b="1" dirty="0" smtClean="0">
                <a:solidFill>
                  <a:schemeClr val="accent6">
                    <a:lumMod val="75000"/>
                  </a:schemeClr>
                </a:solidFill>
                <a:latin typeface="Helvetica"/>
                <a:ea typeface="+mn-ea"/>
              </a:rPr>
              <a:t>parts</a:t>
            </a:r>
            <a:endParaRPr lang="en-US" altLang="zh-CN" sz="2400" b="1" dirty="0">
              <a:solidFill>
                <a:schemeClr val="accent6">
                  <a:lumMod val="75000"/>
                </a:schemeClr>
              </a:solidFill>
              <a:latin typeface="Helvetica"/>
              <a:ea typeface="+mn-ea"/>
            </a:endParaRPr>
          </a:p>
        </p:txBody>
      </p:sp>
      <p:pic>
        <p:nvPicPr>
          <p:cNvPr id="77827" name="Picture 2"/>
          <p:cNvPicPr>
            <a:picLocks noChangeAspect="1" noChangeArrowheads="1"/>
          </p:cNvPicPr>
          <p:nvPr/>
        </p:nvPicPr>
        <p:blipFill>
          <a:blip r:embed="rId3" cstate="print"/>
          <a:srcRect/>
          <a:stretch>
            <a:fillRect/>
          </a:stretch>
        </p:blipFill>
        <p:spPr bwMode="auto">
          <a:xfrm>
            <a:off x="-3175" y="63500"/>
            <a:ext cx="4070350" cy="1150938"/>
          </a:xfrm>
          <a:prstGeom prst="rect">
            <a:avLst/>
          </a:prstGeom>
          <a:noFill/>
          <a:ln w="9525">
            <a:noFill/>
            <a:miter lim="800000"/>
            <a:headEnd/>
            <a:tailEnd/>
          </a:ln>
        </p:spPr>
      </p:pic>
      <p:sp>
        <p:nvSpPr>
          <p:cNvPr id="31" name="TextBox 30"/>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idea </a:t>
            </a: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&amp;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6" name="圆角矩形 5"/>
          <p:cNvSpPr/>
          <p:nvPr/>
        </p:nvSpPr>
        <p:spPr>
          <a:xfrm>
            <a:off x="891289" y="2967845"/>
            <a:ext cx="3388851" cy="3560419"/>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7" name="Picture 3"/>
          <p:cNvPicPr>
            <a:picLocks noChangeAspect="1" noChangeArrowheads="1"/>
          </p:cNvPicPr>
          <p:nvPr/>
        </p:nvPicPr>
        <p:blipFill>
          <a:blip r:embed="rId4" cstate="print"/>
          <a:srcRect/>
          <a:stretch>
            <a:fillRect/>
          </a:stretch>
        </p:blipFill>
        <p:spPr bwMode="auto">
          <a:xfrm>
            <a:off x="466725" y="2357438"/>
            <a:ext cx="1446213" cy="1365250"/>
          </a:xfrm>
          <a:prstGeom prst="rect">
            <a:avLst/>
          </a:prstGeom>
          <a:noFill/>
          <a:ln w="9525">
            <a:noFill/>
            <a:miter lim="800000"/>
            <a:headEnd/>
            <a:tailEnd/>
          </a:ln>
        </p:spPr>
      </p:pic>
      <p:sp>
        <p:nvSpPr>
          <p:cNvPr id="8" name="TextBox 7">
            <a:hlinkClick r:id="rId5" action="ppaction://hlinksldjump"/>
          </p:cNvPr>
          <p:cNvSpPr txBox="1"/>
          <p:nvPr/>
        </p:nvSpPr>
        <p:spPr>
          <a:xfrm>
            <a:off x="777875" y="2836863"/>
            <a:ext cx="1074738" cy="457200"/>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231435" name="Rectangle 11"/>
          <p:cNvSpPr>
            <a:spLocks noChangeArrowheads="1"/>
          </p:cNvSpPr>
          <p:nvPr/>
        </p:nvSpPr>
        <p:spPr bwMode="auto">
          <a:xfrm>
            <a:off x="1095375" y="3500438"/>
            <a:ext cx="2971800" cy="228282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algn="ctr">
              <a:lnSpc>
                <a:spcPct val="120000"/>
              </a:lnSpc>
              <a:defRPr/>
            </a:pPr>
            <a:r>
              <a:rPr lang="en-US" altLang="zh-CN" sz="2400">
                <a:solidFill>
                  <a:srgbClr val="000000"/>
                </a:solidFill>
                <a:latin typeface="Helvetica" pitchFamily="34" charset="0"/>
              </a:rPr>
              <a:t>under her bed, desk drawers, be filled with, filed by year and subjects, books, clothes, …</a:t>
            </a:r>
          </a:p>
        </p:txBody>
      </p:sp>
      <p:sp>
        <p:nvSpPr>
          <p:cNvPr id="231436" name="Rectangle 12"/>
          <p:cNvSpPr>
            <a:spLocks noChangeArrowheads="1"/>
          </p:cNvSpPr>
          <p:nvPr/>
        </p:nvSpPr>
        <p:spPr bwMode="auto">
          <a:xfrm>
            <a:off x="1311275" y="2205038"/>
            <a:ext cx="3032125" cy="45720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none">
            <a:spAutoFit/>
          </a:bodyPr>
          <a:lstStyle/>
          <a:p>
            <a:pPr>
              <a:defRPr/>
            </a:pPr>
            <a:r>
              <a:rPr lang="en-US" altLang="zh-CN" sz="2400">
                <a:solidFill>
                  <a:srgbClr val="000000"/>
                </a:solidFill>
                <a:latin typeface="Helvetica" pitchFamily="34" charset="0"/>
              </a:rPr>
              <a:t>Mess in the </a:t>
            </a:r>
            <a:r>
              <a:rPr lang="en-US" altLang="zh-CN" sz="2400">
                <a:solidFill>
                  <a:srgbClr val="B40000"/>
                </a:solidFill>
                <a:latin typeface="Helvetica" pitchFamily="34" charset="0"/>
              </a:rPr>
              <a:t>bedroom</a:t>
            </a:r>
            <a:endParaRPr lang="zh-CN" altLang="en-US" sz="2400">
              <a:solidFill>
                <a:srgbClr val="B40000"/>
              </a:solidFill>
              <a:latin typeface="Helvetica" pitchFamily="34" charset="0"/>
            </a:endParaRPr>
          </a:p>
        </p:txBody>
      </p:sp>
      <p:sp>
        <p:nvSpPr>
          <p:cNvPr id="2" name="圆角矩形 5"/>
          <p:cNvSpPr/>
          <p:nvPr/>
        </p:nvSpPr>
        <p:spPr>
          <a:xfrm>
            <a:off x="5207420" y="2912789"/>
            <a:ext cx="3122639" cy="3570518"/>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 name="Picture 3"/>
          <p:cNvPicPr>
            <a:picLocks noChangeAspect="1" noChangeArrowheads="1"/>
          </p:cNvPicPr>
          <p:nvPr/>
        </p:nvPicPr>
        <p:blipFill>
          <a:blip r:embed="rId4" cstate="print"/>
          <a:srcRect/>
          <a:stretch>
            <a:fillRect/>
          </a:stretch>
        </p:blipFill>
        <p:spPr bwMode="auto">
          <a:xfrm>
            <a:off x="4427538" y="2284413"/>
            <a:ext cx="1446212" cy="1365250"/>
          </a:xfrm>
          <a:prstGeom prst="rect">
            <a:avLst/>
          </a:prstGeom>
          <a:noFill/>
          <a:ln w="9525">
            <a:noFill/>
            <a:miter lim="800000"/>
            <a:headEnd/>
            <a:tailEnd/>
          </a:ln>
        </p:spPr>
      </p:pic>
      <p:sp>
        <p:nvSpPr>
          <p:cNvPr id="4" name="TextBox 7">
            <a:hlinkClick r:id="rId5" action="ppaction://hlinksldjump"/>
          </p:cNvPr>
          <p:cNvSpPr txBox="1"/>
          <p:nvPr/>
        </p:nvSpPr>
        <p:spPr>
          <a:xfrm>
            <a:off x="4692650" y="2797175"/>
            <a:ext cx="1074738" cy="457200"/>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231442" name="Rectangle 18"/>
          <p:cNvSpPr>
            <a:spLocks noChangeArrowheads="1"/>
          </p:cNvSpPr>
          <p:nvPr/>
        </p:nvSpPr>
        <p:spPr bwMode="auto">
          <a:xfrm>
            <a:off x="5435600" y="3590925"/>
            <a:ext cx="2952750" cy="228282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a:lnSpc>
                <a:spcPct val="120000"/>
              </a:lnSpc>
              <a:defRPr/>
            </a:pPr>
            <a:r>
              <a:rPr lang="en-US" altLang="zh-CN" sz="2400">
                <a:solidFill>
                  <a:srgbClr val="000000"/>
                </a:solidFill>
                <a:latin typeface="Helvetica" pitchFamily="34" charset="0"/>
              </a:rPr>
              <a:t>pack … into a box, stack …onto a single shelf, separate … into two piles, turn … into …</a:t>
            </a:r>
          </a:p>
        </p:txBody>
      </p:sp>
      <p:sp>
        <p:nvSpPr>
          <p:cNvPr id="231443" name="Rectangle 19"/>
          <p:cNvSpPr>
            <a:spLocks noChangeArrowheads="1"/>
          </p:cNvSpPr>
          <p:nvPr/>
        </p:nvSpPr>
        <p:spPr bwMode="auto">
          <a:xfrm>
            <a:off x="5478463" y="2212975"/>
            <a:ext cx="2693987" cy="45720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none">
            <a:spAutoFit/>
          </a:bodyPr>
          <a:lstStyle/>
          <a:p>
            <a:r>
              <a:rPr lang="en-US" altLang="zh-CN" sz="2400">
                <a:solidFill>
                  <a:srgbClr val="000000"/>
                </a:solidFill>
                <a:latin typeface="Helvetica" pitchFamily="34" charset="0"/>
              </a:rPr>
              <a:t>Mother’s </a:t>
            </a:r>
            <a:r>
              <a:rPr lang="en-US" altLang="zh-CN" sz="2400">
                <a:solidFill>
                  <a:srgbClr val="B40000"/>
                </a:solidFill>
                <a:latin typeface="Helvetica" pitchFamily="34" charset="0"/>
              </a:rPr>
              <a:t>response</a:t>
            </a:r>
            <a:endParaRPr lang="zh-CN" altLang="en-US" sz="2400">
              <a:solidFill>
                <a:srgbClr val="B40000"/>
              </a:solidFill>
              <a:latin typeface="Helvetica" pitchFamily="34" charset="0"/>
            </a:endParaRPr>
          </a:p>
        </p:txBody>
      </p:sp>
      <p:pic>
        <p:nvPicPr>
          <p:cNvPr id="16"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231436"/>
                                        </p:tgtEl>
                                        <p:attrNameLst>
                                          <p:attrName>style.visibility</p:attrName>
                                        </p:attrNameLst>
                                      </p:cBhvr>
                                      <p:to>
                                        <p:strVal val="visible"/>
                                      </p:to>
                                    </p:set>
                                    <p:animEffect transition="in" filter="diamond(in)">
                                      <p:cBhvr>
                                        <p:cTn id="7" dur="500"/>
                                        <p:tgtEl>
                                          <p:spTgt spid="231436"/>
                                        </p:tgtEl>
                                      </p:cBhvr>
                                    </p:animEffect>
                                  </p:childTnLst>
                                </p:cTn>
                              </p:par>
                            </p:childTnLst>
                          </p:cTn>
                        </p:par>
                        <p:par>
                          <p:cTn id="8" fill="hold">
                            <p:stCondLst>
                              <p:cond delay="500"/>
                            </p:stCondLst>
                            <p:childTnLst>
                              <p:par>
                                <p:cTn id="9" presetID="8" presetClass="entr" presetSubtype="16" fill="hold" grpId="0" nodeType="afterEffect">
                                  <p:stCondLst>
                                    <p:cond delay="0"/>
                                  </p:stCondLst>
                                  <p:childTnLst>
                                    <p:set>
                                      <p:cBhvr>
                                        <p:cTn id="10" dur="1" fill="hold">
                                          <p:stCondLst>
                                            <p:cond delay="0"/>
                                          </p:stCondLst>
                                        </p:cTn>
                                        <p:tgtEl>
                                          <p:spTgt spid="231443"/>
                                        </p:tgtEl>
                                        <p:attrNameLst>
                                          <p:attrName>style.visibility</p:attrName>
                                        </p:attrNameLst>
                                      </p:cBhvr>
                                      <p:to>
                                        <p:strVal val="visible"/>
                                      </p:to>
                                    </p:set>
                                    <p:animEffect transition="in" filter="diamond(in)">
                                      <p:cBhvr>
                                        <p:cTn id="11" dur="500"/>
                                        <p:tgtEl>
                                          <p:spTgt spid="2314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par>
                          <p:cTn id="20" fill="hold">
                            <p:stCondLst>
                              <p:cond delay="0"/>
                            </p:stCondLst>
                            <p:childTnLst>
                              <p:par>
                                <p:cTn id="21" presetID="22" presetClass="entr" presetSubtype="1" fill="hold" grpId="0" nodeType="afterEffect">
                                  <p:stCondLst>
                                    <p:cond delay="0"/>
                                  </p:stCondLst>
                                  <p:childTnLst>
                                    <p:set>
                                      <p:cBhvr>
                                        <p:cTn id="22" dur="1" fill="hold">
                                          <p:stCondLst>
                                            <p:cond delay="0"/>
                                          </p:stCondLst>
                                        </p:cTn>
                                        <p:tgtEl>
                                          <p:spTgt spid="231435"/>
                                        </p:tgtEl>
                                        <p:attrNameLst>
                                          <p:attrName>style.visibility</p:attrName>
                                        </p:attrNameLst>
                                      </p:cBhvr>
                                      <p:to>
                                        <p:strVal val="visible"/>
                                      </p:to>
                                    </p:set>
                                    <p:animEffect transition="in" filter="wipe(up)">
                                      <p:cBhvr>
                                        <p:cTn id="23" dur="500"/>
                                        <p:tgtEl>
                                          <p:spTgt spid="23143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par>
                          <p:cTn id="32" fill="hold">
                            <p:stCondLst>
                              <p:cond delay="0"/>
                            </p:stCondLst>
                            <p:childTnLst>
                              <p:par>
                                <p:cTn id="33" presetID="22" presetClass="entr" presetSubtype="1" fill="hold" grpId="0" nodeType="afterEffect">
                                  <p:stCondLst>
                                    <p:cond delay="0"/>
                                  </p:stCondLst>
                                  <p:childTnLst>
                                    <p:set>
                                      <p:cBhvr>
                                        <p:cTn id="34" dur="1" fill="hold">
                                          <p:stCondLst>
                                            <p:cond delay="0"/>
                                          </p:stCondLst>
                                        </p:cTn>
                                        <p:tgtEl>
                                          <p:spTgt spid="231442"/>
                                        </p:tgtEl>
                                        <p:attrNameLst>
                                          <p:attrName>style.visibility</p:attrName>
                                        </p:attrNameLst>
                                      </p:cBhvr>
                                      <p:to>
                                        <p:strVal val="visible"/>
                                      </p:to>
                                    </p:set>
                                    <p:animEffect transition="in" filter="wipe(up)">
                                      <p:cBhvr>
                                        <p:cTn id="35" dur="500"/>
                                        <p:tgtEl>
                                          <p:spTgt spid="231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31435" grpId="0"/>
      <p:bldP spid="231436" grpId="0"/>
      <p:bldP spid="4" grpId="0"/>
      <p:bldP spid="231442" grpId="0"/>
      <p:bldP spid="23144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2"/>
          <p:cNvPicPr>
            <a:picLocks noChangeAspect="1" noChangeArrowheads="1"/>
          </p:cNvPicPr>
          <p:nvPr/>
        </p:nvPicPr>
        <p:blipFill>
          <a:blip r:embed="rId3" cstate="print"/>
          <a:srcRect/>
          <a:stretch>
            <a:fillRect/>
          </a:stretch>
        </p:blipFill>
        <p:spPr bwMode="auto">
          <a:xfrm>
            <a:off x="385763" y="2049463"/>
            <a:ext cx="8353425" cy="3297237"/>
          </a:xfrm>
          <a:prstGeom prst="rect">
            <a:avLst/>
          </a:prstGeom>
          <a:noFill/>
          <a:ln w="9525">
            <a:noFill/>
            <a:miter lim="800000"/>
            <a:headEnd/>
            <a:tailEnd/>
          </a:ln>
        </p:spPr>
      </p:pic>
      <p:sp>
        <p:nvSpPr>
          <p:cNvPr id="79874" name="TextBox 40"/>
          <p:cNvSpPr txBox="1">
            <a:spLocks noChangeArrowheads="1"/>
          </p:cNvSpPr>
          <p:nvPr/>
        </p:nvSpPr>
        <p:spPr bwMode="auto">
          <a:xfrm>
            <a:off x="1069975" y="1484313"/>
            <a:ext cx="6985000" cy="535531"/>
          </a:xfrm>
          <a:prstGeom prst="rect">
            <a:avLst/>
          </a:prstGeom>
          <a:noFill/>
          <a:ln w="9525">
            <a:noFill/>
            <a:miter lim="800000"/>
            <a:headEnd/>
            <a:tailEnd/>
          </a:ln>
        </p:spPr>
        <p:txBody>
          <a:bodyPr>
            <a:spAutoFit/>
          </a:bodyPr>
          <a:lstStyle/>
          <a:p>
            <a:pPr marL="273050" indent="-273050" algn="just">
              <a:lnSpc>
                <a:spcPct val="120000"/>
              </a:lnSpc>
              <a:spcBef>
                <a:spcPct val="20000"/>
              </a:spcBef>
              <a:buClr>
                <a:srgbClr val="D16349"/>
              </a:buClr>
              <a:buSzPct val="85000"/>
              <a:buFont typeface="Wingdings 2" pitchFamily="18" charset="2"/>
              <a:buNone/>
            </a:pPr>
            <a:r>
              <a:rPr lang="en-US" altLang="zh-CN" sz="2400" b="1" dirty="0">
                <a:solidFill>
                  <a:srgbClr val="000000"/>
                </a:solidFill>
                <a:latin typeface="Helvetica" pitchFamily="34" charset="0"/>
                <a:ea typeface="方正舒体"/>
                <a:cs typeface="方正舒体"/>
              </a:rPr>
              <a:t>Part II </a:t>
            </a:r>
            <a:r>
              <a:rPr lang="en-US" altLang="zh-CN" sz="2400" b="1" dirty="0" smtClean="0">
                <a:solidFill>
                  <a:srgbClr val="000000"/>
                </a:solidFill>
                <a:latin typeface="Helvetica" pitchFamily="34" charset="0"/>
                <a:ea typeface="方正舒体"/>
                <a:cs typeface="方正舒体"/>
              </a:rPr>
              <a:t>(</a:t>
            </a:r>
            <a:r>
              <a:rPr lang="en-US" altLang="zh-CN" sz="2400" b="1" dirty="0" err="1">
                <a:solidFill>
                  <a:srgbClr val="000000"/>
                </a:solidFill>
                <a:latin typeface="Helvetica" pitchFamily="34" charset="0"/>
                <a:ea typeface="方正舒体"/>
                <a:cs typeface="方正舒体"/>
              </a:rPr>
              <a:t>Paras</a:t>
            </a:r>
            <a:r>
              <a:rPr lang="en-US" altLang="zh-CN" sz="2400" b="1" dirty="0">
                <a:solidFill>
                  <a:srgbClr val="000000"/>
                </a:solidFill>
                <a:latin typeface="Helvetica" pitchFamily="34" charset="0"/>
                <a:ea typeface="方正舒体"/>
                <a:cs typeface="方正舒体"/>
              </a:rPr>
              <a:t>. _ </a:t>
            </a:r>
            <a:r>
              <a:rPr lang="en-US" altLang="zh-CN" sz="2400" b="1" dirty="0" smtClean="0">
                <a:solidFill>
                  <a:srgbClr val="000000"/>
                </a:solidFill>
                <a:latin typeface="Helvetica" pitchFamily="34" charset="0"/>
                <a:ea typeface="方正舒体"/>
                <a:cs typeface="方正舒体"/>
              </a:rPr>
              <a:t>- </a:t>
            </a:r>
            <a:r>
              <a:rPr lang="en-US" altLang="zh-CN" sz="2400" b="1" dirty="0">
                <a:solidFill>
                  <a:srgbClr val="000000"/>
                </a:solidFill>
                <a:latin typeface="Helvetica" pitchFamily="34" charset="0"/>
                <a:ea typeface="方正舒体"/>
                <a:cs typeface="方正舒体"/>
              </a:rPr>
              <a:t>_ )</a:t>
            </a:r>
          </a:p>
        </p:txBody>
      </p:sp>
      <p:sp>
        <p:nvSpPr>
          <p:cNvPr id="79875" name="矩形 2"/>
          <p:cNvSpPr>
            <a:spLocks noChangeArrowheads="1"/>
          </p:cNvSpPr>
          <p:nvPr/>
        </p:nvSpPr>
        <p:spPr bwMode="auto">
          <a:xfrm>
            <a:off x="827088" y="2852936"/>
            <a:ext cx="5807075" cy="1772793"/>
          </a:xfrm>
          <a:prstGeom prst="rect">
            <a:avLst/>
          </a:prstGeom>
          <a:noFill/>
          <a:ln w="9525">
            <a:noFill/>
            <a:miter lim="800000"/>
            <a:headEnd/>
            <a:tailEnd/>
          </a:ln>
        </p:spPr>
        <p:txBody>
          <a:bodyPr>
            <a:spAutoFit/>
          </a:bodyPr>
          <a:lstStyle/>
          <a:p>
            <a:pPr algn="just">
              <a:lnSpc>
                <a:spcPct val="130000"/>
              </a:lnSpc>
            </a:pPr>
            <a:r>
              <a:rPr lang="en-US" altLang="zh-CN" sz="2800" dirty="0">
                <a:latin typeface="Helvetica" pitchFamily="34" charset="0"/>
              </a:rPr>
              <a:t>The </a:t>
            </a:r>
            <a:r>
              <a:rPr lang="en-US" altLang="zh-CN" sz="2800" dirty="0" smtClean="0">
                <a:latin typeface="Helvetica" pitchFamily="34" charset="0"/>
              </a:rPr>
              <a:t>daughter ____________  in </a:t>
            </a:r>
            <a:r>
              <a:rPr lang="en-US" altLang="zh-CN" sz="2800" dirty="0">
                <a:latin typeface="Helvetica" pitchFamily="34" charset="0"/>
              </a:rPr>
              <a:t>her rooms and the </a:t>
            </a:r>
            <a:r>
              <a:rPr lang="en-US" altLang="zh-CN" sz="2800" dirty="0" smtClean="0">
                <a:latin typeface="Helvetica" pitchFamily="34" charset="0"/>
              </a:rPr>
              <a:t>mother ____________   </a:t>
            </a:r>
            <a:r>
              <a:rPr lang="en-US" altLang="zh-CN" sz="2800" dirty="0">
                <a:latin typeface="Helvetica" pitchFamily="34" charset="0"/>
              </a:rPr>
              <a:t>the rooms.</a:t>
            </a:r>
          </a:p>
        </p:txBody>
      </p:sp>
      <p:sp>
        <p:nvSpPr>
          <p:cNvPr id="13" name="矩形 12"/>
          <p:cNvSpPr>
            <a:spLocks noChangeArrowheads="1"/>
          </p:cNvSpPr>
          <p:nvPr/>
        </p:nvSpPr>
        <p:spPr bwMode="auto">
          <a:xfrm>
            <a:off x="3275856" y="2901660"/>
            <a:ext cx="2853481" cy="523220"/>
          </a:xfrm>
          <a:prstGeom prst="rect">
            <a:avLst/>
          </a:prstGeom>
          <a:noFill/>
          <a:ln w="9525">
            <a:noFill/>
            <a:miter lim="800000"/>
            <a:headEnd/>
            <a:tailEnd/>
          </a:ln>
        </p:spPr>
        <p:txBody>
          <a:bodyPr wrap="square">
            <a:spAutoFit/>
          </a:bodyPr>
          <a:lstStyle/>
          <a:p>
            <a:r>
              <a:rPr lang="en-US" altLang="zh-CN" sz="2800" b="1" dirty="0">
                <a:solidFill>
                  <a:srgbClr val="E46C0A"/>
                </a:solidFill>
                <a:latin typeface="Helvetica" pitchFamily="34" charset="0"/>
              </a:rPr>
              <a:t>leaves a mess</a:t>
            </a:r>
            <a:endParaRPr lang="zh-CN" altLang="en-US" sz="2800" b="1" dirty="0">
              <a:solidFill>
                <a:srgbClr val="E46C0A"/>
              </a:solidFill>
              <a:latin typeface="Helvetica" pitchFamily="34" charset="0"/>
            </a:endParaRPr>
          </a:p>
        </p:txBody>
      </p:sp>
      <p:sp>
        <p:nvSpPr>
          <p:cNvPr id="19" name="矩形 18"/>
          <p:cNvSpPr>
            <a:spLocks noChangeArrowheads="1"/>
          </p:cNvSpPr>
          <p:nvPr/>
        </p:nvSpPr>
        <p:spPr bwMode="auto">
          <a:xfrm>
            <a:off x="647100" y="4006504"/>
            <a:ext cx="2906042" cy="400050"/>
          </a:xfrm>
          <a:prstGeom prst="rect">
            <a:avLst/>
          </a:prstGeom>
          <a:noFill/>
          <a:ln w="9525">
            <a:noFill/>
            <a:miter lim="800000"/>
            <a:headEnd/>
            <a:tailEnd/>
          </a:ln>
        </p:spPr>
        <p:txBody>
          <a:bodyPr/>
          <a:lstStyle/>
          <a:p>
            <a:pPr algn="ctr"/>
            <a:r>
              <a:rPr lang="en-US" altLang="zh-CN" sz="2800" b="1" dirty="0">
                <a:solidFill>
                  <a:srgbClr val="E46C0A"/>
                </a:solidFill>
                <a:latin typeface="Helvetica" pitchFamily="34" charset="0"/>
                <a:ea typeface="楷体_GB2312" pitchFamily="49" charset="-122"/>
              </a:rPr>
              <a:t>straightens up</a:t>
            </a:r>
            <a:endParaRPr lang="zh-CN" altLang="en-US" sz="2800" b="1" dirty="0">
              <a:solidFill>
                <a:srgbClr val="E46C0A"/>
              </a:solidFill>
              <a:latin typeface="Helvetica" pitchFamily="34" charset="0"/>
              <a:ea typeface="楷体_GB2312" pitchFamily="49" charset="-122"/>
            </a:endParaRPr>
          </a:p>
        </p:txBody>
      </p:sp>
      <p:sp>
        <p:nvSpPr>
          <p:cNvPr id="12" name="矩形 11"/>
          <p:cNvSpPr/>
          <p:nvPr/>
        </p:nvSpPr>
        <p:spPr>
          <a:xfrm>
            <a:off x="4014788" y="681038"/>
            <a:ext cx="3986212" cy="461962"/>
          </a:xfrm>
          <a:prstGeom prst="rect">
            <a:avLst/>
          </a:prstGeom>
        </p:spPr>
        <p:txBody>
          <a:bodyPr>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Main </a:t>
            </a:r>
            <a:r>
              <a:rPr lang="en-US" altLang="zh-CN" sz="2400" b="1" dirty="0" smtClean="0">
                <a:solidFill>
                  <a:schemeClr val="accent6">
                    <a:lumMod val="75000"/>
                  </a:schemeClr>
                </a:solidFill>
                <a:latin typeface="Helvetica"/>
                <a:ea typeface="+mn-ea"/>
              </a:rPr>
              <a:t>ideas </a:t>
            </a:r>
            <a:r>
              <a:rPr lang="en-US" altLang="zh-CN" sz="2400" b="1" dirty="0">
                <a:solidFill>
                  <a:schemeClr val="accent6">
                    <a:lumMod val="75000"/>
                  </a:schemeClr>
                </a:solidFill>
                <a:latin typeface="Helvetica"/>
                <a:ea typeface="+mn-ea"/>
              </a:rPr>
              <a:t>of the </a:t>
            </a:r>
            <a:r>
              <a:rPr lang="en-US" altLang="zh-CN" sz="2400" b="1" dirty="0" smtClean="0">
                <a:solidFill>
                  <a:schemeClr val="accent6">
                    <a:lumMod val="75000"/>
                  </a:schemeClr>
                </a:solidFill>
                <a:latin typeface="Helvetica"/>
                <a:ea typeface="+mn-ea"/>
              </a:rPr>
              <a:t>parts</a:t>
            </a:r>
            <a:endParaRPr lang="en-US" altLang="zh-CN" sz="2400" b="1" dirty="0">
              <a:solidFill>
                <a:schemeClr val="accent6">
                  <a:lumMod val="75000"/>
                </a:schemeClr>
              </a:solidFill>
              <a:latin typeface="Helvetica"/>
              <a:ea typeface="+mn-ea"/>
            </a:endParaRPr>
          </a:p>
        </p:txBody>
      </p:sp>
      <p:pic>
        <p:nvPicPr>
          <p:cNvPr id="79879" name="Picture 2"/>
          <p:cNvPicPr>
            <a:picLocks noChangeAspect="1" noChangeArrowheads="1"/>
          </p:cNvPicPr>
          <p:nvPr/>
        </p:nvPicPr>
        <p:blipFill>
          <a:blip r:embed="rId4" cstate="print"/>
          <a:srcRect/>
          <a:stretch>
            <a:fillRect/>
          </a:stretch>
        </p:blipFill>
        <p:spPr bwMode="auto">
          <a:xfrm>
            <a:off x="-3175" y="63500"/>
            <a:ext cx="4070350" cy="1150938"/>
          </a:xfrm>
          <a:prstGeom prst="rect">
            <a:avLst/>
          </a:prstGeom>
          <a:noFill/>
          <a:ln w="9525">
            <a:noFill/>
            <a:miter lim="800000"/>
            <a:headEnd/>
            <a:tailEnd/>
          </a:ln>
        </p:spPr>
      </p:pic>
      <p:sp>
        <p:nvSpPr>
          <p:cNvPr id="16" name="TextBox 15"/>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idea </a:t>
            </a: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&amp;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75118" name="Text Box 14"/>
          <p:cNvSpPr txBox="1">
            <a:spLocks noChangeArrowheads="1"/>
          </p:cNvSpPr>
          <p:nvPr/>
        </p:nvSpPr>
        <p:spPr bwMode="auto">
          <a:xfrm>
            <a:off x="3071802" y="1528763"/>
            <a:ext cx="428625" cy="457200"/>
          </a:xfrm>
          <a:prstGeom prst="rect">
            <a:avLst/>
          </a:prstGeom>
          <a:noFill/>
          <a:ln w="9525">
            <a:noFill/>
            <a:miter lim="800000"/>
            <a:headEnd/>
            <a:tailEnd/>
          </a:ln>
          <a:effectLst>
            <a:prstShdw prst="shdw11">
              <a:schemeClr val="bg2">
                <a:alpha val="50000"/>
              </a:schemeClr>
            </a:prstShdw>
          </a:effectLst>
        </p:spPr>
        <p:txBody>
          <a:bodyPr>
            <a:spAutoFit/>
          </a:bodyPr>
          <a:lstStyle/>
          <a:p>
            <a:pPr>
              <a:spcBef>
                <a:spcPct val="50000"/>
              </a:spcBef>
            </a:pPr>
            <a:r>
              <a:rPr lang="en-US" altLang="zh-CN" sz="2400" b="1">
                <a:solidFill>
                  <a:srgbClr val="E46C0A"/>
                </a:solidFill>
                <a:latin typeface="Helvetica" pitchFamily="34" charset="0"/>
                <a:ea typeface="方正舒体"/>
                <a:cs typeface="方正舒体"/>
              </a:rPr>
              <a:t>5</a:t>
            </a:r>
          </a:p>
        </p:txBody>
      </p:sp>
      <p:sp>
        <p:nvSpPr>
          <p:cNvPr id="2" name="Text Box 14"/>
          <p:cNvSpPr txBox="1">
            <a:spLocks noChangeArrowheads="1"/>
          </p:cNvSpPr>
          <p:nvPr/>
        </p:nvSpPr>
        <p:spPr bwMode="auto">
          <a:xfrm>
            <a:off x="3428992" y="1500174"/>
            <a:ext cx="811221" cy="461665"/>
          </a:xfrm>
          <a:prstGeom prst="rect">
            <a:avLst/>
          </a:prstGeom>
          <a:noFill/>
          <a:ln w="9525">
            <a:noFill/>
            <a:miter lim="800000"/>
            <a:headEnd/>
            <a:tailEnd/>
          </a:ln>
          <a:effectLst>
            <a:prstShdw prst="shdw11">
              <a:schemeClr val="bg2">
                <a:alpha val="50000"/>
              </a:schemeClr>
            </a:prstShdw>
          </a:effectLst>
        </p:spPr>
        <p:txBody>
          <a:bodyPr wrap="square">
            <a:spAutoFit/>
          </a:bodyPr>
          <a:lstStyle/>
          <a:p>
            <a:pPr>
              <a:spcBef>
                <a:spcPct val="50000"/>
              </a:spcBef>
            </a:pPr>
            <a:r>
              <a:rPr lang="en-US" altLang="zh-CN" sz="2400" b="1" dirty="0" smtClean="0">
                <a:solidFill>
                  <a:srgbClr val="E46C0A"/>
                </a:solidFill>
                <a:latin typeface="Helvetica" pitchFamily="34" charset="0"/>
                <a:ea typeface="方正舒体"/>
                <a:cs typeface="方正舒体"/>
              </a:rPr>
              <a:t>12</a:t>
            </a:r>
            <a:endParaRPr lang="en-US" altLang="zh-CN" sz="2400" b="1" dirty="0">
              <a:solidFill>
                <a:srgbClr val="E46C0A"/>
              </a:solidFill>
              <a:latin typeface="Helvetica" pitchFamily="34" charset="0"/>
              <a:ea typeface="方正舒体"/>
              <a:cs typeface="方正舒体"/>
            </a:endParaRPr>
          </a:p>
        </p:txBody>
      </p:sp>
      <p:pic>
        <p:nvPicPr>
          <p:cNvPr id="14"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8"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055965" y="3356992"/>
            <a:ext cx="6802183" cy="252028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7" name="Picture 3"/>
          <p:cNvPicPr>
            <a:picLocks noChangeAspect="1" noChangeArrowheads="1"/>
          </p:cNvPicPr>
          <p:nvPr/>
        </p:nvPicPr>
        <p:blipFill>
          <a:blip r:embed="rId3" cstate="print"/>
          <a:srcRect/>
          <a:stretch>
            <a:fillRect/>
          </a:stretch>
        </p:blipFill>
        <p:spPr bwMode="auto">
          <a:xfrm>
            <a:off x="482600" y="2635250"/>
            <a:ext cx="1446213" cy="1365250"/>
          </a:xfrm>
          <a:prstGeom prst="rect">
            <a:avLst/>
          </a:prstGeom>
          <a:noFill/>
          <a:ln w="9525">
            <a:noFill/>
            <a:miter lim="800000"/>
            <a:headEnd/>
            <a:tailEnd/>
          </a:ln>
        </p:spPr>
      </p:pic>
      <p:sp>
        <p:nvSpPr>
          <p:cNvPr id="8" name="TextBox 7">
            <a:hlinkClick r:id="rId4" action="ppaction://hlinksldjump"/>
          </p:cNvPr>
          <p:cNvSpPr txBox="1"/>
          <p:nvPr/>
        </p:nvSpPr>
        <p:spPr>
          <a:xfrm>
            <a:off x="822325" y="3086100"/>
            <a:ext cx="1074738" cy="461963"/>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81926" name="矩形 45"/>
          <p:cNvSpPr>
            <a:spLocks noChangeArrowheads="1"/>
          </p:cNvSpPr>
          <p:nvPr/>
        </p:nvSpPr>
        <p:spPr bwMode="auto">
          <a:xfrm>
            <a:off x="928688" y="1785938"/>
            <a:ext cx="7954962" cy="803275"/>
          </a:xfrm>
          <a:prstGeom prst="rect">
            <a:avLst/>
          </a:prstGeom>
          <a:noFill/>
          <a:ln w="9525">
            <a:noFill/>
            <a:miter lim="800000"/>
            <a:headEnd/>
            <a:tailEnd/>
          </a:ln>
        </p:spPr>
        <p:txBody>
          <a:bodyPr>
            <a:spAutoFit/>
          </a:bodyPr>
          <a:lstStyle/>
          <a:p>
            <a:pPr>
              <a:lnSpc>
                <a:spcPts val="2800"/>
              </a:lnSpc>
              <a:spcBef>
                <a:spcPct val="20000"/>
              </a:spcBef>
              <a:buClr>
                <a:srgbClr val="D16349"/>
              </a:buClr>
              <a:buSzPct val="85000"/>
            </a:pPr>
            <a:r>
              <a:rPr lang="en-US" altLang="zh-CN" sz="2400">
                <a:solidFill>
                  <a:srgbClr val="000000"/>
                </a:solidFill>
                <a:latin typeface="Helvetica" pitchFamily="34" charset="0"/>
                <a:ea typeface="方正舒体"/>
                <a:cs typeface="方正舒体"/>
              </a:rPr>
              <a:t>What catches the mother’s attention under the bed? What’s inside it? (Para.13) </a:t>
            </a:r>
          </a:p>
        </p:txBody>
      </p:sp>
      <p:sp>
        <p:nvSpPr>
          <p:cNvPr id="2" name="TextBox 1"/>
          <p:cNvSpPr txBox="1">
            <a:spLocks noChangeArrowheads="1"/>
          </p:cNvSpPr>
          <p:nvPr/>
        </p:nvSpPr>
        <p:spPr bwMode="auto">
          <a:xfrm>
            <a:off x="1476375" y="3686175"/>
            <a:ext cx="6091238" cy="803275"/>
          </a:xfrm>
          <a:prstGeom prst="rect">
            <a:avLst/>
          </a:prstGeom>
          <a:noFill/>
          <a:ln w="9525">
            <a:noFill/>
            <a:miter lim="800000"/>
            <a:headEnd/>
            <a:tailEnd/>
          </a:ln>
        </p:spPr>
        <p:txBody>
          <a:bodyPr>
            <a:spAutoFit/>
          </a:bodyPr>
          <a:lstStyle/>
          <a:p>
            <a:pPr marL="342900" indent="-342900" algn="just">
              <a:lnSpc>
                <a:spcPts val="2800"/>
              </a:lnSpc>
              <a:spcBef>
                <a:spcPct val="20000"/>
              </a:spcBef>
              <a:buClr>
                <a:srgbClr val="D16349"/>
              </a:buClr>
              <a:buSzPct val="85000"/>
              <a:buFont typeface="Arial" charset="0"/>
              <a:buChar char="•"/>
            </a:pPr>
            <a:r>
              <a:rPr lang="en-US" altLang="zh-CN" sz="2400">
                <a:solidFill>
                  <a:srgbClr val="000000"/>
                </a:solidFill>
                <a:latin typeface="Helvetica" pitchFamily="34" charset="0"/>
              </a:rPr>
              <a:t>A large envelope marked with “DO NOT THROW AWAY”. </a:t>
            </a:r>
          </a:p>
        </p:txBody>
      </p:sp>
      <p:sp>
        <p:nvSpPr>
          <p:cNvPr id="11" name="矩形 10"/>
          <p:cNvSpPr/>
          <p:nvPr/>
        </p:nvSpPr>
        <p:spPr>
          <a:xfrm>
            <a:off x="4014788" y="681038"/>
            <a:ext cx="3986212" cy="461962"/>
          </a:xfrm>
          <a:prstGeom prst="rect">
            <a:avLst/>
          </a:prstGeom>
        </p:spPr>
        <p:txBody>
          <a:bodyPr>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Main </a:t>
            </a:r>
            <a:r>
              <a:rPr lang="en-US" altLang="zh-CN" sz="2400" b="1" dirty="0" smtClean="0">
                <a:solidFill>
                  <a:schemeClr val="accent6">
                    <a:lumMod val="75000"/>
                  </a:schemeClr>
                </a:solidFill>
                <a:latin typeface="Helvetica"/>
                <a:ea typeface="+mn-ea"/>
              </a:rPr>
              <a:t>ideas </a:t>
            </a:r>
            <a:r>
              <a:rPr lang="en-US" altLang="zh-CN" sz="2400" b="1" dirty="0">
                <a:solidFill>
                  <a:schemeClr val="accent6">
                    <a:lumMod val="75000"/>
                  </a:schemeClr>
                </a:solidFill>
                <a:latin typeface="Helvetica"/>
                <a:ea typeface="+mn-ea"/>
              </a:rPr>
              <a:t>of the </a:t>
            </a:r>
            <a:r>
              <a:rPr lang="en-US" altLang="zh-CN" sz="2400" b="1" dirty="0" smtClean="0">
                <a:solidFill>
                  <a:schemeClr val="accent6">
                    <a:lumMod val="75000"/>
                  </a:schemeClr>
                </a:solidFill>
                <a:latin typeface="Helvetica"/>
                <a:ea typeface="+mn-ea"/>
              </a:rPr>
              <a:t>parts</a:t>
            </a:r>
            <a:endParaRPr lang="en-US" altLang="zh-CN" sz="2400" b="1" dirty="0">
              <a:solidFill>
                <a:schemeClr val="accent6">
                  <a:lumMod val="75000"/>
                </a:schemeClr>
              </a:solidFill>
              <a:latin typeface="Helvetica"/>
              <a:ea typeface="+mn-ea"/>
            </a:endParaRPr>
          </a:p>
        </p:txBody>
      </p:sp>
      <p:pic>
        <p:nvPicPr>
          <p:cNvPr id="81929" name="Picture 2"/>
          <p:cNvPicPr>
            <a:picLocks noChangeAspect="1" noChangeArrowheads="1"/>
          </p:cNvPicPr>
          <p:nvPr/>
        </p:nvPicPr>
        <p:blipFill>
          <a:blip r:embed="rId5" cstate="print"/>
          <a:srcRect/>
          <a:stretch>
            <a:fillRect/>
          </a:stretch>
        </p:blipFill>
        <p:spPr bwMode="auto">
          <a:xfrm>
            <a:off x="-3175" y="63500"/>
            <a:ext cx="4070350" cy="1150938"/>
          </a:xfrm>
          <a:prstGeom prst="rect">
            <a:avLst/>
          </a:prstGeom>
          <a:noFill/>
          <a:ln w="9525">
            <a:noFill/>
            <a:miter lim="800000"/>
            <a:headEnd/>
            <a:tailEnd/>
          </a:ln>
        </p:spPr>
      </p:pic>
      <p:sp>
        <p:nvSpPr>
          <p:cNvPr id="15" name="TextBox 14"/>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idea </a:t>
            </a: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&amp;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3" name="TextBox 1"/>
          <p:cNvSpPr txBox="1">
            <a:spLocks noChangeArrowheads="1"/>
          </p:cNvSpPr>
          <p:nvPr/>
        </p:nvSpPr>
        <p:spPr bwMode="auto">
          <a:xfrm>
            <a:off x="1476375" y="4613275"/>
            <a:ext cx="6091238" cy="1158875"/>
          </a:xfrm>
          <a:prstGeom prst="rect">
            <a:avLst/>
          </a:prstGeom>
          <a:noFill/>
          <a:ln w="9525">
            <a:noFill/>
            <a:miter lim="800000"/>
            <a:headEnd/>
            <a:tailEnd/>
          </a:ln>
        </p:spPr>
        <p:txBody>
          <a:bodyPr>
            <a:spAutoFit/>
          </a:bodyPr>
          <a:lstStyle/>
          <a:p>
            <a:pPr marL="342900" indent="-342900" algn="just">
              <a:lnSpc>
                <a:spcPts val="2800"/>
              </a:lnSpc>
              <a:spcBef>
                <a:spcPct val="20000"/>
              </a:spcBef>
              <a:buClr>
                <a:srgbClr val="D16349"/>
              </a:buClr>
              <a:buSzPct val="85000"/>
              <a:buFont typeface="Arial" charset="0"/>
              <a:buChar char="•"/>
            </a:pPr>
            <a:r>
              <a:rPr lang="en-US" altLang="zh-CN" sz="2400">
                <a:solidFill>
                  <a:srgbClr val="000000"/>
                </a:solidFill>
                <a:latin typeface="Helvetica" pitchFamily="34" charset="0"/>
              </a:rPr>
              <a:t>There are family photographs, letters, greeting cards, and love notes from the parents.</a:t>
            </a:r>
          </a:p>
        </p:txBody>
      </p:sp>
      <p:pic>
        <p:nvPicPr>
          <p:cNvPr id="12"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22" presetClass="entr" presetSubtype="1" fill="hold" grpId="1"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1"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1"/>
      <p:bldP spid="3"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065965" y="3356992"/>
            <a:ext cx="7330018" cy="2895128"/>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7" name="Picture 3"/>
          <p:cNvPicPr>
            <a:picLocks noChangeAspect="1" noChangeArrowheads="1"/>
          </p:cNvPicPr>
          <p:nvPr/>
        </p:nvPicPr>
        <p:blipFill>
          <a:blip r:embed="rId3" cstate="print"/>
          <a:srcRect/>
          <a:stretch>
            <a:fillRect/>
          </a:stretch>
        </p:blipFill>
        <p:spPr bwMode="auto">
          <a:xfrm>
            <a:off x="482600" y="2635250"/>
            <a:ext cx="1446213" cy="1365250"/>
          </a:xfrm>
          <a:prstGeom prst="rect">
            <a:avLst/>
          </a:prstGeom>
          <a:noFill/>
          <a:ln w="9525">
            <a:noFill/>
            <a:miter lim="800000"/>
            <a:headEnd/>
            <a:tailEnd/>
          </a:ln>
        </p:spPr>
      </p:pic>
      <p:sp>
        <p:nvSpPr>
          <p:cNvPr id="8" name="TextBox 7">
            <a:hlinkClick r:id="rId4" action="ppaction://hlinksldjump"/>
          </p:cNvPr>
          <p:cNvSpPr txBox="1"/>
          <p:nvPr/>
        </p:nvSpPr>
        <p:spPr>
          <a:xfrm>
            <a:off x="822325" y="3086100"/>
            <a:ext cx="1074738" cy="461963"/>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83974" name="矩形 45"/>
          <p:cNvSpPr>
            <a:spLocks noChangeArrowheads="1"/>
          </p:cNvSpPr>
          <p:nvPr/>
        </p:nvSpPr>
        <p:spPr bwMode="auto">
          <a:xfrm>
            <a:off x="928688" y="1785938"/>
            <a:ext cx="7954962" cy="447675"/>
          </a:xfrm>
          <a:prstGeom prst="rect">
            <a:avLst/>
          </a:prstGeom>
          <a:noFill/>
          <a:ln w="9525">
            <a:noFill/>
            <a:miter lim="800000"/>
            <a:headEnd/>
            <a:tailEnd/>
          </a:ln>
        </p:spPr>
        <p:txBody>
          <a:bodyPr>
            <a:spAutoFit/>
          </a:bodyPr>
          <a:lstStyle/>
          <a:p>
            <a:pPr>
              <a:lnSpc>
                <a:spcPts val="2800"/>
              </a:lnSpc>
              <a:spcBef>
                <a:spcPct val="20000"/>
              </a:spcBef>
              <a:buClr>
                <a:srgbClr val="D16349"/>
              </a:buClr>
              <a:buSzPct val="85000"/>
            </a:pPr>
            <a:r>
              <a:rPr lang="en-US" altLang="zh-CN" sz="2400">
                <a:solidFill>
                  <a:srgbClr val="000000"/>
                </a:solidFill>
                <a:latin typeface="Helvetica" pitchFamily="34" charset="0"/>
                <a:ea typeface="方正舒体"/>
                <a:cs typeface="方正舒体"/>
              </a:rPr>
              <a:t>Change of the mother’s emotion:  (Paras.13-15)</a:t>
            </a:r>
          </a:p>
        </p:txBody>
      </p:sp>
      <p:sp>
        <p:nvSpPr>
          <p:cNvPr id="2" name="TextBox 1"/>
          <p:cNvSpPr txBox="1">
            <a:spLocks noChangeArrowheads="1"/>
          </p:cNvSpPr>
          <p:nvPr/>
        </p:nvSpPr>
        <p:spPr bwMode="auto">
          <a:xfrm>
            <a:off x="1476375" y="3686175"/>
            <a:ext cx="6919608" cy="884345"/>
          </a:xfrm>
          <a:prstGeom prst="rect">
            <a:avLst/>
          </a:prstGeom>
          <a:noFill/>
          <a:ln w="9525">
            <a:noFill/>
            <a:miter lim="800000"/>
            <a:headEnd/>
            <a:tailEnd/>
          </a:ln>
        </p:spPr>
        <p:txBody>
          <a:bodyPr wrap="square">
            <a:spAutoFit/>
          </a:bodyPr>
          <a:lstStyle/>
          <a:p>
            <a:pPr marL="342900" indent="-342900" algn="just">
              <a:lnSpc>
                <a:spcPts val="2800"/>
              </a:lnSpc>
              <a:spcBef>
                <a:spcPct val="20000"/>
              </a:spcBef>
              <a:buClr>
                <a:srgbClr val="D16349"/>
              </a:buClr>
              <a:buSzPct val="85000"/>
              <a:buFont typeface="Arial" charset="0"/>
              <a:buChar char="•"/>
            </a:pPr>
            <a:r>
              <a:rPr lang="en-US" altLang="zh-CN" sz="2400" dirty="0">
                <a:solidFill>
                  <a:srgbClr val="000000"/>
                </a:solidFill>
                <a:latin typeface="Helvetica" pitchFamily="34" charset="0"/>
              </a:rPr>
              <a:t>Suddenly, I feel </a:t>
            </a:r>
            <a:r>
              <a:rPr lang="en-US" altLang="zh-CN" sz="2400" dirty="0" smtClean="0">
                <a:solidFill>
                  <a:srgbClr val="000000"/>
                </a:solidFill>
                <a:latin typeface="Helvetica" pitchFamily="34" charset="0"/>
              </a:rPr>
              <a:t>very _________. </a:t>
            </a:r>
            <a:r>
              <a:rPr lang="en-US" altLang="zh-CN" sz="2400" dirty="0">
                <a:solidFill>
                  <a:srgbClr val="000000"/>
                </a:solidFill>
                <a:latin typeface="Helvetica" pitchFamily="34" charset="0"/>
              </a:rPr>
              <a:t>(Para.13)</a:t>
            </a:r>
          </a:p>
          <a:p>
            <a:pPr marL="342900" indent="-342900" algn="just">
              <a:lnSpc>
                <a:spcPts val="2800"/>
              </a:lnSpc>
              <a:spcBef>
                <a:spcPct val="20000"/>
              </a:spcBef>
              <a:buClr>
                <a:srgbClr val="D16349"/>
              </a:buClr>
              <a:buSzPct val="85000"/>
              <a:buFont typeface="Arial" charset="0"/>
              <a:buChar char="•"/>
            </a:pPr>
            <a:endParaRPr lang="en-US" altLang="zh-CN" sz="2400" dirty="0">
              <a:solidFill>
                <a:srgbClr val="000000"/>
              </a:solidFill>
              <a:latin typeface="Helvetica" pitchFamily="34" charset="0"/>
            </a:endParaRPr>
          </a:p>
        </p:txBody>
      </p:sp>
      <p:sp>
        <p:nvSpPr>
          <p:cNvPr id="11" name="矩形 10"/>
          <p:cNvSpPr/>
          <p:nvPr/>
        </p:nvSpPr>
        <p:spPr>
          <a:xfrm>
            <a:off x="4014788" y="681038"/>
            <a:ext cx="3986212" cy="461962"/>
          </a:xfrm>
          <a:prstGeom prst="rect">
            <a:avLst/>
          </a:prstGeom>
        </p:spPr>
        <p:txBody>
          <a:bodyPr>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Main </a:t>
            </a:r>
            <a:r>
              <a:rPr lang="en-US" altLang="zh-CN" sz="2400" b="1" dirty="0" smtClean="0">
                <a:solidFill>
                  <a:schemeClr val="accent6">
                    <a:lumMod val="75000"/>
                  </a:schemeClr>
                </a:solidFill>
                <a:latin typeface="Helvetica"/>
                <a:ea typeface="+mn-ea"/>
              </a:rPr>
              <a:t>ideas </a:t>
            </a:r>
            <a:r>
              <a:rPr lang="en-US" altLang="zh-CN" sz="2400" b="1" dirty="0">
                <a:solidFill>
                  <a:schemeClr val="accent6">
                    <a:lumMod val="75000"/>
                  </a:schemeClr>
                </a:solidFill>
                <a:latin typeface="Helvetica"/>
                <a:ea typeface="+mn-ea"/>
              </a:rPr>
              <a:t>of the </a:t>
            </a:r>
            <a:r>
              <a:rPr lang="en-US" altLang="zh-CN" sz="2400" b="1" dirty="0" smtClean="0">
                <a:solidFill>
                  <a:schemeClr val="accent6">
                    <a:lumMod val="75000"/>
                  </a:schemeClr>
                </a:solidFill>
                <a:latin typeface="Helvetica"/>
                <a:ea typeface="+mn-ea"/>
              </a:rPr>
              <a:t>parts</a:t>
            </a:r>
            <a:endParaRPr lang="en-US" altLang="zh-CN" sz="2400" b="1" dirty="0">
              <a:solidFill>
                <a:schemeClr val="accent6">
                  <a:lumMod val="75000"/>
                </a:schemeClr>
              </a:solidFill>
              <a:latin typeface="Helvetica"/>
              <a:ea typeface="+mn-ea"/>
            </a:endParaRPr>
          </a:p>
        </p:txBody>
      </p:sp>
      <p:pic>
        <p:nvPicPr>
          <p:cNvPr id="83977" name="Picture 2"/>
          <p:cNvPicPr>
            <a:picLocks noChangeAspect="1" noChangeArrowheads="1"/>
          </p:cNvPicPr>
          <p:nvPr/>
        </p:nvPicPr>
        <p:blipFill>
          <a:blip r:embed="rId5" cstate="print"/>
          <a:srcRect/>
          <a:stretch>
            <a:fillRect/>
          </a:stretch>
        </p:blipFill>
        <p:spPr bwMode="auto">
          <a:xfrm>
            <a:off x="-3175" y="63500"/>
            <a:ext cx="4070350" cy="1150938"/>
          </a:xfrm>
          <a:prstGeom prst="rect">
            <a:avLst/>
          </a:prstGeom>
          <a:noFill/>
          <a:ln w="9525">
            <a:noFill/>
            <a:miter lim="800000"/>
            <a:headEnd/>
            <a:tailEnd/>
          </a:ln>
        </p:spPr>
      </p:pic>
      <p:sp>
        <p:nvSpPr>
          <p:cNvPr id="15" name="TextBox 14"/>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idea </a:t>
            </a: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&amp;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3" name="TextBox 1"/>
          <p:cNvSpPr txBox="1">
            <a:spLocks noChangeArrowheads="1"/>
          </p:cNvSpPr>
          <p:nvPr/>
        </p:nvSpPr>
        <p:spPr bwMode="auto">
          <a:xfrm>
            <a:off x="1476375" y="4221163"/>
            <a:ext cx="6788150" cy="1733808"/>
          </a:xfrm>
          <a:prstGeom prst="rect">
            <a:avLst/>
          </a:prstGeom>
          <a:noFill/>
          <a:ln w="9525">
            <a:noFill/>
            <a:miter lim="800000"/>
            <a:headEnd/>
            <a:tailEnd/>
          </a:ln>
        </p:spPr>
        <p:txBody>
          <a:bodyPr>
            <a:spAutoFit/>
          </a:bodyPr>
          <a:lstStyle/>
          <a:p>
            <a:pPr marL="342900" indent="-342900" algn="just">
              <a:lnSpc>
                <a:spcPts val="3200"/>
              </a:lnSpc>
              <a:spcBef>
                <a:spcPct val="20000"/>
              </a:spcBef>
              <a:buClr>
                <a:srgbClr val="D16349"/>
              </a:buClr>
              <a:buSzPct val="85000"/>
              <a:buFont typeface="Arial" charset="0"/>
              <a:buChar char="•"/>
            </a:pPr>
            <a:r>
              <a:rPr lang="en-US" altLang="zh-CN" sz="2400" dirty="0">
                <a:latin typeface="Helvetica" pitchFamily="34" charset="0"/>
              </a:rPr>
              <a:t>As I read through the cards and </a:t>
            </a:r>
            <a:r>
              <a:rPr lang="en-US" altLang="zh-CN" sz="2400" dirty="0" smtClean="0">
                <a:latin typeface="Helvetica" pitchFamily="34" charset="0"/>
              </a:rPr>
              <a:t>notes, </a:t>
            </a:r>
            <a:r>
              <a:rPr lang="en-US" altLang="zh-CN" sz="2400" dirty="0">
                <a:latin typeface="Helvetica" pitchFamily="34" charset="0"/>
              </a:rPr>
              <a:t>I </a:t>
            </a:r>
            <a:r>
              <a:rPr lang="en-US" altLang="zh-CN" sz="2400" dirty="0" smtClean="0">
                <a:latin typeface="Helvetica" pitchFamily="34" charset="0"/>
              </a:rPr>
              <a:t>think </a:t>
            </a:r>
            <a:r>
              <a:rPr lang="en-US" altLang="zh-CN" sz="2400" dirty="0">
                <a:latin typeface="Helvetica" pitchFamily="34" charset="0"/>
              </a:rPr>
              <a:t>maybe the truck </a:t>
            </a:r>
            <a:r>
              <a:rPr lang="en-US" altLang="zh-CN" sz="2400" dirty="0" smtClean="0">
                <a:latin typeface="Helvetica" pitchFamily="34" charset="0"/>
              </a:rPr>
              <a:t>___________________, </a:t>
            </a:r>
            <a:r>
              <a:rPr lang="en-US" altLang="zh-CN" sz="2400" dirty="0">
                <a:latin typeface="Helvetica" pitchFamily="34" charset="0"/>
              </a:rPr>
              <a:t>after all. Maybe it </a:t>
            </a:r>
            <a:r>
              <a:rPr lang="en-US" altLang="zh-CN" sz="2400" dirty="0" smtClean="0">
                <a:latin typeface="Helvetica" pitchFamily="34" charset="0"/>
              </a:rPr>
              <a:t>______________________ in </a:t>
            </a:r>
            <a:r>
              <a:rPr lang="en-US" altLang="zh-CN" sz="2400" dirty="0">
                <a:latin typeface="Helvetica" pitchFamily="34" charset="0"/>
              </a:rPr>
              <a:t>a big world. (Para.15)</a:t>
            </a:r>
          </a:p>
        </p:txBody>
      </p:sp>
      <p:grpSp>
        <p:nvGrpSpPr>
          <p:cNvPr id="235533" name="Group 13"/>
          <p:cNvGrpSpPr>
            <a:grpSpLocks/>
          </p:cNvGrpSpPr>
          <p:nvPr/>
        </p:nvGrpSpPr>
        <p:grpSpPr bwMode="auto">
          <a:xfrm>
            <a:off x="5095875" y="2233613"/>
            <a:ext cx="3168650" cy="1179512"/>
            <a:chOff x="3044" y="1570"/>
            <a:chExt cx="1996" cy="743"/>
          </a:xfrm>
        </p:grpSpPr>
        <p:sp>
          <p:nvSpPr>
            <p:cNvPr id="83981" name="AutoShape 14"/>
            <p:cNvSpPr>
              <a:spLocks noChangeArrowheads="1"/>
            </p:cNvSpPr>
            <p:nvPr/>
          </p:nvSpPr>
          <p:spPr bwMode="auto">
            <a:xfrm>
              <a:off x="3044" y="1570"/>
              <a:ext cx="1996" cy="743"/>
            </a:xfrm>
            <a:prstGeom prst="cloudCallout">
              <a:avLst>
                <a:gd name="adj1" fmla="val -69139"/>
                <a:gd name="adj2" fmla="val 62921"/>
              </a:avLst>
            </a:prstGeom>
            <a:solidFill>
              <a:schemeClr val="bg1"/>
            </a:solidFill>
            <a:ln w="9525">
              <a:solidFill>
                <a:srgbClr val="2DC8FF"/>
              </a:solidFill>
              <a:round/>
              <a:headEnd/>
              <a:tailEnd/>
            </a:ln>
            <a:effectLst>
              <a:prstShdw prst="shdw17" dist="17961" dir="2700000">
                <a:srgbClr val="1B7899">
                  <a:alpha val="50000"/>
                </a:srgbClr>
              </a:prstShdw>
            </a:effectLst>
          </p:spPr>
          <p:txBody>
            <a:bodyPr/>
            <a:lstStyle/>
            <a:p>
              <a:pPr algn="ctr"/>
              <a:endParaRPr lang="zh-CN" altLang="en-US">
                <a:solidFill>
                  <a:schemeClr val="bg1"/>
                </a:solidFill>
              </a:endParaRPr>
            </a:p>
          </p:txBody>
        </p:sp>
        <p:sp>
          <p:nvSpPr>
            <p:cNvPr id="235535" name="Text Box 15"/>
            <p:cNvSpPr txBox="1">
              <a:spLocks noChangeArrowheads="1"/>
            </p:cNvSpPr>
            <p:nvPr/>
          </p:nvSpPr>
          <p:spPr bwMode="auto">
            <a:xfrm>
              <a:off x="3288" y="1661"/>
              <a:ext cx="1604" cy="518"/>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spAutoFit/>
            </a:bodyPr>
            <a:lstStyle/>
            <a:p>
              <a:pPr algn="ctr">
                <a:spcBef>
                  <a:spcPct val="50000"/>
                </a:spcBef>
                <a:defRPr/>
              </a:pPr>
              <a:r>
                <a:rPr lang="en-US" altLang="zh-CN" sz="2400">
                  <a:solidFill>
                    <a:srgbClr val="B40000"/>
                  </a:solidFill>
                  <a:latin typeface="Helvetica" pitchFamily="34" charset="0"/>
                </a:rPr>
                <a:t>emotional, understanding</a:t>
              </a:r>
            </a:p>
          </p:txBody>
        </p:sp>
      </p:grpSp>
      <p:sp>
        <p:nvSpPr>
          <p:cNvPr id="14" name="矩形 13"/>
          <p:cNvSpPr>
            <a:spLocks noChangeArrowheads="1"/>
          </p:cNvSpPr>
          <p:nvPr/>
        </p:nvSpPr>
        <p:spPr bwMode="auto">
          <a:xfrm>
            <a:off x="4704865" y="3645024"/>
            <a:ext cx="1728192" cy="461665"/>
          </a:xfrm>
          <a:prstGeom prst="rect">
            <a:avLst/>
          </a:prstGeom>
          <a:noFill/>
          <a:ln w="9525">
            <a:noFill/>
            <a:miter lim="800000"/>
            <a:headEnd/>
            <a:tailEnd/>
          </a:ln>
        </p:spPr>
        <p:txBody>
          <a:bodyPr wrap="square">
            <a:spAutoFit/>
          </a:bodyPr>
          <a:lstStyle/>
          <a:p>
            <a:r>
              <a:rPr lang="en-US" altLang="zh-CN" sz="2400" dirty="0" smtClean="0">
                <a:solidFill>
                  <a:schemeClr val="accent6">
                    <a:lumMod val="75000"/>
                  </a:schemeClr>
                </a:solidFill>
                <a:latin typeface="Helvetica" pitchFamily="34" charset="0"/>
              </a:rPr>
              <a:t>emotional</a:t>
            </a:r>
            <a:endParaRPr lang="zh-CN" altLang="en-US" sz="2400" dirty="0">
              <a:solidFill>
                <a:schemeClr val="accent6">
                  <a:lumMod val="75000"/>
                </a:schemeClr>
              </a:solidFill>
              <a:latin typeface="Helvetica" pitchFamily="34" charset="0"/>
            </a:endParaRPr>
          </a:p>
        </p:txBody>
      </p:sp>
      <p:sp>
        <p:nvSpPr>
          <p:cNvPr id="16" name="矩形 15"/>
          <p:cNvSpPr>
            <a:spLocks noChangeArrowheads="1"/>
          </p:cNvSpPr>
          <p:nvPr/>
        </p:nvSpPr>
        <p:spPr bwMode="auto">
          <a:xfrm>
            <a:off x="4112895" y="4604810"/>
            <a:ext cx="3292549" cy="461665"/>
          </a:xfrm>
          <a:prstGeom prst="rect">
            <a:avLst/>
          </a:prstGeom>
          <a:noFill/>
          <a:ln w="9525">
            <a:noFill/>
            <a:miter lim="800000"/>
            <a:headEnd/>
            <a:tailEnd/>
          </a:ln>
        </p:spPr>
        <p:txBody>
          <a:bodyPr wrap="square">
            <a:spAutoFit/>
          </a:bodyPr>
          <a:lstStyle/>
          <a:p>
            <a:r>
              <a:rPr lang="en-US" altLang="zh-CN" sz="2400" dirty="0" smtClean="0">
                <a:solidFill>
                  <a:schemeClr val="accent6">
                    <a:lumMod val="75000"/>
                  </a:schemeClr>
                </a:solidFill>
                <a:latin typeface="Helvetica" pitchFamily="34" charset="0"/>
              </a:rPr>
              <a:t>wasn’t such a bad idea</a:t>
            </a:r>
            <a:endParaRPr lang="zh-CN" altLang="en-US" sz="2400" dirty="0">
              <a:solidFill>
                <a:schemeClr val="accent6">
                  <a:lumMod val="75000"/>
                </a:schemeClr>
              </a:solidFill>
              <a:latin typeface="Helvetica" pitchFamily="34" charset="0"/>
            </a:endParaRPr>
          </a:p>
        </p:txBody>
      </p:sp>
      <p:sp>
        <p:nvSpPr>
          <p:cNvPr id="17" name="矩形 16"/>
          <p:cNvSpPr>
            <a:spLocks noChangeArrowheads="1"/>
          </p:cNvSpPr>
          <p:nvPr/>
        </p:nvSpPr>
        <p:spPr bwMode="auto">
          <a:xfrm>
            <a:off x="3699902" y="5013176"/>
            <a:ext cx="4021348" cy="461665"/>
          </a:xfrm>
          <a:prstGeom prst="rect">
            <a:avLst/>
          </a:prstGeom>
          <a:noFill/>
          <a:ln w="9525">
            <a:noFill/>
            <a:miter lim="800000"/>
            <a:headEnd/>
            <a:tailEnd/>
          </a:ln>
        </p:spPr>
        <p:txBody>
          <a:bodyPr wrap="square">
            <a:spAutoFit/>
          </a:bodyPr>
          <a:lstStyle/>
          <a:p>
            <a:r>
              <a:rPr lang="en-US" altLang="zh-CN" sz="2400" dirty="0" smtClean="0">
                <a:solidFill>
                  <a:schemeClr val="accent6">
                    <a:lumMod val="75000"/>
                  </a:schemeClr>
                </a:solidFill>
                <a:latin typeface="Helvetica" pitchFamily="34" charset="0"/>
              </a:rPr>
              <a:t>helps her to feel less small</a:t>
            </a:r>
            <a:endParaRPr lang="zh-CN" altLang="en-US" sz="2400" dirty="0">
              <a:solidFill>
                <a:schemeClr val="accent6">
                  <a:lumMod val="75000"/>
                </a:schemeClr>
              </a:solidFill>
              <a:latin typeface="Helvetica" pitchFamily="34" charset="0"/>
            </a:endParaRPr>
          </a:p>
        </p:txBody>
      </p:sp>
      <p:pic>
        <p:nvPicPr>
          <p:cNvPr id="18"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22" presetClass="entr" presetSubtype="1"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linds(horizontal)">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35533"/>
                                        </p:tgtEl>
                                        <p:attrNameLst>
                                          <p:attrName>style.visibility</p:attrName>
                                        </p:attrNameLst>
                                      </p:cBhvr>
                                      <p:to>
                                        <p:strVal val="visible"/>
                                      </p:to>
                                    </p:set>
                                    <p:animEffect transition="in" filter="wipe(left)">
                                      <p:cBhvr>
                                        <p:cTn id="39" dur="500"/>
                                        <p:tgtEl>
                                          <p:spTgt spid="235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065965" y="3214117"/>
            <a:ext cx="7330018" cy="252028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7" name="Picture 3"/>
          <p:cNvPicPr>
            <a:picLocks noChangeAspect="1" noChangeArrowheads="1"/>
          </p:cNvPicPr>
          <p:nvPr/>
        </p:nvPicPr>
        <p:blipFill>
          <a:blip r:embed="rId3" cstate="print"/>
          <a:srcRect/>
          <a:stretch>
            <a:fillRect/>
          </a:stretch>
        </p:blipFill>
        <p:spPr bwMode="auto">
          <a:xfrm>
            <a:off x="482600" y="2492375"/>
            <a:ext cx="1446213" cy="1365250"/>
          </a:xfrm>
          <a:prstGeom prst="rect">
            <a:avLst/>
          </a:prstGeom>
          <a:noFill/>
          <a:ln w="9525">
            <a:noFill/>
            <a:miter lim="800000"/>
            <a:headEnd/>
            <a:tailEnd/>
          </a:ln>
        </p:spPr>
      </p:pic>
      <p:sp>
        <p:nvSpPr>
          <p:cNvPr id="8" name="TextBox 7">
            <a:hlinkClick r:id="rId4" action="ppaction://hlinksldjump"/>
          </p:cNvPr>
          <p:cNvSpPr txBox="1"/>
          <p:nvPr/>
        </p:nvSpPr>
        <p:spPr>
          <a:xfrm>
            <a:off x="822325" y="2943225"/>
            <a:ext cx="1074738" cy="457200"/>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86022" name="矩形 45"/>
          <p:cNvSpPr>
            <a:spLocks noChangeArrowheads="1"/>
          </p:cNvSpPr>
          <p:nvPr/>
        </p:nvSpPr>
        <p:spPr bwMode="auto">
          <a:xfrm>
            <a:off x="928688" y="1628775"/>
            <a:ext cx="7954962" cy="803275"/>
          </a:xfrm>
          <a:prstGeom prst="rect">
            <a:avLst/>
          </a:prstGeom>
          <a:noFill/>
          <a:ln w="9525">
            <a:noFill/>
            <a:miter lim="800000"/>
            <a:headEnd/>
            <a:tailEnd/>
          </a:ln>
        </p:spPr>
        <p:txBody>
          <a:bodyPr>
            <a:spAutoFit/>
          </a:bodyPr>
          <a:lstStyle/>
          <a:p>
            <a:pPr>
              <a:lnSpc>
                <a:spcPts val="2800"/>
              </a:lnSpc>
              <a:spcBef>
                <a:spcPct val="20000"/>
              </a:spcBef>
              <a:buClr>
                <a:srgbClr val="D16349"/>
              </a:buClr>
              <a:buSzPct val="85000"/>
            </a:pPr>
            <a:r>
              <a:rPr lang="en-US" altLang="zh-CN" sz="2400">
                <a:solidFill>
                  <a:srgbClr val="000000"/>
                </a:solidFill>
                <a:latin typeface="Helvetica" pitchFamily="34" charset="0"/>
                <a:ea typeface="方正舒体"/>
                <a:cs typeface="方正舒体"/>
              </a:rPr>
              <a:t>What does the mother do finally and how does she feel? (Paras. 16-22)</a:t>
            </a:r>
          </a:p>
        </p:txBody>
      </p:sp>
      <p:sp>
        <p:nvSpPr>
          <p:cNvPr id="2" name="TextBox 1"/>
          <p:cNvSpPr txBox="1">
            <a:spLocks noChangeArrowheads="1"/>
          </p:cNvSpPr>
          <p:nvPr/>
        </p:nvSpPr>
        <p:spPr bwMode="auto">
          <a:xfrm>
            <a:off x="1476375" y="3562350"/>
            <a:ext cx="6091238" cy="803275"/>
          </a:xfrm>
          <a:prstGeom prst="rect">
            <a:avLst/>
          </a:prstGeom>
          <a:noFill/>
          <a:ln w="9525">
            <a:noFill/>
            <a:miter lim="800000"/>
            <a:headEnd/>
            <a:tailEnd/>
          </a:ln>
        </p:spPr>
        <p:txBody>
          <a:bodyPr>
            <a:spAutoFit/>
          </a:bodyPr>
          <a:lstStyle/>
          <a:p>
            <a:pPr marL="342900" indent="-342900" algn="just">
              <a:lnSpc>
                <a:spcPts val="2800"/>
              </a:lnSpc>
              <a:spcBef>
                <a:spcPct val="20000"/>
              </a:spcBef>
              <a:buClr>
                <a:srgbClr val="D16349"/>
              </a:buClr>
              <a:buSzPct val="85000"/>
              <a:buFont typeface="Arial" charset="0"/>
              <a:buChar char="•"/>
            </a:pPr>
            <a:r>
              <a:rPr lang="en-US" altLang="zh-CN" sz="2400">
                <a:solidFill>
                  <a:srgbClr val="000000"/>
                </a:solidFill>
                <a:latin typeface="Helvetica" pitchFamily="34" charset="0"/>
              </a:rPr>
              <a:t>I reverse myself and bring back the garbage bags …, (Para.16)</a:t>
            </a:r>
          </a:p>
        </p:txBody>
      </p:sp>
      <p:sp>
        <p:nvSpPr>
          <p:cNvPr id="11" name="矩形 10"/>
          <p:cNvSpPr/>
          <p:nvPr/>
        </p:nvSpPr>
        <p:spPr>
          <a:xfrm>
            <a:off x="4014788" y="681038"/>
            <a:ext cx="3986212" cy="461962"/>
          </a:xfrm>
          <a:prstGeom prst="rect">
            <a:avLst/>
          </a:prstGeom>
        </p:spPr>
        <p:txBody>
          <a:bodyPr>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Main </a:t>
            </a:r>
            <a:r>
              <a:rPr lang="en-US" altLang="zh-CN" sz="2400" b="1" dirty="0" smtClean="0">
                <a:solidFill>
                  <a:schemeClr val="accent6">
                    <a:lumMod val="75000"/>
                  </a:schemeClr>
                </a:solidFill>
                <a:latin typeface="Helvetica"/>
                <a:ea typeface="+mn-ea"/>
              </a:rPr>
              <a:t>ideas </a:t>
            </a:r>
            <a:r>
              <a:rPr lang="en-US" altLang="zh-CN" sz="2400" b="1" dirty="0">
                <a:solidFill>
                  <a:schemeClr val="accent6">
                    <a:lumMod val="75000"/>
                  </a:schemeClr>
                </a:solidFill>
                <a:latin typeface="Helvetica"/>
                <a:ea typeface="+mn-ea"/>
              </a:rPr>
              <a:t>of the </a:t>
            </a:r>
            <a:r>
              <a:rPr lang="en-US" altLang="zh-CN" sz="2400" b="1" dirty="0" smtClean="0">
                <a:solidFill>
                  <a:schemeClr val="accent6">
                    <a:lumMod val="75000"/>
                  </a:schemeClr>
                </a:solidFill>
                <a:latin typeface="Helvetica"/>
                <a:ea typeface="+mn-ea"/>
              </a:rPr>
              <a:t>parts</a:t>
            </a:r>
            <a:endParaRPr lang="en-US" altLang="zh-CN" sz="2400" b="1" dirty="0">
              <a:solidFill>
                <a:schemeClr val="accent6">
                  <a:lumMod val="75000"/>
                </a:schemeClr>
              </a:solidFill>
              <a:latin typeface="Helvetica"/>
              <a:ea typeface="+mn-ea"/>
            </a:endParaRPr>
          </a:p>
        </p:txBody>
      </p:sp>
      <p:pic>
        <p:nvPicPr>
          <p:cNvPr id="86025" name="Picture 2"/>
          <p:cNvPicPr>
            <a:picLocks noChangeAspect="1" noChangeArrowheads="1"/>
          </p:cNvPicPr>
          <p:nvPr/>
        </p:nvPicPr>
        <p:blipFill>
          <a:blip r:embed="rId5" cstate="print"/>
          <a:srcRect/>
          <a:stretch>
            <a:fillRect/>
          </a:stretch>
        </p:blipFill>
        <p:spPr bwMode="auto">
          <a:xfrm>
            <a:off x="-3175" y="63500"/>
            <a:ext cx="4070350" cy="1150938"/>
          </a:xfrm>
          <a:prstGeom prst="rect">
            <a:avLst/>
          </a:prstGeom>
          <a:noFill/>
          <a:ln w="9525">
            <a:noFill/>
            <a:miter lim="800000"/>
            <a:headEnd/>
            <a:tailEnd/>
          </a:ln>
        </p:spPr>
      </p:pic>
      <p:sp>
        <p:nvSpPr>
          <p:cNvPr id="15" name="TextBox 14"/>
          <p:cNvSpPr txBox="1"/>
          <p:nvPr/>
        </p:nvSpPr>
        <p:spPr>
          <a:xfrm>
            <a:off x="71438" y="600075"/>
            <a:ext cx="3481387"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idea </a:t>
            </a: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&amp;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3" name="TextBox 1"/>
          <p:cNvSpPr txBox="1">
            <a:spLocks noChangeArrowheads="1"/>
          </p:cNvSpPr>
          <p:nvPr/>
        </p:nvSpPr>
        <p:spPr bwMode="auto">
          <a:xfrm>
            <a:off x="1476375" y="4570413"/>
            <a:ext cx="6788150" cy="803275"/>
          </a:xfrm>
          <a:prstGeom prst="rect">
            <a:avLst/>
          </a:prstGeom>
          <a:noFill/>
          <a:ln w="9525">
            <a:noFill/>
            <a:miter lim="800000"/>
            <a:headEnd/>
            <a:tailEnd/>
          </a:ln>
        </p:spPr>
        <p:txBody>
          <a:bodyPr>
            <a:spAutoFit/>
          </a:bodyPr>
          <a:lstStyle/>
          <a:p>
            <a:pPr marL="342900" indent="-342900" algn="just">
              <a:lnSpc>
                <a:spcPts val="2800"/>
              </a:lnSpc>
              <a:spcBef>
                <a:spcPct val="20000"/>
              </a:spcBef>
              <a:buClr>
                <a:srgbClr val="D16349"/>
              </a:buClr>
              <a:buSzPct val="85000"/>
              <a:buFont typeface="Arial" charset="0"/>
              <a:buChar char="•"/>
            </a:pPr>
            <a:r>
              <a:rPr lang="en-US" altLang="zh-CN" sz="2400">
                <a:solidFill>
                  <a:srgbClr val="000000"/>
                </a:solidFill>
                <a:latin typeface="Helvetica" pitchFamily="34" charset="0"/>
              </a:rPr>
              <a:t>Tokens of her childhood will await her. So will we, with open arms. (Para.22)</a:t>
            </a:r>
          </a:p>
        </p:txBody>
      </p:sp>
      <p:grpSp>
        <p:nvGrpSpPr>
          <p:cNvPr id="237587" name="Group 19"/>
          <p:cNvGrpSpPr>
            <a:grpSpLocks/>
          </p:cNvGrpSpPr>
          <p:nvPr/>
        </p:nvGrpSpPr>
        <p:grpSpPr bwMode="auto">
          <a:xfrm>
            <a:off x="5364163" y="5789613"/>
            <a:ext cx="3168650" cy="809625"/>
            <a:chOff x="3379" y="3737"/>
            <a:chExt cx="1996" cy="510"/>
          </a:xfrm>
        </p:grpSpPr>
        <p:sp>
          <p:nvSpPr>
            <p:cNvPr id="86029" name="AutoShape 17"/>
            <p:cNvSpPr>
              <a:spLocks noChangeArrowheads="1"/>
            </p:cNvSpPr>
            <p:nvPr/>
          </p:nvSpPr>
          <p:spPr bwMode="auto">
            <a:xfrm>
              <a:off x="3379" y="3737"/>
              <a:ext cx="1996" cy="510"/>
            </a:xfrm>
            <a:prstGeom prst="cloudCallout">
              <a:avLst>
                <a:gd name="adj1" fmla="val -81764"/>
                <a:gd name="adj2" fmla="val -100782"/>
              </a:avLst>
            </a:prstGeom>
            <a:solidFill>
              <a:schemeClr val="bg1"/>
            </a:solidFill>
            <a:ln w="9525">
              <a:solidFill>
                <a:srgbClr val="2DC8FF"/>
              </a:solidFill>
              <a:round/>
              <a:headEnd/>
              <a:tailEnd/>
            </a:ln>
            <a:effectLst>
              <a:prstShdw prst="shdw17" dist="17961" dir="2700000">
                <a:srgbClr val="1B7899">
                  <a:alpha val="50000"/>
                </a:srgbClr>
              </a:prstShdw>
            </a:effectLst>
          </p:spPr>
          <p:txBody>
            <a:bodyPr/>
            <a:lstStyle/>
            <a:p>
              <a:pPr algn="ctr"/>
              <a:endParaRPr lang="zh-CN" altLang="en-US">
                <a:solidFill>
                  <a:schemeClr val="bg1"/>
                </a:solidFill>
              </a:endParaRPr>
            </a:p>
          </p:txBody>
        </p:sp>
        <p:sp>
          <p:nvSpPr>
            <p:cNvPr id="237586" name="Text Box 18"/>
            <p:cNvSpPr txBox="1">
              <a:spLocks noChangeArrowheads="1"/>
            </p:cNvSpPr>
            <p:nvPr/>
          </p:nvSpPr>
          <p:spPr bwMode="auto">
            <a:xfrm>
              <a:off x="3606" y="3829"/>
              <a:ext cx="1604" cy="327"/>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spAutoFit/>
            </a:bodyPr>
            <a:lstStyle/>
            <a:p>
              <a:pPr algn="ctr">
                <a:spcBef>
                  <a:spcPct val="50000"/>
                </a:spcBef>
                <a:defRPr/>
              </a:pPr>
              <a:r>
                <a:rPr lang="en-US" altLang="zh-CN" sz="2800">
                  <a:solidFill>
                    <a:srgbClr val="B40000"/>
                  </a:solidFill>
                  <a:latin typeface="Helvetica" pitchFamily="34" charset="0"/>
                </a:rPr>
                <a:t>expectant </a:t>
              </a:r>
            </a:p>
          </p:txBody>
        </p:sp>
      </p:grpSp>
      <p:pic>
        <p:nvPicPr>
          <p:cNvPr id="14"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22" presetClass="entr" presetSubtype="1"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37587"/>
                                        </p:tgtEl>
                                        <p:attrNameLst>
                                          <p:attrName>style.visibility</p:attrName>
                                        </p:attrNameLst>
                                      </p:cBhvr>
                                      <p:to>
                                        <p:strVal val="visible"/>
                                      </p:to>
                                    </p:set>
                                    <p:animEffect transition="in" filter="wipe(up)">
                                      <p:cBhvr>
                                        <p:cTn id="24" dur="500"/>
                                        <p:tgtEl>
                                          <p:spTgt spid="237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Picture 2"/>
          <p:cNvPicPr>
            <a:picLocks noChangeAspect="1" noChangeArrowheads="1"/>
          </p:cNvPicPr>
          <p:nvPr/>
        </p:nvPicPr>
        <p:blipFill>
          <a:blip r:embed="rId3" cstate="print"/>
          <a:srcRect/>
          <a:stretch>
            <a:fillRect/>
          </a:stretch>
        </p:blipFill>
        <p:spPr bwMode="auto">
          <a:xfrm>
            <a:off x="115888" y="2000250"/>
            <a:ext cx="8920162" cy="4381500"/>
          </a:xfrm>
          <a:prstGeom prst="rect">
            <a:avLst/>
          </a:prstGeom>
          <a:noFill/>
          <a:ln w="9525">
            <a:noFill/>
            <a:miter lim="800000"/>
            <a:headEnd/>
            <a:tailEnd/>
          </a:ln>
        </p:spPr>
      </p:pic>
      <p:sp>
        <p:nvSpPr>
          <p:cNvPr id="88066" name="TextBox 40"/>
          <p:cNvSpPr txBox="1">
            <a:spLocks noChangeArrowheads="1"/>
          </p:cNvSpPr>
          <p:nvPr/>
        </p:nvSpPr>
        <p:spPr bwMode="auto">
          <a:xfrm>
            <a:off x="1016000" y="1595438"/>
            <a:ext cx="6985000" cy="494751"/>
          </a:xfrm>
          <a:prstGeom prst="rect">
            <a:avLst/>
          </a:prstGeom>
          <a:noFill/>
          <a:ln w="9525">
            <a:noFill/>
            <a:miter lim="800000"/>
            <a:headEnd/>
            <a:tailEnd/>
          </a:ln>
        </p:spPr>
        <p:txBody>
          <a:bodyPr>
            <a:spAutoFit/>
          </a:bodyPr>
          <a:lstStyle/>
          <a:p>
            <a:pPr marL="273050" indent="-273050" algn="just">
              <a:lnSpc>
                <a:spcPct val="120000"/>
              </a:lnSpc>
              <a:spcBef>
                <a:spcPct val="20000"/>
              </a:spcBef>
              <a:buClr>
                <a:srgbClr val="D16349"/>
              </a:buClr>
              <a:buSzPct val="85000"/>
              <a:buFont typeface="Wingdings 2" pitchFamily="18" charset="2"/>
              <a:buNone/>
            </a:pPr>
            <a:r>
              <a:rPr lang="en-US" altLang="zh-CN" sz="2400" b="1" dirty="0">
                <a:solidFill>
                  <a:srgbClr val="000000"/>
                </a:solidFill>
                <a:latin typeface="Helvetica" pitchFamily="34" charset="0"/>
                <a:ea typeface="方正舒体"/>
                <a:cs typeface="方正舒体"/>
              </a:rPr>
              <a:t>Part III </a:t>
            </a:r>
            <a:r>
              <a:rPr lang="en-US" altLang="zh-CN" sz="2400" b="1" dirty="0" smtClean="0">
                <a:solidFill>
                  <a:srgbClr val="000000"/>
                </a:solidFill>
                <a:latin typeface="Helvetica" pitchFamily="34" charset="0"/>
                <a:ea typeface="方正舒体"/>
                <a:cs typeface="方正舒体"/>
              </a:rPr>
              <a:t>(</a:t>
            </a:r>
            <a:r>
              <a:rPr lang="en-US" altLang="zh-CN" sz="2400" b="1" dirty="0" err="1">
                <a:solidFill>
                  <a:srgbClr val="000000"/>
                </a:solidFill>
                <a:latin typeface="Helvetica" pitchFamily="34" charset="0"/>
                <a:ea typeface="方正舒体"/>
                <a:cs typeface="方正舒体"/>
              </a:rPr>
              <a:t>Paras</a:t>
            </a:r>
            <a:r>
              <a:rPr lang="en-US" altLang="zh-CN" sz="2400" b="1" dirty="0">
                <a:solidFill>
                  <a:srgbClr val="000000"/>
                </a:solidFill>
                <a:latin typeface="Helvetica" pitchFamily="34" charset="0"/>
                <a:ea typeface="方正舒体"/>
                <a:cs typeface="方正舒体"/>
              </a:rPr>
              <a:t>. __ - 22)</a:t>
            </a:r>
          </a:p>
        </p:txBody>
      </p:sp>
      <p:sp>
        <p:nvSpPr>
          <p:cNvPr id="88067" name="矩形 18"/>
          <p:cNvSpPr>
            <a:spLocks noChangeArrowheads="1"/>
          </p:cNvSpPr>
          <p:nvPr/>
        </p:nvSpPr>
        <p:spPr bwMode="auto">
          <a:xfrm>
            <a:off x="730250" y="2897188"/>
            <a:ext cx="6362700" cy="2677656"/>
          </a:xfrm>
          <a:prstGeom prst="rect">
            <a:avLst/>
          </a:prstGeom>
          <a:noFill/>
          <a:ln w="9525">
            <a:noFill/>
            <a:miter lim="800000"/>
            <a:headEnd/>
            <a:tailEnd/>
          </a:ln>
        </p:spPr>
        <p:txBody>
          <a:bodyPr>
            <a:spAutoFit/>
          </a:bodyPr>
          <a:lstStyle/>
          <a:p>
            <a:pPr>
              <a:lnSpc>
                <a:spcPct val="120000"/>
              </a:lnSpc>
            </a:pPr>
            <a:r>
              <a:rPr lang="en-US" altLang="zh-CN" sz="2800" dirty="0">
                <a:latin typeface="Helvetica" pitchFamily="34" charset="0"/>
              </a:rPr>
              <a:t>After the mother finds a large envelope with all the memorable things the parents gave to the daughter, the mother’s attitude </a:t>
            </a:r>
            <a:r>
              <a:rPr lang="en-US" altLang="zh-CN" sz="2800" dirty="0" smtClean="0">
                <a:latin typeface="Helvetica" pitchFamily="34" charset="0"/>
              </a:rPr>
              <a:t>______________ </a:t>
            </a:r>
            <a:r>
              <a:rPr lang="en-US" altLang="zh-CN" sz="2800" dirty="0" err="1" smtClean="0">
                <a:solidFill>
                  <a:schemeClr val="bg1"/>
                </a:solidFill>
                <a:latin typeface="Helvetica" pitchFamily="34" charset="0"/>
              </a:rPr>
              <a:t>es</a:t>
            </a:r>
            <a:r>
              <a:rPr lang="en-US" altLang="zh-CN" sz="2800" dirty="0" smtClean="0">
                <a:solidFill>
                  <a:schemeClr val="bg1"/>
                </a:solidFill>
                <a:latin typeface="Helvetica" pitchFamily="34" charset="0"/>
              </a:rPr>
              <a:t> </a:t>
            </a:r>
            <a:r>
              <a:rPr lang="en-US" altLang="zh-CN" sz="2800" dirty="0">
                <a:latin typeface="Helvetica" pitchFamily="34" charset="0"/>
              </a:rPr>
              <a:t>completely.</a:t>
            </a:r>
          </a:p>
        </p:txBody>
      </p:sp>
      <p:sp>
        <p:nvSpPr>
          <p:cNvPr id="25" name="矩形 24"/>
          <p:cNvSpPr>
            <a:spLocks noChangeArrowheads="1"/>
          </p:cNvSpPr>
          <p:nvPr/>
        </p:nvSpPr>
        <p:spPr bwMode="auto">
          <a:xfrm>
            <a:off x="3419872" y="4437112"/>
            <a:ext cx="3384550" cy="488950"/>
          </a:xfrm>
          <a:prstGeom prst="rect">
            <a:avLst/>
          </a:prstGeom>
          <a:noFill/>
          <a:ln w="9525">
            <a:noFill/>
            <a:miter lim="800000"/>
            <a:headEnd/>
            <a:tailEnd/>
          </a:ln>
        </p:spPr>
        <p:txBody>
          <a:bodyPr>
            <a:spAutoFit/>
          </a:bodyPr>
          <a:lstStyle/>
          <a:p>
            <a:r>
              <a:rPr lang="en-US" altLang="zh-CN" sz="2600" b="1" dirty="0">
                <a:solidFill>
                  <a:srgbClr val="E46C0A"/>
                </a:solidFill>
                <a:latin typeface="Helvetica" pitchFamily="34" charset="0"/>
              </a:rPr>
              <a:t>changes/reverses</a:t>
            </a:r>
            <a:endParaRPr lang="zh-CN" altLang="en-US" sz="2600" b="1" dirty="0">
              <a:solidFill>
                <a:srgbClr val="E46C0A"/>
              </a:solidFill>
              <a:latin typeface="Helvetica" pitchFamily="34" charset="0"/>
            </a:endParaRPr>
          </a:p>
        </p:txBody>
      </p:sp>
      <p:sp>
        <p:nvSpPr>
          <p:cNvPr id="12" name="矩形 11"/>
          <p:cNvSpPr/>
          <p:nvPr/>
        </p:nvSpPr>
        <p:spPr>
          <a:xfrm>
            <a:off x="4014788" y="681038"/>
            <a:ext cx="3986212" cy="461962"/>
          </a:xfrm>
          <a:prstGeom prst="rect">
            <a:avLst/>
          </a:prstGeom>
        </p:spPr>
        <p:txBody>
          <a:bodyPr>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Main </a:t>
            </a:r>
            <a:r>
              <a:rPr lang="en-US" altLang="zh-CN" sz="2400" b="1" dirty="0" smtClean="0">
                <a:solidFill>
                  <a:schemeClr val="accent6">
                    <a:lumMod val="75000"/>
                  </a:schemeClr>
                </a:solidFill>
                <a:latin typeface="Helvetica"/>
                <a:ea typeface="+mn-ea"/>
              </a:rPr>
              <a:t>ideas </a:t>
            </a:r>
            <a:r>
              <a:rPr lang="en-US" altLang="zh-CN" sz="2400" b="1" dirty="0">
                <a:solidFill>
                  <a:schemeClr val="accent6">
                    <a:lumMod val="75000"/>
                  </a:schemeClr>
                </a:solidFill>
                <a:latin typeface="Helvetica"/>
                <a:ea typeface="+mn-ea"/>
              </a:rPr>
              <a:t>of the </a:t>
            </a:r>
            <a:r>
              <a:rPr lang="en-US" altLang="zh-CN" sz="2400" b="1" dirty="0" smtClean="0">
                <a:solidFill>
                  <a:schemeClr val="accent6">
                    <a:lumMod val="75000"/>
                  </a:schemeClr>
                </a:solidFill>
                <a:latin typeface="Helvetica"/>
                <a:ea typeface="+mn-ea"/>
              </a:rPr>
              <a:t>parts</a:t>
            </a:r>
            <a:endParaRPr lang="en-US" altLang="zh-CN" sz="2400" b="1" dirty="0">
              <a:solidFill>
                <a:schemeClr val="accent6">
                  <a:lumMod val="75000"/>
                </a:schemeClr>
              </a:solidFill>
              <a:latin typeface="Helvetica"/>
              <a:ea typeface="+mn-ea"/>
            </a:endParaRPr>
          </a:p>
        </p:txBody>
      </p:sp>
      <p:pic>
        <p:nvPicPr>
          <p:cNvPr id="88070" name="Picture 2"/>
          <p:cNvPicPr>
            <a:picLocks noChangeAspect="1" noChangeArrowheads="1"/>
          </p:cNvPicPr>
          <p:nvPr/>
        </p:nvPicPr>
        <p:blipFill>
          <a:blip r:embed="rId4" cstate="print"/>
          <a:srcRect/>
          <a:stretch>
            <a:fillRect/>
          </a:stretch>
        </p:blipFill>
        <p:spPr bwMode="auto">
          <a:xfrm>
            <a:off x="-3175" y="63500"/>
            <a:ext cx="4070350" cy="1150938"/>
          </a:xfrm>
          <a:prstGeom prst="rect">
            <a:avLst/>
          </a:prstGeom>
          <a:noFill/>
          <a:ln w="9525">
            <a:noFill/>
            <a:miter lim="800000"/>
            <a:headEnd/>
            <a:tailEnd/>
          </a:ln>
        </p:spPr>
      </p:pic>
      <p:sp>
        <p:nvSpPr>
          <p:cNvPr id="15" name="TextBox 14"/>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idea </a:t>
            </a: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&amp;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75118" name="Text Box 14"/>
          <p:cNvSpPr txBox="1">
            <a:spLocks noChangeArrowheads="1"/>
          </p:cNvSpPr>
          <p:nvPr/>
        </p:nvSpPr>
        <p:spPr bwMode="auto">
          <a:xfrm>
            <a:off x="3143240" y="1603375"/>
            <a:ext cx="579437" cy="457200"/>
          </a:xfrm>
          <a:prstGeom prst="rect">
            <a:avLst/>
          </a:prstGeom>
          <a:noFill/>
          <a:ln w="9525">
            <a:noFill/>
            <a:miter lim="800000"/>
            <a:headEnd/>
            <a:tailEnd/>
          </a:ln>
          <a:effectLst>
            <a:prstShdw prst="shdw11">
              <a:schemeClr val="bg2">
                <a:alpha val="50000"/>
              </a:schemeClr>
            </a:prstShdw>
          </a:effectLst>
        </p:spPr>
        <p:txBody>
          <a:bodyPr>
            <a:spAutoFit/>
          </a:bodyPr>
          <a:lstStyle/>
          <a:p>
            <a:pPr>
              <a:spcBef>
                <a:spcPct val="50000"/>
              </a:spcBef>
            </a:pPr>
            <a:r>
              <a:rPr lang="en-US" altLang="zh-CN" sz="2400" b="1">
                <a:solidFill>
                  <a:srgbClr val="E46C0A"/>
                </a:solidFill>
                <a:latin typeface="Helvetica" pitchFamily="34" charset="0"/>
                <a:ea typeface="方正舒体"/>
                <a:cs typeface="方正舒体"/>
              </a:rPr>
              <a:t>13</a:t>
            </a:r>
          </a:p>
        </p:txBody>
      </p:sp>
      <p:pic>
        <p:nvPicPr>
          <p:cNvPr id="10"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linds(horizontal)">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2"/>
          <p:cNvPicPr>
            <a:picLocks noChangeAspect="1" noChangeArrowheads="1"/>
          </p:cNvPicPr>
          <p:nvPr/>
        </p:nvPicPr>
        <p:blipFill>
          <a:blip r:embed="rId3" cstate="print"/>
          <a:srcRect/>
          <a:stretch>
            <a:fillRect/>
          </a:stretch>
        </p:blipFill>
        <p:spPr bwMode="auto">
          <a:xfrm>
            <a:off x="385763" y="1285875"/>
            <a:ext cx="8650287" cy="5099050"/>
          </a:xfrm>
          <a:prstGeom prst="rect">
            <a:avLst/>
          </a:prstGeom>
          <a:noFill/>
          <a:ln w="9525">
            <a:noFill/>
            <a:miter lim="800000"/>
            <a:headEnd/>
            <a:tailEnd/>
          </a:ln>
        </p:spPr>
      </p:pic>
      <p:sp>
        <p:nvSpPr>
          <p:cNvPr id="90114" name="矩形 2"/>
          <p:cNvSpPr>
            <a:spLocks noChangeArrowheads="1"/>
          </p:cNvSpPr>
          <p:nvPr/>
        </p:nvSpPr>
        <p:spPr bwMode="auto">
          <a:xfrm>
            <a:off x="827088" y="1979613"/>
            <a:ext cx="6286500" cy="4524315"/>
          </a:xfrm>
          <a:prstGeom prst="rect">
            <a:avLst/>
          </a:prstGeom>
          <a:noFill/>
          <a:ln w="9525">
            <a:noFill/>
            <a:miter lim="800000"/>
            <a:headEnd/>
            <a:tailEnd/>
          </a:ln>
        </p:spPr>
        <p:txBody>
          <a:bodyPr>
            <a:spAutoFit/>
          </a:bodyPr>
          <a:lstStyle/>
          <a:p>
            <a:pPr>
              <a:lnSpc>
                <a:spcPct val="120000"/>
              </a:lnSpc>
            </a:pPr>
            <a:r>
              <a:rPr lang="en-US" altLang="zh-CN" sz="2400" dirty="0" smtClean="0">
                <a:latin typeface="Helvetica" pitchFamily="34" charset="0"/>
              </a:rPr>
              <a:t>    Watching </a:t>
            </a:r>
            <a:r>
              <a:rPr lang="en-US" altLang="zh-CN" sz="2400" dirty="0">
                <a:latin typeface="Helvetica" pitchFamily="34" charset="0"/>
              </a:rPr>
              <a:t>the daughter leaving home for independence, the mother feels glad and </a:t>
            </a:r>
            <a:r>
              <a:rPr lang="en-US" altLang="zh-CN" sz="2400" dirty="0" smtClean="0">
                <a:latin typeface="Helvetica" pitchFamily="34" charset="0"/>
              </a:rPr>
              <a:t>_______________________. The </a:t>
            </a:r>
            <a:r>
              <a:rPr lang="en-US" altLang="zh-CN" sz="2400" dirty="0">
                <a:latin typeface="Helvetica" pitchFamily="34" charset="0"/>
              </a:rPr>
              <a:t>girl leaves a mess in her rooms, and the mother spends quite a long time </a:t>
            </a:r>
            <a:r>
              <a:rPr lang="en-US" altLang="zh-CN" sz="2400" dirty="0" smtClean="0">
                <a:latin typeface="Helvetica" pitchFamily="34" charset="0"/>
              </a:rPr>
              <a:t>______________ the </a:t>
            </a:r>
            <a:r>
              <a:rPr lang="en-US" altLang="zh-CN" sz="2400" dirty="0">
                <a:latin typeface="Helvetica" pitchFamily="34" charset="0"/>
              </a:rPr>
              <a:t>rooms. When the mother finds a large envelope containing all the memorable things the parents gave to the daughter, the mother </a:t>
            </a:r>
            <a:r>
              <a:rPr lang="en-US" altLang="zh-CN" sz="2400" dirty="0" smtClean="0">
                <a:latin typeface="Helvetica" pitchFamily="34" charset="0"/>
              </a:rPr>
              <a:t>________________ her </a:t>
            </a:r>
            <a:r>
              <a:rPr lang="en-US" altLang="zh-CN" sz="2400" dirty="0">
                <a:latin typeface="Helvetica" pitchFamily="34" charset="0"/>
              </a:rPr>
              <a:t>attitude.</a:t>
            </a:r>
          </a:p>
          <a:p>
            <a:pPr>
              <a:lnSpc>
                <a:spcPct val="120000"/>
              </a:lnSpc>
            </a:pPr>
            <a:endParaRPr lang="en-US" altLang="zh-CN" sz="2400" dirty="0">
              <a:latin typeface="Helvetica" pitchFamily="34" charset="0"/>
            </a:endParaRPr>
          </a:p>
        </p:txBody>
      </p:sp>
      <p:sp>
        <p:nvSpPr>
          <p:cNvPr id="26" name="矩形 25"/>
          <p:cNvSpPr>
            <a:spLocks noChangeArrowheads="1"/>
          </p:cNvSpPr>
          <p:nvPr/>
        </p:nvSpPr>
        <p:spPr bwMode="auto">
          <a:xfrm>
            <a:off x="819150" y="2890722"/>
            <a:ext cx="3975100" cy="457200"/>
          </a:xfrm>
          <a:prstGeom prst="rect">
            <a:avLst/>
          </a:prstGeom>
          <a:noFill/>
          <a:ln w="9525">
            <a:noFill/>
            <a:miter lim="800000"/>
            <a:headEnd/>
            <a:tailEnd/>
          </a:ln>
        </p:spPr>
        <p:txBody>
          <a:bodyPr wrap="none">
            <a:spAutoFit/>
          </a:bodyPr>
          <a:lstStyle/>
          <a:p>
            <a:r>
              <a:rPr lang="en-US" altLang="zh-CN" sz="2400" b="1" dirty="0">
                <a:solidFill>
                  <a:srgbClr val="E46C0A"/>
                </a:solidFill>
                <a:latin typeface="Helvetica" pitchFamily="34" charset="0"/>
              </a:rPr>
              <a:t>free of the responsibilities</a:t>
            </a:r>
            <a:endParaRPr lang="zh-CN" altLang="en-US" sz="2400" b="1" dirty="0">
              <a:solidFill>
                <a:srgbClr val="E46C0A"/>
              </a:solidFill>
              <a:latin typeface="Helvetica" pitchFamily="34" charset="0"/>
            </a:endParaRPr>
          </a:p>
        </p:txBody>
      </p:sp>
      <p:sp>
        <p:nvSpPr>
          <p:cNvPr id="12" name="矩形 11"/>
          <p:cNvSpPr/>
          <p:nvPr/>
        </p:nvSpPr>
        <p:spPr>
          <a:xfrm>
            <a:off x="4014788" y="681038"/>
            <a:ext cx="3986212" cy="461962"/>
          </a:xfrm>
          <a:prstGeom prst="rect">
            <a:avLst/>
          </a:prstGeom>
        </p:spPr>
        <p:txBody>
          <a:bodyPr>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Main </a:t>
            </a:r>
            <a:r>
              <a:rPr lang="en-US" altLang="zh-CN" sz="2400" b="1" dirty="0" smtClean="0">
                <a:solidFill>
                  <a:schemeClr val="accent6">
                    <a:lumMod val="75000"/>
                  </a:schemeClr>
                </a:solidFill>
                <a:latin typeface="Helvetica"/>
                <a:ea typeface="+mn-ea"/>
              </a:rPr>
              <a:t>ideas </a:t>
            </a:r>
            <a:r>
              <a:rPr lang="en-US" altLang="zh-CN" sz="2400" b="1" dirty="0">
                <a:solidFill>
                  <a:schemeClr val="accent6">
                    <a:lumMod val="75000"/>
                  </a:schemeClr>
                </a:solidFill>
                <a:latin typeface="Helvetica"/>
                <a:ea typeface="+mn-ea"/>
              </a:rPr>
              <a:t>of the </a:t>
            </a:r>
            <a:r>
              <a:rPr lang="en-US" altLang="zh-CN" sz="2400" b="1" dirty="0" smtClean="0">
                <a:solidFill>
                  <a:schemeClr val="accent6">
                    <a:lumMod val="75000"/>
                  </a:schemeClr>
                </a:solidFill>
                <a:latin typeface="Helvetica"/>
                <a:ea typeface="+mn-ea"/>
              </a:rPr>
              <a:t>parts</a:t>
            </a:r>
            <a:endParaRPr lang="en-US" altLang="zh-CN" sz="2400" b="1" dirty="0">
              <a:solidFill>
                <a:schemeClr val="accent6">
                  <a:lumMod val="75000"/>
                </a:schemeClr>
              </a:solidFill>
              <a:latin typeface="Helvetica"/>
              <a:ea typeface="+mn-ea"/>
            </a:endParaRPr>
          </a:p>
        </p:txBody>
      </p:sp>
      <p:pic>
        <p:nvPicPr>
          <p:cNvPr id="90117" name="Picture 2"/>
          <p:cNvPicPr>
            <a:picLocks noChangeAspect="1" noChangeArrowheads="1"/>
          </p:cNvPicPr>
          <p:nvPr/>
        </p:nvPicPr>
        <p:blipFill>
          <a:blip r:embed="rId4" cstate="print"/>
          <a:srcRect/>
          <a:stretch>
            <a:fillRect/>
          </a:stretch>
        </p:blipFill>
        <p:spPr bwMode="auto">
          <a:xfrm>
            <a:off x="-3175" y="63500"/>
            <a:ext cx="4070350" cy="1150938"/>
          </a:xfrm>
          <a:prstGeom prst="rect">
            <a:avLst/>
          </a:prstGeom>
          <a:noFill/>
          <a:ln w="9525">
            <a:noFill/>
            <a:miter lim="800000"/>
            <a:headEnd/>
            <a:tailEnd/>
          </a:ln>
        </p:spPr>
      </p:pic>
      <p:sp>
        <p:nvSpPr>
          <p:cNvPr id="15" name="TextBox 14"/>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idea </a:t>
            </a: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&amp;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 name="矩形 25"/>
          <p:cNvSpPr>
            <a:spLocks noChangeArrowheads="1"/>
          </p:cNvSpPr>
          <p:nvPr/>
        </p:nvSpPr>
        <p:spPr bwMode="auto">
          <a:xfrm>
            <a:off x="3132138" y="3735234"/>
            <a:ext cx="2568575" cy="457200"/>
          </a:xfrm>
          <a:prstGeom prst="rect">
            <a:avLst/>
          </a:prstGeom>
          <a:noFill/>
          <a:ln w="9525">
            <a:noFill/>
            <a:miter lim="800000"/>
            <a:headEnd/>
            <a:tailEnd/>
          </a:ln>
        </p:spPr>
        <p:txBody>
          <a:bodyPr wrap="none">
            <a:spAutoFit/>
          </a:bodyPr>
          <a:lstStyle/>
          <a:p>
            <a:r>
              <a:rPr lang="en-US" altLang="zh-CN" sz="2400" b="1" dirty="0">
                <a:solidFill>
                  <a:srgbClr val="E46C0A"/>
                </a:solidFill>
                <a:latin typeface="Helvetica" pitchFamily="34" charset="0"/>
              </a:rPr>
              <a:t>straightening up</a:t>
            </a:r>
            <a:endParaRPr lang="zh-CN" altLang="en-US" sz="2400" b="1" dirty="0">
              <a:solidFill>
                <a:srgbClr val="E46C0A"/>
              </a:solidFill>
              <a:latin typeface="Helvetica" pitchFamily="34" charset="0"/>
            </a:endParaRPr>
          </a:p>
        </p:txBody>
      </p:sp>
      <p:sp>
        <p:nvSpPr>
          <p:cNvPr id="25" name="矩形 24"/>
          <p:cNvSpPr>
            <a:spLocks noChangeArrowheads="1"/>
          </p:cNvSpPr>
          <p:nvPr/>
        </p:nvSpPr>
        <p:spPr bwMode="auto">
          <a:xfrm>
            <a:off x="1860550" y="5478677"/>
            <a:ext cx="3384550" cy="461665"/>
          </a:xfrm>
          <a:prstGeom prst="rect">
            <a:avLst/>
          </a:prstGeom>
          <a:noFill/>
          <a:ln w="9525">
            <a:noFill/>
            <a:miter lim="800000"/>
            <a:headEnd/>
            <a:tailEnd/>
          </a:ln>
        </p:spPr>
        <p:txBody>
          <a:bodyPr>
            <a:spAutoFit/>
          </a:bodyPr>
          <a:lstStyle/>
          <a:p>
            <a:r>
              <a:rPr lang="en-US" altLang="zh-CN" sz="2400" b="1" dirty="0">
                <a:solidFill>
                  <a:srgbClr val="E46C0A"/>
                </a:solidFill>
                <a:latin typeface="Helvetica" pitchFamily="34" charset="0"/>
              </a:rPr>
              <a:t>changes/reverses</a:t>
            </a:r>
            <a:endParaRPr lang="zh-CN" altLang="en-US" sz="2400" b="1" dirty="0">
              <a:solidFill>
                <a:srgbClr val="E46C0A"/>
              </a:solidFill>
              <a:latin typeface="Helvetica" pitchFamily="34" charset="0"/>
            </a:endParaRPr>
          </a:p>
        </p:txBody>
      </p:sp>
      <p:pic>
        <p:nvPicPr>
          <p:cNvPr id="10"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a:spLocks noChangeArrowheads="1"/>
          </p:cNvSpPr>
          <p:nvPr/>
        </p:nvSpPr>
        <p:spPr bwMode="auto">
          <a:xfrm>
            <a:off x="1492374" y="2724166"/>
            <a:ext cx="2808164" cy="3024187"/>
          </a:xfrm>
          <a:prstGeom prst="roundRect">
            <a:avLst>
              <a:gd name="adj" fmla="val 16667"/>
            </a:avLst>
          </a:prstGeom>
          <a:solidFill>
            <a:schemeClr val="bg1"/>
          </a:solidFill>
          <a:ln w="25400" algn="ctr">
            <a:solidFill>
              <a:schemeClr val="accent1"/>
            </a:solidFill>
            <a:round/>
            <a:headEnd/>
            <a:tailEnd/>
          </a:ln>
          <a:effectLst>
            <a:glow rad="101600">
              <a:schemeClr val="accent5">
                <a:satMod val="175000"/>
                <a:alpha val="40000"/>
              </a:schemeClr>
            </a:glow>
          </a:effectLst>
        </p:spPr>
        <p:txBody>
          <a:bodyPr anchor="ctr"/>
          <a:lstStyle/>
          <a:p>
            <a:pPr>
              <a:lnSpc>
                <a:spcPct val="120000"/>
              </a:lnSpc>
            </a:pPr>
            <a:r>
              <a:rPr lang="en-US" altLang="zh-CN" sz="2400">
                <a:latin typeface="Helvetica" pitchFamily="34" charset="0"/>
                <a:cs typeface="Arial" charset="0"/>
              </a:rPr>
              <a:t>My daughter is gone in her large and expensive truck, declaring that she is an adult.</a:t>
            </a:r>
          </a:p>
        </p:txBody>
      </p:sp>
      <p:sp>
        <p:nvSpPr>
          <p:cNvPr id="24" name="圆角矩形 23"/>
          <p:cNvSpPr>
            <a:spLocks noChangeArrowheads="1"/>
          </p:cNvSpPr>
          <p:nvPr/>
        </p:nvSpPr>
        <p:spPr bwMode="auto">
          <a:xfrm>
            <a:off x="4773623" y="2690828"/>
            <a:ext cx="2952000" cy="3024188"/>
          </a:xfrm>
          <a:prstGeom prst="roundRect">
            <a:avLst>
              <a:gd name="adj" fmla="val 16667"/>
            </a:avLst>
          </a:prstGeom>
          <a:solidFill>
            <a:schemeClr val="bg1"/>
          </a:solidFill>
          <a:ln w="25400" algn="ctr">
            <a:solidFill>
              <a:srgbClr val="9966FF"/>
            </a:solidFill>
            <a:round/>
            <a:headEnd/>
            <a:tailEnd/>
          </a:ln>
          <a:effectLst>
            <a:glow rad="101600">
              <a:schemeClr val="accent4">
                <a:satMod val="175000"/>
                <a:alpha val="40000"/>
              </a:schemeClr>
            </a:glow>
          </a:effectLst>
        </p:spPr>
        <p:txBody>
          <a:bodyPr anchor="ctr"/>
          <a:lstStyle/>
          <a:p>
            <a:pPr>
              <a:lnSpc>
                <a:spcPct val="120000"/>
              </a:lnSpc>
            </a:pPr>
            <a:r>
              <a:rPr lang="en-US" altLang="zh-CN" sz="2400">
                <a:latin typeface="Helvetica" pitchFamily="34" charset="0"/>
                <a:cs typeface="Arial" charset="0"/>
              </a:rPr>
              <a:t>I’m glad she’s gone and I’m free from years of responsibilities for her. </a:t>
            </a:r>
          </a:p>
          <a:p>
            <a:endParaRPr lang="en-US" altLang="zh-CN" sz="2400">
              <a:latin typeface="Helvetica" pitchFamily="34" charset="0"/>
              <a:cs typeface="Arial" charset="0"/>
            </a:endParaRPr>
          </a:p>
        </p:txBody>
      </p:sp>
      <p:sp>
        <p:nvSpPr>
          <p:cNvPr id="92170" name="Text Box 9"/>
          <p:cNvSpPr txBox="1">
            <a:spLocks noChangeArrowheads="1"/>
          </p:cNvSpPr>
          <p:nvPr/>
        </p:nvSpPr>
        <p:spPr bwMode="auto">
          <a:xfrm>
            <a:off x="1571625" y="1484313"/>
            <a:ext cx="6143625" cy="885825"/>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600" dirty="0">
                <a:latin typeface="Helvetica" pitchFamily="34" charset="0"/>
                <a:cs typeface="Arial" charset="0"/>
              </a:rPr>
              <a:t>General situation &amp; my responses</a:t>
            </a:r>
          </a:p>
          <a:p>
            <a:pPr algn="ctr"/>
            <a:r>
              <a:rPr lang="en-US" altLang="zh-CN" sz="2600" dirty="0">
                <a:latin typeface="Helvetica" pitchFamily="34" charset="0"/>
                <a:cs typeface="Arial" charset="0"/>
              </a:rPr>
              <a:t>(</a:t>
            </a:r>
            <a:r>
              <a:rPr lang="en-US" altLang="zh-CN" sz="2600" dirty="0" err="1">
                <a:latin typeface="Helvetica" pitchFamily="34" charset="0"/>
                <a:cs typeface="Arial" charset="0"/>
              </a:rPr>
              <a:t>Paras</a:t>
            </a:r>
            <a:r>
              <a:rPr lang="en-US" altLang="zh-CN" sz="2600" dirty="0">
                <a:latin typeface="Helvetica" pitchFamily="34" charset="0"/>
                <a:cs typeface="Arial" charset="0"/>
              </a:rPr>
              <a:t>. 1 - 4)</a:t>
            </a:r>
          </a:p>
        </p:txBody>
      </p:sp>
      <p:sp>
        <p:nvSpPr>
          <p:cNvPr id="10" name="矩形 9"/>
          <p:cNvSpPr/>
          <p:nvPr/>
        </p:nvSpPr>
        <p:spPr>
          <a:xfrm>
            <a:off x="4086225" y="681038"/>
            <a:ext cx="3486150" cy="461962"/>
          </a:xfrm>
          <a:prstGeom prst="rect">
            <a:avLst/>
          </a:prstGeom>
        </p:spPr>
        <p:txBody>
          <a:bodyPr>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Structure of the </a:t>
            </a:r>
            <a:r>
              <a:rPr lang="en-US" altLang="zh-CN" sz="2400" b="1" dirty="0" smtClean="0">
                <a:solidFill>
                  <a:schemeClr val="accent6">
                    <a:lumMod val="75000"/>
                  </a:schemeClr>
                </a:solidFill>
                <a:latin typeface="Helvetica"/>
                <a:ea typeface="+mn-ea"/>
              </a:rPr>
              <a:t>text</a:t>
            </a:r>
            <a:endParaRPr lang="en-US" altLang="zh-CN" sz="2400" b="1" dirty="0">
              <a:solidFill>
                <a:schemeClr val="accent6">
                  <a:lumMod val="75000"/>
                </a:schemeClr>
              </a:solidFill>
              <a:latin typeface="Helvetica"/>
              <a:ea typeface="+mn-ea"/>
            </a:endParaRPr>
          </a:p>
        </p:txBody>
      </p:sp>
      <p:grpSp>
        <p:nvGrpSpPr>
          <p:cNvPr id="8" name="组合 7"/>
          <p:cNvGrpSpPr/>
          <p:nvPr/>
        </p:nvGrpSpPr>
        <p:grpSpPr>
          <a:xfrm>
            <a:off x="-3175" y="63500"/>
            <a:ext cx="4070350" cy="1150938"/>
            <a:chOff x="-3175" y="63500"/>
            <a:chExt cx="4070350" cy="1150938"/>
          </a:xfrm>
        </p:grpSpPr>
        <p:pic>
          <p:nvPicPr>
            <p:cNvPr id="92172" name="Picture 2"/>
            <p:cNvPicPr>
              <a:picLocks noChangeAspect="1" noChangeArrowheads="1"/>
            </p:cNvPicPr>
            <p:nvPr/>
          </p:nvPicPr>
          <p:blipFill>
            <a:blip r:embed="rId2" cstate="print"/>
            <a:srcRect/>
            <a:stretch>
              <a:fillRect/>
            </a:stretch>
          </p:blipFill>
          <p:spPr bwMode="auto">
            <a:xfrm>
              <a:off x="-3175" y="63500"/>
              <a:ext cx="4070350" cy="1150938"/>
            </a:xfrm>
            <a:prstGeom prst="rect">
              <a:avLst/>
            </a:prstGeom>
            <a:noFill/>
            <a:ln w="9525">
              <a:noFill/>
              <a:miter lim="800000"/>
              <a:headEnd/>
              <a:tailEnd/>
            </a:ln>
          </p:spPr>
        </p:pic>
        <p:sp>
          <p:nvSpPr>
            <p:cNvPr id="12" name="TextBox 11"/>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idea </a:t>
              </a: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&amp;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9"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2170"/>
                                        </p:tgtEl>
                                        <p:attrNameLst>
                                          <p:attrName>style.visibility</p:attrName>
                                        </p:attrNameLst>
                                      </p:cBhvr>
                                      <p:to>
                                        <p:strVal val="visible"/>
                                      </p:to>
                                    </p:set>
                                    <p:animEffect transition="in" filter="wipe(up)">
                                      <p:cBhvr>
                                        <p:cTn id="7" dur="500"/>
                                        <p:tgtEl>
                                          <p:spTgt spid="921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up)">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7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97" name="Rectangle 12"/>
          <p:cNvSpPr>
            <a:spLocks noChangeArrowheads="1"/>
          </p:cNvSpPr>
          <p:nvPr/>
        </p:nvSpPr>
        <p:spPr bwMode="auto">
          <a:xfrm>
            <a:off x="1970088" y="1484313"/>
            <a:ext cx="5194300" cy="492443"/>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600" dirty="0">
                <a:latin typeface="Helvetica" pitchFamily="34" charset="0"/>
                <a:cs typeface="Arial" charset="0"/>
              </a:rPr>
              <a:t>General situation &amp; my responses</a:t>
            </a:r>
          </a:p>
        </p:txBody>
      </p:sp>
      <p:sp>
        <p:nvSpPr>
          <p:cNvPr id="93198" name="Rectangle 12"/>
          <p:cNvSpPr>
            <a:spLocks noChangeArrowheads="1"/>
          </p:cNvSpPr>
          <p:nvPr/>
        </p:nvSpPr>
        <p:spPr bwMode="auto">
          <a:xfrm>
            <a:off x="1692275" y="3119438"/>
            <a:ext cx="5832475" cy="885825"/>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en-US" sz="2600" dirty="0">
                <a:latin typeface="Helvetica" pitchFamily="34" charset="0"/>
                <a:cs typeface="Arial" charset="0"/>
              </a:rPr>
              <a:t>The mess left by the daughter and my responses</a:t>
            </a:r>
            <a:r>
              <a:rPr lang="en-US" altLang="zh-CN" sz="2600" dirty="0">
                <a:latin typeface="Helvetica" pitchFamily="34" charset="0"/>
                <a:cs typeface="Arial" charset="0"/>
              </a:rPr>
              <a:t> (Paras.5-12)</a:t>
            </a:r>
            <a:endParaRPr lang="en-US" altLang="en-US" sz="2600" dirty="0">
              <a:latin typeface="Helvetica" pitchFamily="34" charset="0"/>
              <a:cs typeface="Arial" charset="0"/>
            </a:endParaRPr>
          </a:p>
        </p:txBody>
      </p:sp>
      <p:sp>
        <p:nvSpPr>
          <p:cNvPr id="13" name="下箭头 12"/>
          <p:cNvSpPr/>
          <p:nvPr/>
        </p:nvSpPr>
        <p:spPr>
          <a:xfrm>
            <a:off x="4284663" y="2347913"/>
            <a:ext cx="287337" cy="360362"/>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矩形 14"/>
          <p:cNvSpPr/>
          <p:nvPr/>
        </p:nvSpPr>
        <p:spPr>
          <a:xfrm>
            <a:off x="4086225" y="681038"/>
            <a:ext cx="3486150" cy="461962"/>
          </a:xfrm>
          <a:prstGeom prst="rect">
            <a:avLst/>
          </a:prstGeom>
        </p:spPr>
        <p:txBody>
          <a:bodyPr>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Structure of the </a:t>
            </a:r>
            <a:r>
              <a:rPr lang="en-US" altLang="zh-CN" sz="2400" b="1" dirty="0" smtClean="0">
                <a:solidFill>
                  <a:schemeClr val="accent6">
                    <a:lumMod val="75000"/>
                  </a:schemeClr>
                </a:solidFill>
                <a:latin typeface="Helvetica"/>
                <a:ea typeface="+mn-ea"/>
              </a:rPr>
              <a:t>text</a:t>
            </a:r>
            <a:endParaRPr lang="en-US" altLang="zh-CN" sz="2400" b="1" dirty="0">
              <a:solidFill>
                <a:schemeClr val="accent6">
                  <a:lumMod val="75000"/>
                </a:schemeClr>
              </a:solidFill>
              <a:latin typeface="Helvetica"/>
              <a:ea typeface="+mn-ea"/>
            </a:endParaRPr>
          </a:p>
        </p:txBody>
      </p:sp>
      <p:grpSp>
        <p:nvGrpSpPr>
          <p:cNvPr id="8" name="组合 7"/>
          <p:cNvGrpSpPr/>
          <p:nvPr/>
        </p:nvGrpSpPr>
        <p:grpSpPr>
          <a:xfrm>
            <a:off x="-3175" y="63500"/>
            <a:ext cx="4070350" cy="1150938"/>
            <a:chOff x="-3175" y="63500"/>
            <a:chExt cx="4070350" cy="1150938"/>
          </a:xfrm>
        </p:grpSpPr>
        <p:pic>
          <p:nvPicPr>
            <p:cNvPr id="9" name="Picture 2"/>
            <p:cNvPicPr>
              <a:picLocks noChangeAspect="1" noChangeArrowheads="1"/>
            </p:cNvPicPr>
            <p:nvPr/>
          </p:nvPicPr>
          <p:blipFill>
            <a:blip r:embed="rId2" cstate="print"/>
            <a:srcRect/>
            <a:stretch>
              <a:fillRect/>
            </a:stretch>
          </p:blipFill>
          <p:spPr bwMode="auto">
            <a:xfrm>
              <a:off x="-3175" y="63500"/>
              <a:ext cx="4070350" cy="1150938"/>
            </a:xfrm>
            <a:prstGeom prst="rect">
              <a:avLst/>
            </a:prstGeom>
            <a:noFill/>
            <a:ln w="9525">
              <a:noFill/>
              <a:miter lim="800000"/>
              <a:headEnd/>
              <a:tailEnd/>
            </a:ln>
          </p:spPr>
        </p:pic>
        <p:sp>
          <p:nvSpPr>
            <p:cNvPr id="10" name="TextBox 9"/>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idea </a:t>
              </a: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&amp;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1"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93197"/>
                                        </p:tgtEl>
                                        <p:attrNameLst>
                                          <p:attrName>style.visibility</p:attrName>
                                        </p:attrNameLst>
                                      </p:cBhvr>
                                      <p:to>
                                        <p:strVal val="visible"/>
                                      </p:to>
                                    </p:set>
                                    <p:animEffect transition="in" filter="box(in)">
                                      <p:cBhvr>
                                        <p:cTn id="7" dur="500"/>
                                        <p:tgtEl>
                                          <p:spTgt spid="9319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3198"/>
                                        </p:tgtEl>
                                        <p:attrNameLst>
                                          <p:attrName>style.visibility</p:attrName>
                                        </p:attrNameLst>
                                      </p:cBhvr>
                                      <p:to>
                                        <p:strVal val="visible"/>
                                      </p:to>
                                    </p:set>
                                    <p:animEffect transition="in" filter="wipe(up)">
                                      <p:cBhvr>
                                        <p:cTn id="16" dur="500"/>
                                        <p:tgtEl>
                                          <p:spTgt spid="93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7" grpId="0" animBg="1"/>
      <p:bldP spid="93198"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43012" name="图片 4" descr="新视野大学ppt首页标题字-02.png"/>
          <p:cNvPicPr>
            <a:picLocks noChangeAspect="1"/>
          </p:cNvPicPr>
          <p:nvPr/>
        </p:nvPicPr>
        <p:blipFill>
          <a:blip r:embed="rId2" cstate="print"/>
          <a:srcRect/>
          <a:stretch>
            <a:fillRect/>
          </a:stretch>
        </p:blipFill>
        <p:spPr bwMode="auto">
          <a:xfrm>
            <a:off x="0" y="34925"/>
            <a:ext cx="9144000" cy="1587500"/>
          </a:xfrm>
          <a:prstGeom prst="rect">
            <a:avLst/>
          </a:prstGeom>
          <a:noFill/>
          <a:ln w="9525">
            <a:noFill/>
            <a:miter lim="800000"/>
            <a:headEnd/>
            <a:tailEnd/>
          </a:ln>
        </p:spPr>
      </p:pic>
      <p:sp>
        <p:nvSpPr>
          <p:cNvPr id="11"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2" name="Title 1"/>
          <p:cNvSpPr>
            <a:spLocks noGrp="1"/>
          </p:cNvSpPr>
          <p:nvPr>
            <p:ph type="title"/>
          </p:nvPr>
        </p:nvSpPr>
        <p:spPr>
          <a:xfrm>
            <a:off x="390525" y="2559050"/>
            <a:ext cx="2379663" cy="771525"/>
          </a:xfrm>
        </p:spPr>
        <p:txBody>
          <a:bodyPr rtlCol="0">
            <a:normAutofit/>
          </a:bodyPr>
          <a:lstStyle/>
          <a:p>
            <a:pPr algn="l" eaLnBrk="1" fontAlgn="auto" hangingPunct="1">
              <a:spcAft>
                <a:spcPts val="0"/>
              </a:spcAft>
              <a:defRPr/>
            </a:pPr>
            <a:r>
              <a:rPr lang="en-US" altLang="zh-CN" sz="5000" b="1" baseline="30000" smtClean="0">
                <a:solidFill>
                  <a:srgbClr val="FF6600"/>
                </a:solidFill>
                <a:effectLst>
                  <a:outerShdw blurRad="38100" dist="38100" dir="2700000" algn="tl">
                    <a:srgbClr val="C0C0C0"/>
                  </a:outerShdw>
                </a:effectLst>
                <a:latin typeface="Helvetica"/>
              </a:rPr>
              <a:t>Section A</a:t>
            </a:r>
            <a:r>
              <a:rPr lang="en-US" altLang="zh-CN" b="1" baseline="30000" smtClean="0">
                <a:solidFill>
                  <a:srgbClr val="FF6600"/>
                </a:solidFill>
              </a:rPr>
              <a:t> </a:t>
            </a:r>
          </a:p>
        </p:txBody>
      </p:sp>
      <p:sp>
        <p:nvSpPr>
          <p:cNvPr id="6" name="Rectangle 5"/>
          <p:cNvSpPr/>
          <p:nvPr/>
        </p:nvSpPr>
        <p:spPr>
          <a:xfrm>
            <a:off x="4932363" y="128588"/>
            <a:ext cx="1371600" cy="708025"/>
          </a:xfrm>
          <a:prstGeom prst="rect">
            <a:avLst/>
          </a:prstGeom>
        </p:spPr>
        <p:txBody>
          <a:bodyPr>
            <a:spAutoFit/>
          </a:bodyPr>
          <a:lstStyle/>
          <a:p>
            <a:pPr fontAlgn="auto">
              <a:spcBef>
                <a:spcPts val="0"/>
              </a:spcBef>
              <a:spcAft>
                <a:spcPts val="0"/>
              </a:spcAft>
              <a:defRPr/>
            </a:pPr>
            <a:r>
              <a:rPr lang="en-US" altLang="zh-CN" sz="4000" b="1" i="1">
                <a:solidFill>
                  <a:srgbClr val="0B856D"/>
                </a:solidFill>
                <a:effectLst>
                  <a:outerShdw blurRad="38100" dist="38100" dir="2700000" algn="tl">
                    <a:srgbClr val="C0C0C0"/>
                  </a:outerShdw>
                </a:effectLst>
                <a:latin typeface="方正大黑简体"/>
                <a:ea typeface="方正大黑简体"/>
                <a:cs typeface="方正大黑简体"/>
              </a:rPr>
              <a:t>1</a:t>
            </a:r>
          </a:p>
        </p:txBody>
      </p:sp>
      <p:grpSp>
        <p:nvGrpSpPr>
          <p:cNvPr id="30" name="组合 29"/>
          <p:cNvGrpSpPr/>
          <p:nvPr/>
        </p:nvGrpSpPr>
        <p:grpSpPr>
          <a:xfrm>
            <a:off x="238125" y="914400"/>
            <a:ext cx="1285875" cy="701675"/>
            <a:chOff x="238125" y="914400"/>
            <a:chExt cx="1285875" cy="701675"/>
          </a:xfrm>
        </p:grpSpPr>
        <p:sp>
          <p:nvSpPr>
            <p:cNvPr id="43016" name="TextBox 7"/>
            <p:cNvSpPr txBox="1">
              <a:spLocks noChangeArrowheads="1"/>
            </p:cNvSpPr>
            <p:nvPr/>
          </p:nvSpPr>
          <p:spPr bwMode="auto">
            <a:xfrm>
              <a:off x="762000" y="914400"/>
              <a:ext cx="762000" cy="701675"/>
            </a:xfrm>
            <a:prstGeom prst="rect">
              <a:avLst/>
            </a:prstGeom>
            <a:noFill/>
            <a:ln w="9525">
              <a:noFill/>
              <a:miter lim="800000"/>
              <a:headEnd/>
              <a:tailEnd/>
            </a:ln>
          </p:spPr>
          <p:txBody>
            <a:bodyPr>
              <a:spAutoFit/>
            </a:bodyPr>
            <a:lstStyle/>
            <a:p>
              <a:r>
                <a:rPr lang="en-US" altLang="zh-CN" sz="4000" b="1" i="1">
                  <a:latin typeface="Helvetica" pitchFamily="34" charset="0"/>
                  <a:ea typeface="Arial Unicode MS"/>
                  <a:cs typeface="Helvetica Neue"/>
                </a:rPr>
                <a:t>2</a:t>
              </a:r>
              <a:endParaRPr lang="en-US" altLang="zh-CN" sz="4000">
                <a:latin typeface="Helvetica" pitchFamily="34" charset="0"/>
                <a:ea typeface="Arial Unicode MS"/>
                <a:cs typeface="Helvetica Neue"/>
              </a:endParaRPr>
            </a:p>
          </p:txBody>
        </p:sp>
        <p:sp>
          <p:nvSpPr>
            <p:cNvPr id="43018"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pitchFamily="34" charset="0"/>
                  <a:ea typeface="Helvetica Neue"/>
                  <a:cs typeface="Helvetica Neue"/>
                </a:rPr>
                <a:t>UNIT</a:t>
              </a:r>
            </a:p>
          </p:txBody>
        </p:sp>
        <p:sp>
          <p:nvSpPr>
            <p:cNvPr id="16"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20" name="Text Box 14"/>
          <p:cNvSpPr txBox="1">
            <a:spLocks noChangeArrowheads="1"/>
          </p:cNvSpPr>
          <p:nvPr/>
        </p:nvSpPr>
        <p:spPr bwMode="auto">
          <a:xfrm>
            <a:off x="2988364" y="1934270"/>
            <a:ext cx="5718002" cy="1077218"/>
          </a:xfrm>
          <a:prstGeom prst="rect">
            <a:avLst/>
          </a:prstGeom>
          <a:noFill/>
          <a:ln w="9525">
            <a:noFill/>
            <a:miter lim="800000"/>
            <a:headEnd/>
            <a:tailEnd/>
          </a:ln>
          <a:effectLst>
            <a:outerShdw sx="1000" sy="1000" algn="ctr" rotWithShape="0">
              <a:schemeClr val="tx2"/>
            </a:outerShdw>
          </a:effectLst>
        </p:spPr>
        <p:txBody>
          <a:bodyPr wrap="square">
            <a:spAutoFit/>
          </a:bodyPr>
          <a:lstStyle/>
          <a:p>
            <a:pPr fontAlgn="auto" latinLnBrk="1">
              <a:spcBef>
                <a:spcPct val="50000"/>
              </a:spcBef>
              <a:spcAft>
                <a:spcPts val="0"/>
              </a:spcAft>
              <a:defRPr/>
            </a:pPr>
            <a:r>
              <a:rPr lang="en-US" altLang="zh-CN" sz="3200" b="1" dirty="0" smtClean="0">
                <a:solidFill>
                  <a:schemeClr val="accent3">
                    <a:lumMod val="50000"/>
                  </a:schemeClr>
                </a:solidFill>
                <a:latin typeface="Georgia" pitchFamily="18" charset="0"/>
                <a:ea typeface="Gulim" pitchFamily="34" charset="-127"/>
              </a:rPr>
              <a:t>A child’s clutter awaits</a:t>
            </a:r>
            <a:br>
              <a:rPr lang="en-US" altLang="zh-CN" sz="3200" b="1" dirty="0" smtClean="0">
                <a:solidFill>
                  <a:schemeClr val="accent3">
                    <a:lumMod val="50000"/>
                  </a:schemeClr>
                </a:solidFill>
                <a:latin typeface="Georgia" pitchFamily="18" charset="0"/>
                <a:ea typeface="Gulim" pitchFamily="34" charset="-127"/>
              </a:rPr>
            </a:br>
            <a:r>
              <a:rPr lang="en-US" altLang="zh-CN" sz="3200" b="1" dirty="0" smtClean="0">
                <a:solidFill>
                  <a:schemeClr val="accent3">
                    <a:lumMod val="50000"/>
                  </a:schemeClr>
                </a:solidFill>
                <a:latin typeface="Georgia" pitchFamily="18" charset="0"/>
                <a:ea typeface="Gulim" pitchFamily="34" charset="-127"/>
              </a:rPr>
              <a:t>an adult’s return</a:t>
            </a:r>
            <a:endParaRPr lang="zh-CN" altLang="en-US" sz="3200" b="1" dirty="0">
              <a:solidFill>
                <a:schemeClr val="accent3">
                  <a:lumMod val="50000"/>
                </a:schemeClr>
              </a:solidFill>
              <a:latin typeface="Georgia" pitchFamily="18" charset="0"/>
              <a:ea typeface="Gulim" pitchFamily="34" charset="-127"/>
            </a:endParaRPr>
          </a:p>
        </p:txBody>
      </p:sp>
      <p:cxnSp>
        <p:nvCxnSpPr>
          <p:cNvPr id="45" name="Straight Connector 44"/>
          <p:cNvCxnSpPr/>
          <p:nvPr/>
        </p:nvCxnSpPr>
        <p:spPr>
          <a:xfrm>
            <a:off x="454025" y="3009900"/>
            <a:ext cx="8153400" cy="1588"/>
          </a:xfrm>
          <a:prstGeom prst="line">
            <a:avLst/>
          </a:prstGeom>
          <a:ln/>
        </p:spPr>
        <p:style>
          <a:lnRef idx="2">
            <a:schemeClr val="dk1"/>
          </a:lnRef>
          <a:fillRef idx="0">
            <a:schemeClr val="dk1"/>
          </a:fillRef>
          <a:effectRef idx="1">
            <a:schemeClr val="dk1"/>
          </a:effectRef>
          <a:fontRef idx="minor">
            <a:schemeClr val="tx1"/>
          </a:fontRef>
        </p:style>
      </p:cxnSp>
      <p:sp>
        <p:nvSpPr>
          <p:cNvPr id="27" name="椭圆 26"/>
          <p:cNvSpPr/>
          <p:nvPr/>
        </p:nvSpPr>
        <p:spPr bwMode="auto">
          <a:xfrm>
            <a:off x="2700338" y="3511550"/>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a:p>
        </p:txBody>
      </p:sp>
      <p:grpSp>
        <p:nvGrpSpPr>
          <p:cNvPr id="10" name="组合 32"/>
          <p:cNvGrpSpPr>
            <a:grpSpLocks/>
          </p:cNvGrpSpPr>
          <p:nvPr/>
        </p:nvGrpSpPr>
        <p:grpSpPr bwMode="auto">
          <a:xfrm>
            <a:off x="2700338" y="4159250"/>
            <a:ext cx="4943475" cy="461963"/>
            <a:chOff x="2702496" y="5022535"/>
            <a:chExt cx="4943574" cy="461665"/>
          </a:xfrm>
        </p:grpSpPr>
        <p:sp>
          <p:nvSpPr>
            <p:cNvPr id="43033" name="Rectangle 10"/>
            <p:cNvSpPr>
              <a:spLocks noChangeArrowheads="1"/>
            </p:cNvSpPr>
            <p:nvPr/>
          </p:nvSpPr>
          <p:spPr bwMode="auto">
            <a:xfrm>
              <a:off x="2990528" y="5022535"/>
              <a:ext cx="4655542" cy="461665"/>
            </a:xfrm>
            <a:prstGeom prst="rect">
              <a:avLst/>
            </a:prstGeom>
            <a:noFill/>
            <a:ln w="9525">
              <a:noFill/>
              <a:miter lim="800000"/>
              <a:headEnd/>
              <a:tailEnd/>
            </a:ln>
          </p:spPr>
          <p:txBody>
            <a:bodyPr>
              <a:spAutoFit/>
            </a:bodyPr>
            <a:lstStyle/>
            <a:p>
              <a:pPr eaLnBrk="0" hangingPunct="0"/>
              <a:endParaRPr lang="en-US" altLang="zh-CN" sz="2400">
                <a:solidFill>
                  <a:srgbClr val="000000"/>
                </a:solidFill>
                <a:latin typeface="Helvetica" pitchFamily="34" charset="0"/>
              </a:endParaRPr>
            </a:p>
          </p:txBody>
        </p:sp>
        <p:sp>
          <p:nvSpPr>
            <p:cNvPr id="28" name="椭圆 27"/>
            <p:cNvSpPr/>
            <p:nvPr/>
          </p:nvSpPr>
          <p:spPr>
            <a:xfrm>
              <a:off x="2702496" y="5192288"/>
              <a:ext cx="144465" cy="144369"/>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2400"/>
            </a:p>
          </p:txBody>
        </p:sp>
      </p:grpSp>
      <p:sp>
        <p:nvSpPr>
          <p:cNvPr id="137239" name="Rectangle 14"/>
          <p:cNvSpPr>
            <a:spLocks noChangeArrowheads="1"/>
          </p:cNvSpPr>
          <p:nvPr/>
        </p:nvSpPr>
        <p:spPr bwMode="auto">
          <a:xfrm>
            <a:off x="2843213" y="5084763"/>
            <a:ext cx="5602287" cy="457200"/>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pitchFamily="34" charset="0"/>
              </a:rPr>
              <a:t>To apply the phrases and patterns</a:t>
            </a:r>
          </a:p>
        </p:txBody>
      </p:sp>
      <p:pic>
        <p:nvPicPr>
          <p:cNvPr id="43025" name="Picture 2"/>
          <p:cNvPicPr>
            <a:picLocks noChangeAspect="1" noChangeArrowheads="1"/>
          </p:cNvPicPr>
          <p:nvPr/>
        </p:nvPicPr>
        <p:blipFill>
          <a:blip r:embed="rId3" cstate="print"/>
          <a:srcRect/>
          <a:stretch>
            <a:fillRect/>
          </a:stretch>
        </p:blipFill>
        <p:spPr bwMode="auto">
          <a:xfrm>
            <a:off x="449263" y="3576638"/>
            <a:ext cx="2165350" cy="1038225"/>
          </a:xfrm>
          <a:prstGeom prst="rect">
            <a:avLst/>
          </a:prstGeom>
          <a:noFill/>
          <a:ln w="9525">
            <a:noFill/>
            <a:miter lim="800000"/>
            <a:headEnd/>
            <a:tailEnd/>
          </a:ln>
        </p:spPr>
      </p:pic>
      <p:pic>
        <p:nvPicPr>
          <p:cNvPr id="43026" name="Picture 3"/>
          <p:cNvPicPr>
            <a:picLocks noChangeAspect="1" noChangeArrowheads="1"/>
          </p:cNvPicPr>
          <p:nvPr/>
        </p:nvPicPr>
        <p:blipFill>
          <a:blip r:embed="rId4" cstate="print"/>
          <a:srcRect/>
          <a:stretch>
            <a:fillRect/>
          </a:stretch>
        </p:blipFill>
        <p:spPr bwMode="auto">
          <a:xfrm>
            <a:off x="546100" y="4389438"/>
            <a:ext cx="781050" cy="266700"/>
          </a:xfrm>
          <a:prstGeom prst="rect">
            <a:avLst/>
          </a:prstGeom>
          <a:noFill/>
          <a:ln w="9525">
            <a:noFill/>
            <a:miter lim="800000"/>
            <a:headEnd/>
            <a:tailEnd/>
          </a:ln>
        </p:spPr>
      </p:pic>
      <p:sp>
        <p:nvSpPr>
          <p:cNvPr id="24" name="TextBox 23"/>
          <p:cNvSpPr txBox="1"/>
          <p:nvPr/>
        </p:nvSpPr>
        <p:spPr>
          <a:xfrm>
            <a:off x="639763" y="3894138"/>
            <a:ext cx="16271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Objectives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33" name="Rectangle 6"/>
          <p:cNvSpPr>
            <a:spLocks noChangeArrowheads="1"/>
          </p:cNvSpPr>
          <p:nvPr/>
        </p:nvSpPr>
        <p:spPr bwMode="auto">
          <a:xfrm>
            <a:off x="2855913" y="3357563"/>
            <a:ext cx="6300787" cy="822325"/>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pitchFamily="34" charset="0"/>
              </a:rPr>
              <a:t>To talk about the love between the parents and children</a:t>
            </a:r>
          </a:p>
        </p:txBody>
      </p:sp>
      <p:sp>
        <p:nvSpPr>
          <p:cNvPr id="34" name="矩形 33"/>
          <p:cNvSpPr>
            <a:spLocks noChangeArrowheads="1"/>
          </p:cNvSpPr>
          <p:nvPr/>
        </p:nvSpPr>
        <p:spPr bwMode="auto">
          <a:xfrm>
            <a:off x="2843213" y="4221163"/>
            <a:ext cx="6121400" cy="822325"/>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pitchFamily="34" charset="0"/>
              </a:rPr>
              <a:t>To understand the love between the mother and the daughter in the text</a:t>
            </a:r>
          </a:p>
        </p:txBody>
      </p:sp>
      <p:sp>
        <p:nvSpPr>
          <p:cNvPr id="35" name="TextBox 34"/>
          <p:cNvSpPr txBox="1">
            <a:spLocks noChangeArrowheads="1"/>
          </p:cNvSpPr>
          <p:nvPr/>
        </p:nvSpPr>
        <p:spPr bwMode="auto">
          <a:xfrm>
            <a:off x="2855913" y="5565775"/>
            <a:ext cx="6288087" cy="822325"/>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pitchFamily="34" charset="0"/>
              </a:rPr>
              <a:t>To write an essay creatively based on the understanding of the text</a:t>
            </a:r>
            <a:r>
              <a:rPr lang="en-US" altLang="zh-CN" dirty="0"/>
              <a:t> </a:t>
            </a:r>
          </a:p>
        </p:txBody>
      </p:sp>
      <p:sp>
        <p:nvSpPr>
          <p:cNvPr id="26" name="椭圆 25"/>
          <p:cNvSpPr/>
          <p:nvPr/>
        </p:nvSpPr>
        <p:spPr bwMode="auto">
          <a:xfrm>
            <a:off x="2700338" y="5221288"/>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9" name="椭圆 28"/>
          <p:cNvSpPr/>
          <p:nvPr/>
        </p:nvSpPr>
        <p:spPr bwMode="auto">
          <a:xfrm>
            <a:off x="2700338" y="5724525"/>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1" name="TextBox 30"/>
          <p:cNvSpPr txBox="1"/>
          <p:nvPr/>
        </p:nvSpPr>
        <p:spPr>
          <a:xfrm>
            <a:off x="1878013" y="1048392"/>
            <a:ext cx="6729412" cy="523220"/>
          </a:xfrm>
          <a:prstGeom prst="rect">
            <a:avLst/>
          </a:prstGeom>
          <a:noFill/>
        </p:spPr>
        <p:txBody>
          <a:bodyPr wrap="square">
            <a:spAutoFit/>
          </a:bodyPr>
          <a:lstStyle/>
          <a:p>
            <a:pPr>
              <a:defRPr/>
            </a:pPr>
            <a:r>
              <a:rPr lang="en-US" altLang="zh-CN" sz="2800" dirty="0" smtClean="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rPr>
              <a:t>Loving parents, loving children</a:t>
            </a:r>
            <a:endParaRPr lang="en-US" altLang="zh-CN" sz="2800" b="1" dirty="0">
              <a:effectLst>
                <a:glow rad="101600">
                  <a:schemeClr val="tx1">
                    <a:alpha val="60000"/>
                  </a:schemeClr>
                </a:glow>
              </a:effectLst>
              <a:latin typeface="Helvetica Neue"/>
              <a:ea typeface="Arial Unicode MS"/>
              <a:cs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ox(in)">
                                      <p:cBhvr>
                                        <p:cTn id="7" dur="500"/>
                                        <p:tgtEl>
                                          <p:spTgt spid="2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ox(in)">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box(in)">
                                      <p:cBhvr>
                                        <p:cTn id="15" dur="500"/>
                                        <p:tgtEl>
                                          <p:spTgt spid="34"/>
                                        </p:tgtEl>
                                      </p:cBhvr>
                                    </p:animEffect>
                                  </p:childTnLst>
                                </p:cTn>
                              </p:par>
                              <p:par>
                                <p:cTn id="16" presetID="4"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ox(i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4" presetClass="entr" presetSubtype="16" fill="hold" grpId="0" nodeType="withEffect">
                                  <p:stCondLst>
                                    <p:cond delay="0"/>
                                  </p:stCondLst>
                                  <p:childTnLst>
                                    <p:set>
                                      <p:cBhvr>
                                        <p:cTn id="24" dur="1" fill="hold">
                                          <p:stCondLst>
                                            <p:cond delay="0"/>
                                          </p:stCondLst>
                                        </p:cTn>
                                        <p:tgtEl>
                                          <p:spTgt spid="137239"/>
                                        </p:tgtEl>
                                        <p:attrNameLst>
                                          <p:attrName>style.visibility</p:attrName>
                                        </p:attrNameLst>
                                      </p:cBhvr>
                                      <p:to>
                                        <p:strVal val="visible"/>
                                      </p:to>
                                    </p:set>
                                    <p:animEffect transition="in" filter="box(in)">
                                      <p:cBhvr>
                                        <p:cTn id="25" dur="500"/>
                                        <p:tgtEl>
                                          <p:spTgt spid="13723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4" presetClass="entr" presetSubtype="16"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ox(in)">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37239" grpId="0"/>
      <p:bldP spid="33" grpId="0"/>
      <p:bldP spid="34" grpId="0"/>
      <p:bldP spid="35" grpId="0"/>
      <p:bldP spid="26" grpId="0" animBg="1"/>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086225" y="681038"/>
            <a:ext cx="3486150" cy="461962"/>
          </a:xfrm>
          <a:prstGeom prst="rect">
            <a:avLst/>
          </a:prstGeom>
        </p:spPr>
        <p:txBody>
          <a:bodyPr>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Structure of the </a:t>
            </a:r>
            <a:r>
              <a:rPr lang="en-US" altLang="zh-CN" sz="2400" b="1" dirty="0" smtClean="0">
                <a:solidFill>
                  <a:schemeClr val="accent6">
                    <a:lumMod val="75000"/>
                  </a:schemeClr>
                </a:solidFill>
                <a:latin typeface="Helvetica"/>
                <a:ea typeface="+mn-ea"/>
              </a:rPr>
              <a:t>text</a:t>
            </a:r>
            <a:endParaRPr lang="en-US" altLang="zh-CN" sz="2400" b="1" dirty="0">
              <a:solidFill>
                <a:schemeClr val="accent6">
                  <a:lumMod val="75000"/>
                </a:schemeClr>
              </a:solidFill>
              <a:latin typeface="Helvetica"/>
              <a:ea typeface="+mn-ea"/>
            </a:endParaRPr>
          </a:p>
        </p:txBody>
      </p:sp>
      <p:cxnSp>
        <p:nvCxnSpPr>
          <p:cNvPr id="219174" name="AutoShape 1"/>
          <p:cNvCxnSpPr>
            <a:cxnSpLocks noChangeShapeType="1"/>
          </p:cNvCxnSpPr>
          <p:nvPr/>
        </p:nvCxnSpPr>
        <p:spPr bwMode="auto">
          <a:xfrm>
            <a:off x="2339975" y="1143000"/>
            <a:ext cx="71438" cy="357188"/>
          </a:xfrm>
          <a:prstGeom prst="straightConnector1">
            <a:avLst/>
          </a:prstGeom>
          <a:noFill/>
          <a:ln w="9525">
            <a:solidFill>
              <a:srgbClr val="000000"/>
            </a:solidFill>
            <a:round/>
            <a:headEnd/>
            <a:tailEnd type="triangle" w="med" len="med"/>
          </a:ln>
        </p:spPr>
      </p:cxnSp>
      <p:cxnSp>
        <p:nvCxnSpPr>
          <p:cNvPr id="219175" name="AutoShape 1"/>
          <p:cNvCxnSpPr>
            <a:cxnSpLocks noChangeShapeType="1"/>
          </p:cNvCxnSpPr>
          <p:nvPr/>
        </p:nvCxnSpPr>
        <p:spPr bwMode="auto">
          <a:xfrm>
            <a:off x="2293938" y="2089150"/>
            <a:ext cx="46037" cy="357188"/>
          </a:xfrm>
          <a:prstGeom prst="straightConnector1">
            <a:avLst/>
          </a:prstGeom>
          <a:noFill/>
          <a:ln w="9525">
            <a:solidFill>
              <a:srgbClr val="000000"/>
            </a:solidFill>
            <a:round/>
            <a:headEnd/>
            <a:tailEnd type="triangle" w="med" len="med"/>
          </a:ln>
        </p:spPr>
      </p:cxnSp>
      <p:cxnSp>
        <p:nvCxnSpPr>
          <p:cNvPr id="219176" name="AutoShape 1"/>
          <p:cNvCxnSpPr>
            <a:cxnSpLocks noChangeShapeType="1"/>
          </p:cNvCxnSpPr>
          <p:nvPr/>
        </p:nvCxnSpPr>
        <p:spPr bwMode="auto">
          <a:xfrm>
            <a:off x="2135188" y="3409950"/>
            <a:ext cx="46037" cy="357188"/>
          </a:xfrm>
          <a:prstGeom prst="straightConnector1">
            <a:avLst/>
          </a:prstGeom>
          <a:noFill/>
          <a:ln w="9525">
            <a:solidFill>
              <a:srgbClr val="000000"/>
            </a:solidFill>
            <a:round/>
            <a:headEnd/>
            <a:tailEnd type="triangle" w="med" len="med"/>
          </a:ln>
        </p:spPr>
      </p:cxnSp>
      <p:cxnSp>
        <p:nvCxnSpPr>
          <p:cNvPr id="219177" name="AutoShape 1"/>
          <p:cNvCxnSpPr>
            <a:cxnSpLocks noChangeShapeType="1"/>
          </p:cNvCxnSpPr>
          <p:nvPr/>
        </p:nvCxnSpPr>
        <p:spPr bwMode="auto">
          <a:xfrm>
            <a:off x="2143125" y="4543425"/>
            <a:ext cx="71438" cy="285750"/>
          </a:xfrm>
          <a:prstGeom prst="straightConnector1">
            <a:avLst/>
          </a:prstGeom>
          <a:noFill/>
          <a:ln w="9525">
            <a:solidFill>
              <a:srgbClr val="000000"/>
            </a:solidFill>
            <a:round/>
            <a:headEnd/>
            <a:tailEnd type="triangle" w="med" len="med"/>
          </a:ln>
        </p:spPr>
      </p:cxnSp>
      <p:cxnSp>
        <p:nvCxnSpPr>
          <p:cNvPr id="219180" name="AutoShape 1"/>
          <p:cNvCxnSpPr>
            <a:cxnSpLocks noChangeShapeType="1"/>
          </p:cNvCxnSpPr>
          <p:nvPr/>
        </p:nvCxnSpPr>
        <p:spPr bwMode="auto">
          <a:xfrm flipH="1">
            <a:off x="6156325" y="858838"/>
            <a:ext cx="71438" cy="357187"/>
          </a:xfrm>
          <a:prstGeom prst="straightConnector1">
            <a:avLst/>
          </a:prstGeom>
          <a:noFill/>
          <a:ln w="9525">
            <a:solidFill>
              <a:srgbClr val="000000"/>
            </a:solidFill>
            <a:round/>
            <a:headEnd/>
            <a:tailEnd type="triangle" w="med" len="med"/>
          </a:ln>
        </p:spPr>
      </p:cxnSp>
      <p:cxnSp>
        <p:nvCxnSpPr>
          <p:cNvPr id="219181" name="AutoShape 1"/>
          <p:cNvCxnSpPr>
            <a:cxnSpLocks noChangeShapeType="1"/>
          </p:cNvCxnSpPr>
          <p:nvPr/>
        </p:nvCxnSpPr>
        <p:spPr bwMode="auto">
          <a:xfrm flipH="1">
            <a:off x="6286500" y="2279650"/>
            <a:ext cx="96838" cy="428625"/>
          </a:xfrm>
          <a:prstGeom prst="straightConnector1">
            <a:avLst/>
          </a:prstGeom>
          <a:noFill/>
          <a:ln w="9525">
            <a:solidFill>
              <a:srgbClr val="000000"/>
            </a:solidFill>
            <a:round/>
            <a:headEnd/>
            <a:tailEnd type="triangle" w="med" len="med"/>
          </a:ln>
        </p:spPr>
      </p:cxnSp>
      <p:cxnSp>
        <p:nvCxnSpPr>
          <p:cNvPr id="219182" name="AutoShape 1"/>
          <p:cNvCxnSpPr>
            <a:cxnSpLocks noChangeShapeType="1"/>
          </p:cNvCxnSpPr>
          <p:nvPr/>
        </p:nvCxnSpPr>
        <p:spPr bwMode="auto">
          <a:xfrm flipH="1">
            <a:off x="6357938" y="3357563"/>
            <a:ext cx="142875" cy="357187"/>
          </a:xfrm>
          <a:prstGeom prst="straightConnector1">
            <a:avLst/>
          </a:prstGeom>
          <a:noFill/>
          <a:ln w="9525">
            <a:solidFill>
              <a:srgbClr val="000000"/>
            </a:solidFill>
            <a:round/>
            <a:headEnd/>
            <a:tailEnd type="triangle" w="med" len="med"/>
          </a:ln>
        </p:spPr>
      </p:cxnSp>
      <p:cxnSp>
        <p:nvCxnSpPr>
          <p:cNvPr id="219184" name="AutoShape 1"/>
          <p:cNvCxnSpPr>
            <a:cxnSpLocks noChangeShapeType="1"/>
          </p:cNvCxnSpPr>
          <p:nvPr/>
        </p:nvCxnSpPr>
        <p:spPr bwMode="auto">
          <a:xfrm flipH="1">
            <a:off x="6156325" y="4365625"/>
            <a:ext cx="128588" cy="352425"/>
          </a:xfrm>
          <a:prstGeom prst="straightConnector1">
            <a:avLst/>
          </a:prstGeom>
          <a:noFill/>
          <a:ln w="9525">
            <a:solidFill>
              <a:srgbClr val="000000"/>
            </a:solidFill>
            <a:round/>
            <a:headEnd/>
            <a:tailEnd type="triangle" w="med" len="med"/>
          </a:ln>
        </p:spPr>
      </p:cxnSp>
      <p:sp>
        <p:nvSpPr>
          <p:cNvPr id="219186" name="副标题 2"/>
          <p:cNvSpPr txBox="1">
            <a:spLocks/>
          </p:cNvSpPr>
          <p:nvPr/>
        </p:nvSpPr>
        <p:spPr bwMode="auto">
          <a:xfrm>
            <a:off x="712788" y="6169025"/>
            <a:ext cx="7604125" cy="428625"/>
          </a:xfrm>
          <a:prstGeom prst="rect">
            <a:avLst/>
          </a:prstGeom>
          <a:noFill/>
          <a:ln w="19050">
            <a:solidFill>
              <a:srgbClr val="CC99FF"/>
            </a:solidFill>
            <a:miter lim="800000"/>
            <a:headEnd/>
            <a:tailEnd/>
          </a:ln>
          <a:effectLst>
            <a:glow rad="63500">
              <a:schemeClr val="accent4">
                <a:satMod val="175000"/>
                <a:alpha val="40000"/>
              </a:schemeClr>
            </a:glow>
          </a:effectLst>
        </p:spPr>
        <p:txBody>
          <a:bodyPr/>
          <a:lstStyle/>
          <a:p>
            <a:pPr marL="342900" indent="-342900">
              <a:spcBef>
                <a:spcPct val="20000"/>
              </a:spcBef>
            </a:pPr>
            <a:r>
              <a:rPr lang="en-US" altLang="zh-CN" sz="2000" b="1" dirty="0">
                <a:latin typeface="Helvetica" pitchFamily="34" charset="0"/>
                <a:cs typeface="Times New Roman" pitchFamily="18" charset="0"/>
              </a:rPr>
              <a:t>I will turn her room into a crafts room or guest room. (Para.12)</a:t>
            </a:r>
            <a:endParaRPr lang="zh-CN" altLang="en-US" sz="2000" dirty="0">
              <a:latin typeface="Helvetica" pitchFamily="34" charset="0"/>
              <a:cs typeface="Times New Roman" pitchFamily="18" charset="0"/>
            </a:endParaRPr>
          </a:p>
        </p:txBody>
      </p:sp>
      <p:cxnSp>
        <p:nvCxnSpPr>
          <p:cNvPr id="219187" name="AutoShape 1"/>
          <p:cNvCxnSpPr>
            <a:cxnSpLocks noChangeShapeType="1"/>
          </p:cNvCxnSpPr>
          <p:nvPr/>
        </p:nvCxnSpPr>
        <p:spPr bwMode="auto">
          <a:xfrm>
            <a:off x="2295525" y="5816600"/>
            <a:ext cx="71438" cy="285750"/>
          </a:xfrm>
          <a:prstGeom prst="straightConnector1">
            <a:avLst/>
          </a:prstGeom>
          <a:noFill/>
          <a:ln w="9525">
            <a:solidFill>
              <a:srgbClr val="000000"/>
            </a:solidFill>
            <a:round/>
            <a:headEnd/>
            <a:tailEnd type="triangle" w="med" len="med"/>
          </a:ln>
        </p:spPr>
      </p:cxnSp>
      <p:cxnSp>
        <p:nvCxnSpPr>
          <p:cNvPr id="219188" name="AutoShape 1"/>
          <p:cNvCxnSpPr>
            <a:cxnSpLocks noChangeShapeType="1"/>
          </p:cNvCxnSpPr>
          <p:nvPr/>
        </p:nvCxnSpPr>
        <p:spPr bwMode="auto">
          <a:xfrm flipH="1">
            <a:off x="6156325" y="5813425"/>
            <a:ext cx="128588" cy="352425"/>
          </a:xfrm>
          <a:prstGeom prst="straightConnector1">
            <a:avLst/>
          </a:prstGeom>
          <a:noFill/>
          <a:ln w="9525">
            <a:solidFill>
              <a:srgbClr val="000000"/>
            </a:solidFill>
            <a:round/>
            <a:headEnd/>
            <a:tailEnd type="triangle" w="med" len="med"/>
          </a:ln>
        </p:spPr>
      </p:cxnSp>
      <p:sp>
        <p:nvSpPr>
          <p:cNvPr id="219171" name="副标题 2"/>
          <p:cNvSpPr txBox="1">
            <a:spLocks/>
          </p:cNvSpPr>
          <p:nvPr/>
        </p:nvSpPr>
        <p:spPr bwMode="auto">
          <a:xfrm>
            <a:off x="571500" y="2500313"/>
            <a:ext cx="3929063" cy="1000125"/>
          </a:xfrm>
          <a:prstGeom prst="rect">
            <a:avLst/>
          </a:prstGeom>
          <a:solidFill>
            <a:schemeClr val="bg1"/>
          </a:solidFill>
          <a:ln w="19050">
            <a:solidFill>
              <a:srgbClr val="FF0000"/>
            </a:solidFill>
            <a:miter lim="800000"/>
            <a:headEnd/>
            <a:tailEnd/>
          </a:ln>
          <a:effectLst>
            <a:glow rad="63500">
              <a:schemeClr val="accent2">
                <a:satMod val="175000"/>
                <a:alpha val="40000"/>
              </a:schemeClr>
            </a:glow>
          </a:effectLst>
        </p:spPr>
        <p:txBody>
          <a:bodyPr/>
          <a:lstStyle/>
          <a:p>
            <a:pPr>
              <a:spcBef>
                <a:spcPct val="20000"/>
              </a:spcBef>
            </a:pPr>
            <a:r>
              <a:rPr lang="en-US" altLang="zh-CN" sz="2000" b="1" dirty="0">
                <a:latin typeface="Helvetica" pitchFamily="34" charset="0"/>
                <a:cs typeface="Times New Roman" pitchFamily="18" charset="0"/>
              </a:rPr>
              <a:t>The bedroom is in a mess, too and desk drawers are filled with school papers. (Para.6)</a:t>
            </a:r>
            <a:endParaRPr lang="zh-CN" altLang="en-US" sz="2000" dirty="0">
              <a:latin typeface="Helvetica" pitchFamily="34" charset="0"/>
              <a:cs typeface="Times New Roman" pitchFamily="18" charset="0"/>
            </a:endParaRPr>
          </a:p>
        </p:txBody>
      </p:sp>
      <p:sp>
        <p:nvSpPr>
          <p:cNvPr id="219172" name="副标题 2"/>
          <p:cNvSpPr txBox="1">
            <a:spLocks/>
          </p:cNvSpPr>
          <p:nvPr/>
        </p:nvSpPr>
        <p:spPr bwMode="auto">
          <a:xfrm>
            <a:off x="571500" y="3786188"/>
            <a:ext cx="3929063" cy="714375"/>
          </a:xfrm>
          <a:prstGeom prst="rect">
            <a:avLst/>
          </a:prstGeom>
          <a:solidFill>
            <a:schemeClr val="bg1"/>
          </a:solidFill>
          <a:ln w="19050">
            <a:solidFill>
              <a:srgbClr val="FF0000"/>
            </a:solidFill>
            <a:miter lim="800000"/>
            <a:headEnd/>
            <a:tailEnd/>
          </a:ln>
          <a:effectLst>
            <a:glow rad="63500">
              <a:schemeClr val="accent2">
                <a:satMod val="175000"/>
                <a:alpha val="40000"/>
              </a:schemeClr>
            </a:glow>
          </a:effectLst>
        </p:spPr>
        <p:txBody>
          <a:bodyPr/>
          <a:lstStyle/>
          <a:p>
            <a:pPr>
              <a:spcBef>
                <a:spcPct val="20000"/>
              </a:spcBef>
            </a:pPr>
            <a:r>
              <a:rPr lang="en-US" altLang="zh-CN" sz="2000" b="1" dirty="0">
                <a:latin typeface="Helvetica" pitchFamily="34" charset="0"/>
                <a:cs typeface="Times New Roman" pitchFamily="18" charset="0"/>
              </a:rPr>
              <a:t>There are various unsorted books on her desk. (Para.7)</a:t>
            </a:r>
            <a:endParaRPr lang="zh-CN" altLang="en-US" sz="2000" dirty="0">
              <a:latin typeface="Helvetica" pitchFamily="34" charset="0"/>
              <a:cs typeface="Times New Roman" pitchFamily="18" charset="0"/>
            </a:endParaRPr>
          </a:p>
        </p:txBody>
      </p:sp>
      <p:sp>
        <p:nvSpPr>
          <p:cNvPr id="219173" name="副标题 2"/>
          <p:cNvSpPr txBox="1">
            <a:spLocks/>
          </p:cNvSpPr>
          <p:nvPr/>
        </p:nvSpPr>
        <p:spPr bwMode="auto">
          <a:xfrm>
            <a:off x="587375" y="4822825"/>
            <a:ext cx="3913188" cy="981075"/>
          </a:xfrm>
          <a:prstGeom prst="rect">
            <a:avLst/>
          </a:prstGeom>
          <a:solidFill>
            <a:schemeClr val="bg1"/>
          </a:solidFill>
          <a:ln w="19050">
            <a:solidFill>
              <a:srgbClr val="FF0000"/>
            </a:solidFill>
            <a:miter lim="800000"/>
            <a:headEnd/>
            <a:tailEnd/>
          </a:ln>
          <a:effectLst>
            <a:glow rad="63500">
              <a:schemeClr val="accent2">
                <a:satMod val="175000"/>
                <a:alpha val="40000"/>
              </a:schemeClr>
            </a:glow>
          </a:effectLst>
        </p:spPr>
        <p:txBody>
          <a:bodyPr/>
          <a:lstStyle/>
          <a:p>
            <a:pPr>
              <a:spcBef>
                <a:spcPct val="20000"/>
              </a:spcBef>
            </a:pPr>
            <a:r>
              <a:rPr lang="en-US" altLang="zh-CN" sz="2000" b="1" dirty="0">
                <a:latin typeface="Helvetica" pitchFamily="34" charset="0"/>
                <a:cs typeface="Times New Roman" pitchFamily="18" charset="0"/>
              </a:rPr>
              <a:t>Clothes and other things are everywhere in the bedroom. (Paras.8-11)</a:t>
            </a:r>
            <a:endParaRPr lang="zh-CN" altLang="en-US" sz="2000" dirty="0">
              <a:latin typeface="Helvetica" pitchFamily="34" charset="0"/>
              <a:cs typeface="Times New Roman" pitchFamily="18" charset="0"/>
            </a:endParaRPr>
          </a:p>
        </p:txBody>
      </p:sp>
      <p:sp>
        <p:nvSpPr>
          <p:cNvPr id="219178" name="矩形 16"/>
          <p:cNvSpPr>
            <a:spLocks noChangeArrowheads="1"/>
          </p:cNvSpPr>
          <p:nvPr/>
        </p:nvSpPr>
        <p:spPr bwMode="auto">
          <a:xfrm>
            <a:off x="4786313" y="2717800"/>
            <a:ext cx="3716337" cy="720725"/>
          </a:xfrm>
          <a:prstGeom prst="rect">
            <a:avLst/>
          </a:prstGeom>
          <a:solidFill>
            <a:schemeClr val="bg1"/>
          </a:solidFill>
          <a:ln w="19050">
            <a:solidFill>
              <a:srgbClr val="FF6600"/>
            </a:solidFill>
            <a:miter lim="800000"/>
            <a:headEnd/>
            <a:tailEnd/>
          </a:ln>
          <a:effectLst>
            <a:glow rad="101600">
              <a:schemeClr val="accent6">
                <a:satMod val="175000"/>
                <a:alpha val="40000"/>
              </a:schemeClr>
            </a:glow>
          </a:effectLst>
        </p:spPr>
        <p:txBody>
          <a:bodyPr>
            <a:spAutoFit/>
          </a:bodyPr>
          <a:lstStyle/>
          <a:p>
            <a:r>
              <a:rPr lang="en-US" altLang="zh-CN" sz="2000" b="1">
                <a:latin typeface="Helvetica" pitchFamily="34" charset="0"/>
                <a:cs typeface="Times New Roman" pitchFamily="18" charset="0"/>
              </a:rPr>
              <a:t>I pack the desk contents into a box. (Para.6) </a:t>
            </a:r>
            <a:endParaRPr lang="zh-CN" altLang="en-US" sz="2000">
              <a:latin typeface="Helvetica" pitchFamily="34" charset="0"/>
              <a:cs typeface="Times New Roman" pitchFamily="18" charset="0"/>
            </a:endParaRPr>
          </a:p>
        </p:txBody>
      </p:sp>
      <p:sp>
        <p:nvSpPr>
          <p:cNvPr id="219179" name="Rectangle 1"/>
          <p:cNvSpPr>
            <a:spLocks noChangeArrowheads="1"/>
          </p:cNvSpPr>
          <p:nvPr/>
        </p:nvSpPr>
        <p:spPr bwMode="auto">
          <a:xfrm>
            <a:off x="4786313" y="1236663"/>
            <a:ext cx="3716337" cy="1330325"/>
          </a:xfrm>
          <a:prstGeom prst="rect">
            <a:avLst/>
          </a:prstGeom>
          <a:solidFill>
            <a:schemeClr val="bg1"/>
          </a:solidFill>
          <a:ln w="19050">
            <a:solidFill>
              <a:srgbClr val="FF6600"/>
            </a:solidFill>
            <a:miter lim="800000"/>
            <a:headEnd/>
            <a:tailEnd/>
          </a:ln>
          <a:effectLst>
            <a:glow rad="101600">
              <a:schemeClr val="accent6">
                <a:satMod val="175000"/>
                <a:alpha val="40000"/>
              </a:schemeClr>
            </a:glow>
          </a:effectLst>
        </p:spPr>
        <p:txBody>
          <a:bodyPr anchor="ctr">
            <a:spAutoFit/>
          </a:bodyPr>
          <a:lstStyle/>
          <a:p>
            <a:r>
              <a:rPr lang="en-US" altLang="zh-CN" sz="2000" b="1">
                <a:latin typeface="Helvetica" pitchFamily="34" charset="0"/>
                <a:cs typeface="Times New Roman" pitchFamily="18" charset="0"/>
              </a:rPr>
              <a:t>I put the garbage into the bags and dump drawers, sweep shelves and clean the sink. (Para.5)</a:t>
            </a:r>
          </a:p>
        </p:txBody>
      </p:sp>
      <p:sp>
        <p:nvSpPr>
          <p:cNvPr id="219183" name="矩形 22"/>
          <p:cNvSpPr>
            <a:spLocks noChangeArrowheads="1"/>
          </p:cNvSpPr>
          <p:nvPr/>
        </p:nvSpPr>
        <p:spPr bwMode="auto">
          <a:xfrm>
            <a:off x="4786313" y="3746577"/>
            <a:ext cx="3716337" cy="720725"/>
          </a:xfrm>
          <a:prstGeom prst="rect">
            <a:avLst/>
          </a:prstGeom>
          <a:solidFill>
            <a:schemeClr val="bg1"/>
          </a:solidFill>
          <a:ln w="19050">
            <a:solidFill>
              <a:srgbClr val="FF6600"/>
            </a:solidFill>
            <a:miter lim="800000"/>
            <a:headEnd/>
            <a:tailEnd/>
          </a:ln>
          <a:effectLst>
            <a:glow rad="101600">
              <a:schemeClr val="accent6">
                <a:satMod val="175000"/>
                <a:alpha val="40000"/>
              </a:schemeClr>
            </a:glow>
          </a:effectLst>
        </p:spPr>
        <p:txBody>
          <a:bodyPr>
            <a:spAutoFit/>
          </a:bodyPr>
          <a:lstStyle/>
          <a:p>
            <a:r>
              <a:rPr lang="en-US" altLang="zh-CN" sz="2000" b="1">
                <a:latin typeface="Helvetica" pitchFamily="34" charset="0"/>
                <a:cs typeface="Times New Roman" pitchFamily="18" charset="0"/>
              </a:rPr>
              <a:t>I stack them onto a bookshelf. (Para.7)</a:t>
            </a:r>
            <a:endParaRPr lang="zh-CN" altLang="en-US" sz="2000">
              <a:latin typeface="Helvetica" pitchFamily="34" charset="0"/>
              <a:cs typeface="Times New Roman" pitchFamily="18" charset="0"/>
            </a:endParaRPr>
          </a:p>
        </p:txBody>
      </p:sp>
      <p:sp>
        <p:nvSpPr>
          <p:cNvPr id="219170" name="副标题 2"/>
          <p:cNvSpPr txBox="1">
            <a:spLocks/>
          </p:cNvSpPr>
          <p:nvPr/>
        </p:nvSpPr>
        <p:spPr bwMode="auto">
          <a:xfrm>
            <a:off x="571500" y="1500188"/>
            <a:ext cx="3929063" cy="642937"/>
          </a:xfrm>
          <a:prstGeom prst="rect">
            <a:avLst/>
          </a:prstGeom>
          <a:solidFill>
            <a:schemeClr val="bg1"/>
          </a:solidFill>
          <a:ln w="19050">
            <a:solidFill>
              <a:srgbClr val="FF0000"/>
            </a:solidFill>
            <a:miter lim="800000"/>
            <a:headEnd/>
            <a:tailEnd/>
          </a:ln>
          <a:effectLst>
            <a:glow rad="63500">
              <a:schemeClr val="accent2">
                <a:satMod val="175000"/>
                <a:alpha val="40000"/>
              </a:schemeClr>
            </a:glow>
          </a:effectLst>
        </p:spPr>
        <p:txBody>
          <a:bodyPr/>
          <a:lstStyle/>
          <a:p>
            <a:pPr>
              <a:spcBef>
                <a:spcPct val="20000"/>
              </a:spcBef>
            </a:pPr>
            <a:r>
              <a:rPr lang="en-US" altLang="zh-CN" sz="2000" b="1" dirty="0">
                <a:latin typeface="Helvetica" pitchFamily="34" charset="0"/>
                <a:cs typeface="Times New Roman" pitchFamily="18" charset="0"/>
              </a:rPr>
              <a:t>She leaves a mess in her bathroom. (Para.5)</a:t>
            </a:r>
            <a:endParaRPr lang="zh-CN" altLang="en-US" sz="2000" b="1" dirty="0">
              <a:latin typeface="Helvetica" pitchFamily="34" charset="0"/>
              <a:cs typeface="Times New Roman" pitchFamily="18" charset="0"/>
            </a:endParaRPr>
          </a:p>
        </p:txBody>
      </p:sp>
      <p:sp>
        <p:nvSpPr>
          <p:cNvPr id="219185" name="矩形 24"/>
          <p:cNvSpPr>
            <a:spLocks noChangeArrowheads="1"/>
          </p:cNvSpPr>
          <p:nvPr/>
        </p:nvSpPr>
        <p:spPr bwMode="auto">
          <a:xfrm>
            <a:off x="4810125" y="4781550"/>
            <a:ext cx="3694113" cy="1025525"/>
          </a:xfrm>
          <a:prstGeom prst="rect">
            <a:avLst/>
          </a:prstGeom>
          <a:solidFill>
            <a:schemeClr val="bg1"/>
          </a:solidFill>
          <a:ln w="19050">
            <a:solidFill>
              <a:srgbClr val="FF6600"/>
            </a:solidFill>
            <a:miter lim="800000"/>
            <a:headEnd/>
            <a:tailEnd/>
          </a:ln>
          <a:effectLst>
            <a:glow rad="101600">
              <a:schemeClr val="accent6">
                <a:satMod val="175000"/>
                <a:alpha val="40000"/>
              </a:schemeClr>
            </a:glow>
          </a:effectLst>
        </p:spPr>
        <p:txBody>
          <a:bodyPr>
            <a:spAutoFit/>
          </a:bodyPr>
          <a:lstStyle/>
          <a:p>
            <a:r>
              <a:rPr lang="en-US" altLang="zh-CN" sz="2000" b="1">
                <a:latin typeface="Helvetica" pitchFamily="34" charset="0"/>
                <a:cs typeface="Times New Roman" pitchFamily="18" charset="0"/>
              </a:rPr>
              <a:t>I separate the clothes into two piles and wash the bedding. (Paras.8-11)</a:t>
            </a:r>
            <a:endParaRPr lang="zh-CN" altLang="en-US" sz="2000">
              <a:latin typeface="Helvetica" pitchFamily="34" charset="0"/>
              <a:cs typeface="Times New Roman" pitchFamily="18" charset="0"/>
            </a:endParaRPr>
          </a:p>
        </p:txBody>
      </p:sp>
      <p:grpSp>
        <p:nvGrpSpPr>
          <p:cNvPr id="25" name="组合 24"/>
          <p:cNvGrpSpPr/>
          <p:nvPr/>
        </p:nvGrpSpPr>
        <p:grpSpPr>
          <a:xfrm>
            <a:off x="-3175" y="63500"/>
            <a:ext cx="4070350" cy="1150938"/>
            <a:chOff x="-3175" y="63500"/>
            <a:chExt cx="4070350" cy="1150938"/>
          </a:xfrm>
        </p:grpSpPr>
        <p:pic>
          <p:nvPicPr>
            <p:cNvPr id="26" name="Picture 2"/>
            <p:cNvPicPr>
              <a:picLocks noChangeAspect="1" noChangeArrowheads="1"/>
            </p:cNvPicPr>
            <p:nvPr/>
          </p:nvPicPr>
          <p:blipFill>
            <a:blip r:embed="rId2" cstate="print"/>
            <a:srcRect/>
            <a:stretch>
              <a:fillRect/>
            </a:stretch>
          </p:blipFill>
          <p:spPr bwMode="auto">
            <a:xfrm>
              <a:off x="-3175" y="63500"/>
              <a:ext cx="4070350" cy="1150938"/>
            </a:xfrm>
            <a:prstGeom prst="rect">
              <a:avLst/>
            </a:prstGeom>
            <a:noFill/>
            <a:ln w="9525">
              <a:noFill/>
              <a:miter lim="800000"/>
              <a:headEnd/>
              <a:tailEnd/>
            </a:ln>
          </p:spPr>
        </p:pic>
        <p:sp>
          <p:nvSpPr>
            <p:cNvPr id="27" name="TextBox 26"/>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idea </a:t>
              </a: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&amp;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
        <p:nvSpPr>
          <p:cNvPr id="219169" name="Rectangle 12"/>
          <p:cNvSpPr>
            <a:spLocks noChangeArrowheads="1"/>
          </p:cNvSpPr>
          <p:nvPr/>
        </p:nvSpPr>
        <p:spPr bwMode="auto">
          <a:xfrm>
            <a:off x="1692275" y="3119438"/>
            <a:ext cx="5832475" cy="885825"/>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en-US" sz="2600" dirty="0">
                <a:latin typeface="Helvetica" pitchFamily="34" charset="0"/>
                <a:cs typeface="Arial" charset="0"/>
              </a:rPr>
              <a:t>The </a:t>
            </a:r>
            <a:r>
              <a:rPr lang="en-US" altLang="en-US" sz="2600" dirty="0">
                <a:solidFill>
                  <a:srgbClr val="FF0000"/>
                </a:solidFill>
                <a:latin typeface="Helvetica" pitchFamily="34" charset="0"/>
                <a:cs typeface="Arial" charset="0"/>
              </a:rPr>
              <a:t>mess</a:t>
            </a:r>
            <a:r>
              <a:rPr lang="en-US" altLang="en-US" sz="2600" dirty="0">
                <a:latin typeface="Helvetica" pitchFamily="34" charset="0"/>
                <a:cs typeface="Arial" charset="0"/>
              </a:rPr>
              <a:t> left by the daughter and my </a:t>
            </a:r>
            <a:r>
              <a:rPr lang="en-US" altLang="en-US" sz="2600" dirty="0">
                <a:solidFill>
                  <a:srgbClr val="FF0000"/>
                </a:solidFill>
                <a:latin typeface="Helvetica" pitchFamily="34" charset="0"/>
                <a:cs typeface="Arial" charset="0"/>
              </a:rPr>
              <a:t>responses</a:t>
            </a:r>
            <a:r>
              <a:rPr lang="en-US" altLang="zh-CN" sz="2600" dirty="0">
                <a:latin typeface="Helvetica" pitchFamily="34" charset="0"/>
                <a:cs typeface="Arial" charset="0"/>
              </a:rPr>
              <a:t> (Paras.5-12)</a:t>
            </a:r>
            <a:endParaRPr lang="en-US" altLang="en-US" sz="2600" dirty="0">
              <a:latin typeface="Helvetica" pitchFamily="34" charset="0"/>
              <a:cs typeface="Arial" charset="0"/>
            </a:endParaRPr>
          </a:p>
        </p:txBody>
      </p:sp>
      <p:pic>
        <p:nvPicPr>
          <p:cNvPr id="28"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3.05556E-6 -3.96947E-6 L -3.05556E-6 -0.42863 " pathEditMode="relative" rAng="0" ptsTypes="AA">
                                      <p:cBhvr>
                                        <p:cTn id="6" dur="2000" fill="hold"/>
                                        <p:tgtEl>
                                          <p:spTgt spid="219169"/>
                                        </p:tgtEl>
                                        <p:attrNameLst>
                                          <p:attrName>ppt_x</p:attrName>
                                          <p:attrName>ppt_y</p:attrName>
                                        </p:attrNameLst>
                                      </p:cBhvr>
                                      <p:rCtr x="0" y="-214"/>
                                    </p:animMotion>
                                  </p:childTnLst>
                                </p:cTn>
                              </p:par>
                            </p:childTnLst>
                          </p:cTn>
                        </p:par>
                        <p:par>
                          <p:cTn id="7" fill="hold">
                            <p:stCondLst>
                              <p:cond delay="2000"/>
                            </p:stCondLst>
                            <p:childTnLst>
                              <p:par>
                                <p:cTn id="8" presetID="22" presetClass="entr" presetSubtype="1" fill="hold" grpId="0" nodeType="afterEffect">
                                  <p:stCondLst>
                                    <p:cond delay="0"/>
                                  </p:stCondLst>
                                  <p:childTnLst>
                                    <p:set>
                                      <p:cBhvr>
                                        <p:cTn id="9" dur="1" fill="hold">
                                          <p:stCondLst>
                                            <p:cond delay="0"/>
                                          </p:stCondLst>
                                        </p:cTn>
                                        <p:tgtEl>
                                          <p:spTgt spid="219174"/>
                                        </p:tgtEl>
                                        <p:attrNameLst>
                                          <p:attrName>style.visibility</p:attrName>
                                        </p:attrNameLst>
                                      </p:cBhvr>
                                      <p:to>
                                        <p:strVal val="visible"/>
                                      </p:to>
                                    </p:set>
                                    <p:animEffect transition="in" filter="wipe(up)">
                                      <p:cBhvr>
                                        <p:cTn id="10" dur="500"/>
                                        <p:tgtEl>
                                          <p:spTgt spid="219174"/>
                                        </p:tgtEl>
                                      </p:cBhvr>
                                    </p:animEffect>
                                  </p:childTnLst>
                                </p:cTn>
                              </p:par>
                            </p:childTnLst>
                          </p:cTn>
                        </p:par>
                        <p:par>
                          <p:cTn id="11" fill="hold">
                            <p:stCondLst>
                              <p:cond delay="2500"/>
                            </p:stCondLst>
                            <p:childTnLst>
                              <p:par>
                                <p:cTn id="12" presetID="22" presetClass="entr" presetSubtype="1" fill="hold" grpId="0" nodeType="afterEffect">
                                  <p:stCondLst>
                                    <p:cond delay="0"/>
                                  </p:stCondLst>
                                  <p:childTnLst>
                                    <p:set>
                                      <p:cBhvr>
                                        <p:cTn id="13" dur="1" fill="hold">
                                          <p:stCondLst>
                                            <p:cond delay="0"/>
                                          </p:stCondLst>
                                        </p:cTn>
                                        <p:tgtEl>
                                          <p:spTgt spid="219170"/>
                                        </p:tgtEl>
                                        <p:attrNameLst>
                                          <p:attrName>style.visibility</p:attrName>
                                        </p:attrNameLst>
                                      </p:cBhvr>
                                      <p:to>
                                        <p:strVal val="visible"/>
                                      </p:to>
                                    </p:set>
                                    <p:animEffect transition="in" filter="wipe(up)">
                                      <p:cBhvr>
                                        <p:cTn id="14" dur="500"/>
                                        <p:tgtEl>
                                          <p:spTgt spid="21917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19180"/>
                                        </p:tgtEl>
                                        <p:attrNameLst>
                                          <p:attrName>style.visibility</p:attrName>
                                        </p:attrNameLst>
                                      </p:cBhvr>
                                      <p:to>
                                        <p:strVal val="visible"/>
                                      </p:to>
                                    </p:set>
                                    <p:animEffect transition="in" filter="wipe(up)">
                                      <p:cBhvr>
                                        <p:cTn id="19" dur="500"/>
                                        <p:tgtEl>
                                          <p:spTgt spid="219180"/>
                                        </p:tgtEl>
                                      </p:cBhvr>
                                    </p:animEffect>
                                  </p:childTnLst>
                                </p:cTn>
                              </p:par>
                            </p:childTnLst>
                          </p:cTn>
                        </p:par>
                        <p:par>
                          <p:cTn id="20" fill="hold">
                            <p:stCondLst>
                              <p:cond delay="500"/>
                            </p:stCondLst>
                            <p:childTnLst>
                              <p:par>
                                <p:cTn id="21" presetID="22" presetClass="entr" presetSubtype="1" fill="hold" grpId="0" nodeType="afterEffect">
                                  <p:stCondLst>
                                    <p:cond delay="0"/>
                                  </p:stCondLst>
                                  <p:childTnLst>
                                    <p:set>
                                      <p:cBhvr>
                                        <p:cTn id="22" dur="1" fill="hold">
                                          <p:stCondLst>
                                            <p:cond delay="0"/>
                                          </p:stCondLst>
                                        </p:cTn>
                                        <p:tgtEl>
                                          <p:spTgt spid="219179"/>
                                        </p:tgtEl>
                                        <p:attrNameLst>
                                          <p:attrName>style.visibility</p:attrName>
                                        </p:attrNameLst>
                                      </p:cBhvr>
                                      <p:to>
                                        <p:strVal val="visible"/>
                                      </p:to>
                                    </p:set>
                                    <p:animEffect transition="in" filter="wipe(up)">
                                      <p:cBhvr>
                                        <p:cTn id="23" dur="500"/>
                                        <p:tgtEl>
                                          <p:spTgt spid="21917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19175"/>
                                        </p:tgtEl>
                                        <p:attrNameLst>
                                          <p:attrName>style.visibility</p:attrName>
                                        </p:attrNameLst>
                                      </p:cBhvr>
                                      <p:to>
                                        <p:strVal val="visible"/>
                                      </p:to>
                                    </p:set>
                                    <p:animEffect transition="in" filter="wipe(up)">
                                      <p:cBhvr>
                                        <p:cTn id="28" dur="500"/>
                                        <p:tgtEl>
                                          <p:spTgt spid="219175"/>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219171"/>
                                        </p:tgtEl>
                                        <p:attrNameLst>
                                          <p:attrName>style.visibility</p:attrName>
                                        </p:attrNameLst>
                                      </p:cBhvr>
                                      <p:to>
                                        <p:strVal val="visible"/>
                                      </p:to>
                                    </p:set>
                                    <p:animEffect transition="in" filter="wipe(up)">
                                      <p:cBhvr>
                                        <p:cTn id="32" dur="500"/>
                                        <p:tgtEl>
                                          <p:spTgt spid="21917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19181"/>
                                        </p:tgtEl>
                                        <p:attrNameLst>
                                          <p:attrName>style.visibility</p:attrName>
                                        </p:attrNameLst>
                                      </p:cBhvr>
                                      <p:to>
                                        <p:strVal val="visible"/>
                                      </p:to>
                                    </p:set>
                                    <p:animEffect transition="in" filter="wipe(up)">
                                      <p:cBhvr>
                                        <p:cTn id="37" dur="500"/>
                                        <p:tgtEl>
                                          <p:spTgt spid="219181"/>
                                        </p:tgtEl>
                                      </p:cBhvr>
                                    </p:animEffect>
                                  </p:childTnLst>
                                </p:cTn>
                              </p:par>
                            </p:childTnLst>
                          </p:cTn>
                        </p:par>
                        <p:par>
                          <p:cTn id="38" fill="hold">
                            <p:stCondLst>
                              <p:cond delay="500"/>
                            </p:stCondLst>
                            <p:childTnLst>
                              <p:par>
                                <p:cTn id="39" presetID="22" presetClass="entr" presetSubtype="1" fill="hold" grpId="0" nodeType="afterEffect">
                                  <p:stCondLst>
                                    <p:cond delay="0"/>
                                  </p:stCondLst>
                                  <p:childTnLst>
                                    <p:set>
                                      <p:cBhvr>
                                        <p:cTn id="40" dur="1" fill="hold">
                                          <p:stCondLst>
                                            <p:cond delay="0"/>
                                          </p:stCondLst>
                                        </p:cTn>
                                        <p:tgtEl>
                                          <p:spTgt spid="219178"/>
                                        </p:tgtEl>
                                        <p:attrNameLst>
                                          <p:attrName>style.visibility</p:attrName>
                                        </p:attrNameLst>
                                      </p:cBhvr>
                                      <p:to>
                                        <p:strVal val="visible"/>
                                      </p:to>
                                    </p:set>
                                    <p:animEffect transition="in" filter="wipe(up)">
                                      <p:cBhvr>
                                        <p:cTn id="41" dur="500"/>
                                        <p:tgtEl>
                                          <p:spTgt spid="21917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219176"/>
                                        </p:tgtEl>
                                        <p:attrNameLst>
                                          <p:attrName>style.visibility</p:attrName>
                                        </p:attrNameLst>
                                      </p:cBhvr>
                                      <p:to>
                                        <p:strVal val="visible"/>
                                      </p:to>
                                    </p:set>
                                    <p:animEffect transition="in" filter="wipe(up)">
                                      <p:cBhvr>
                                        <p:cTn id="46" dur="500"/>
                                        <p:tgtEl>
                                          <p:spTgt spid="219176"/>
                                        </p:tgtEl>
                                      </p:cBhvr>
                                    </p:animEffect>
                                  </p:childTnLst>
                                </p:cTn>
                              </p:par>
                            </p:childTnLst>
                          </p:cTn>
                        </p:par>
                        <p:par>
                          <p:cTn id="47" fill="hold">
                            <p:stCondLst>
                              <p:cond delay="500"/>
                            </p:stCondLst>
                            <p:childTnLst>
                              <p:par>
                                <p:cTn id="48" presetID="22" presetClass="entr" presetSubtype="1" fill="hold" grpId="0" nodeType="afterEffect">
                                  <p:stCondLst>
                                    <p:cond delay="0"/>
                                  </p:stCondLst>
                                  <p:childTnLst>
                                    <p:set>
                                      <p:cBhvr>
                                        <p:cTn id="49" dur="1" fill="hold">
                                          <p:stCondLst>
                                            <p:cond delay="0"/>
                                          </p:stCondLst>
                                        </p:cTn>
                                        <p:tgtEl>
                                          <p:spTgt spid="219172"/>
                                        </p:tgtEl>
                                        <p:attrNameLst>
                                          <p:attrName>style.visibility</p:attrName>
                                        </p:attrNameLst>
                                      </p:cBhvr>
                                      <p:to>
                                        <p:strVal val="visible"/>
                                      </p:to>
                                    </p:set>
                                    <p:animEffect transition="in" filter="wipe(up)">
                                      <p:cBhvr>
                                        <p:cTn id="50" dur="500"/>
                                        <p:tgtEl>
                                          <p:spTgt spid="21917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19182"/>
                                        </p:tgtEl>
                                        <p:attrNameLst>
                                          <p:attrName>style.visibility</p:attrName>
                                        </p:attrNameLst>
                                      </p:cBhvr>
                                      <p:to>
                                        <p:strVal val="visible"/>
                                      </p:to>
                                    </p:set>
                                    <p:animEffect transition="in" filter="wipe(up)">
                                      <p:cBhvr>
                                        <p:cTn id="55" dur="500"/>
                                        <p:tgtEl>
                                          <p:spTgt spid="219182"/>
                                        </p:tgtEl>
                                      </p:cBhvr>
                                    </p:animEffect>
                                  </p:childTnLst>
                                </p:cTn>
                              </p:par>
                            </p:childTnLst>
                          </p:cTn>
                        </p:par>
                        <p:par>
                          <p:cTn id="56" fill="hold">
                            <p:stCondLst>
                              <p:cond delay="500"/>
                            </p:stCondLst>
                            <p:childTnLst>
                              <p:par>
                                <p:cTn id="57" presetID="22" presetClass="entr" presetSubtype="1" fill="hold" grpId="0" nodeType="afterEffect">
                                  <p:stCondLst>
                                    <p:cond delay="0"/>
                                  </p:stCondLst>
                                  <p:childTnLst>
                                    <p:set>
                                      <p:cBhvr>
                                        <p:cTn id="58" dur="1" fill="hold">
                                          <p:stCondLst>
                                            <p:cond delay="0"/>
                                          </p:stCondLst>
                                        </p:cTn>
                                        <p:tgtEl>
                                          <p:spTgt spid="219183"/>
                                        </p:tgtEl>
                                        <p:attrNameLst>
                                          <p:attrName>style.visibility</p:attrName>
                                        </p:attrNameLst>
                                      </p:cBhvr>
                                      <p:to>
                                        <p:strVal val="visible"/>
                                      </p:to>
                                    </p:set>
                                    <p:animEffect transition="in" filter="wipe(up)">
                                      <p:cBhvr>
                                        <p:cTn id="59" dur="500"/>
                                        <p:tgtEl>
                                          <p:spTgt spid="21918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219177"/>
                                        </p:tgtEl>
                                        <p:attrNameLst>
                                          <p:attrName>style.visibility</p:attrName>
                                        </p:attrNameLst>
                                      </p:cBhvr>
                                      <p:to>
                                        <p:strVal val="visible"/>
                                      </p:to>
                                    </p:set>
                                    <p:animEffect transition="in" filter="wipe(up)">
                                      <p:cBhvr>
                                        <p:cTn id="64" dur="500"/>
                                        <p:tgtEl>
                                          <p:spTgt spid="219177"/>
                                        </p:tgtEl>
                                      </p:cBhvr>
                                    </p:animEffect>
                                  </p:childTnLst>
                                </p:cTn>
                              </p:par>
                            </p:childTnLst>
                          </p:cTn>
                        </p:par>
                        <p:par>
                          <p:cTn id="65" fill="hold">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219173"/>
                                        </p:tgtEl>
                                        <p:attrNameLst>
                                          <p:attrName>style.visibility</p:attrName>
                                        </p:attrNameLst>
                                      </p:cBhvr>
                                      <p:to>
                                        <p:strVal val="visible"/>
                                      </p:to>
                                    </p:set>
                                    <p:animEffect transition="in" filter="wipe(up)">
                                      <p:cBhvr>
                                        <p:cTn id="68" dur="500"/>
                                        <p:tgtEl>
                                          <p:spTgt spid="21917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219184"/>
                                        </p:tgtEl>
                                        <p:attrNameLst>
                                          <p:attrName>style.visibility</p:attrName>
                                        </p:attrNameLst>
                                      </p:cBhvr>
                                      <p:to>
                                        <p:strVal val="visible"/>
                                      </p:to>
                                    </p:set>
                                    <p:animEffect transition="in" filter="wipe(up)">
                                      <p:cBhvr>
                                        <p:cTn id="73" dur="500"/>
                                        <p:tgtEl>
                                          <p:spTgt spid="219184"/>
                                        </p:tgtEl>
                                      </p:cBhvr>
                                    </p:animEffect>
                                  </p:childTnLst>
                                </p:cTn>
                              </p:par>
                            </p:childTnLst>
                          </p:cTn>
                        </p:par>
                        <p:par>
                          <p:cTn id="74" fill="hold">
                            <p:stCondLst>
                              <p:cond delay="500"/>
                            </p:stCondLst>
                            <p:childTnLst>
                              <p:par>
                                <p:cTn id="75" presetID="22" presetClass="entr" presetSubtype="1" fill="hold" grpId="0" nodeType="afterEffect">
                                  <p:stCondLst>
                                    <p:cond delay="0"/>
                                  </p:stCondLst>
                                  <p:childTnLst>
                                    <p:set>
                                      <p:cBhvr>
                                        <p:cTn id="76" dur="1" fill="hold">
                                          <p:stCondLst>
                                            <p:cond delay="0"/>
                                          </p:stCondLst>
                                        </p:cTn>
                                        <p:tgtEl>
                                          <p:spTgt spid="219185"/>
                                        </p:tgtEl>
                                        <p:attrNameLst>
                                          <p:attrName>style.visibility</p:attrName>
                                        </p:attrNameLst>
                                      </p:cBhvr>
                                      <p:to>
                                        <p:strVal val="visible"/>
                                      </p:to>
                                    </p:set>
                                    <p:animEffect transition="in" filter="wipe(up)">
                                      <p:cBhvr>
                                        <p:cTn id="77" dur="500"/>
                                        <p:tgtEl>
                                          <p:spTgt spid="21918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219187"/>
                                        </p:tgtEl>
                                        <p:attrNameLst>
                                          <p:attrName>style.visibility</p:attrName>
                                        </p:attrNameLst>
                                      </p:cBhvr>
                                      <p:to>
                                        <p:strVal val="visible"/>
                                      </p:to>
                                    </p:set>
                                    <p:animEffect transition="in" filter="wipe(up)">
                                      <p:cBhvr>
                                        <p:cTn id="82" dur="500"/>
                                        <p:tgtEl>
                                          <p:spTgt spid="219187"/>
                                        </p:tgtEl>
                                      </p:cBhvr>
                                    </p:animEffect>
                                  </p:childTnLst>
                                </p:cTn>
                              </p:par>
                            </p:childTnLst>
                          </p:cTn>
                        </p:par>
                        <p:par>
                          <p:cTn id="83" fill="hold">
                            <p:stCondLst>
                              <p:cond delay="500"/>
                            </p:stCondLst>
                            <p:childTnLst>
                              <p:par>
                                <p:cTn id="84" presetID="22" presetClass="entr" presetSubtype="1" fill="hold" grpId="0" nodeType="afterEffect">
                                  <p:stCondLst>
                                    <p:cond delay="0"/>
                                  </p:stCondLst>
                                  <p:childTnLst>
                                    <p:set>
                                      <p:cBhvr>
                                        <p:cTn id="85" dur="1" fill="hold">
                                          <p:stCondLst>
                                            <p:cond delay="0"/>
                                          </p:stCondLst>
                                        </p:cTn>
                                        <p:tgtEl>
                                          <p:spTgt spid="219188"/>
                                        </p:tgtEl>
                                        <p:attrNameLst>
                                          <p:attrName>style.visibility</p:attrName>
                                        </p:attrNameLst>
                                      </p:cBhvr>
                                      <p:to>
                                        <p:strVal val="visible"/>
                                      </p:to>
                                    </p:set>
                                    <p:animEffect transition="in" filter="wipe(up)">
                                      <p:cBhvr>
                                        <p:cTn id="86" dur="500"/>
                                        <p:tgtEl>
                                          <p:spTgt spid="219188"/>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219186"/>
                                        </p:tgtEl>
                                        <p:attrNameLst>
                                          <p:attrName>style.visibility</p:attrName>
                                        </p:attrNameLst>
                                      </p:cBhvr>
                                      <p:to>
                                        <p:strVal val="visible"/>
                                      </p:to>
                                    </p:set>
                                    <p:animEffect transition="in" filter="wipe(up)">
                                      <p:cBhvr>
                                        <p:cTn id="89" dur="500"/>
                                        <p:tgtEl>
                                          <p:spTgt spid="219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74" grpId="0" animBg="1"/>
      <p:bldP spid="219175" grpId="0" animBg="1"/>
      <p:bldP spid="219176" grpId="0" animBg="1"/>
      <p:bldP spid="219177" grpId="0" animBg="1"/>
      <p:bldP spid="219180" grpId="0" animBg="1"/>
      <p:bldP spid="219181" grpId="0" animBg="1"/>
      <p:bldP spid="219182" grpId="0" animBg="1"/>
      <p:bldP spid="219184" grpId="0" animBg="1"/>
      <p:bldP spid="219186" grpId="0" animBg="1"/>
      <p:bldP spid="219187" grpId="0" animBg="1"/>
      <p:bldP spid="219188" grpId="0" animBg="1"/>
      <p:bldP spid="219171" grpId="0" animBg="1"/>
      <p:bldP spid="219172" grpId="0" animBg="1"/>
      <p:bldP spid="219173" grpId="0" animBg="1"/>
      <p:bldP spid="219178" grpId="0" animBg="1"/>
      <p:bldP spid="219179" grpId="0" animBg="1"/>
      <p:bldP spid="219183" grpId="0" animBg="1"/>
      <p:bldP spid="219170" grpId="0" animBg="1"/>
      <p:bldP spid="219185" grpId="0" animBg="1"/>
      <p:bldP spid="21916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12"/>
          <p:cNvSpPr>
            <a:spLocks noChangeArrowheads="1"/>
          </p:cNvSpPr>
          <p:nvPr/>
        </p:nvSpPr>
        <p:spPr bwMode="auto">
          <a:xfrm>
            <a:off x="1970088" y="1484313"/>
            <a:ext cx="5194300" cy="457200"/>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400" dirty="0">
                <a:latin typeface="Helvetica" pitchFamily="34" charset="0"/>
                <a:cs typeface="Arial" charset="0"/>
              </a:rPr>
              <a:t>General situation &amp; my responses</a:t>
            </a:r>
          </a:p>
        </p:txBody>
      </p:sp>
      <p:sp>
        <p:nvSpPr>
          <p:cNvPr id="220163" name="Rectangle 12"/>
          <p:cNvSpPr>
            <a:spLocks noChangeArrowheads="1"/>
          </p:cNvSpPr>
          <p:nvPr/>
        </p:nvSpPr>
        <p:spPr bwMode="auto">
          <a:xfrm>
            <a:off x="1692275" y="3119438"/>
            <a:ext cx="5832475" cy="885825"/>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en-US" sz="2600">
                <a:latin typeface="Helvetica" pitchFamily="34" charset="0"/>
                <a:cs typeface="Arial" charset="0"/>
              </a:rPr>
              <a:t>The mess left by the daughter and my responses</a:t>
            </a:r>
          </a:p>
        </p:txBody>
      </p:sp>
      <p:sp>
        <p:nvSpPr>
          <p:cNvPr id="13" name="下箭头 12"/>
          <p:cNvSpPr/>
          <p:nvPr/>
        </p:nvSpPr>
        <p:spPr>
          <a:xfrm>
            <a:off x="4284663" y="2347913"/>
            <a:ext cx="287337" cy="360362"/>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矩形 14"/>
          <p:cNvSpPr/>
          <p:nvPr/>
        </p:nvSpPr>
        <p:spPr>
          <a:xfrm>
            <a:off x="4086225" y="681038"/>
            <a:ext cx="3486150" cy="461962"/>
          </a:xfrm>
          <a:prstGeom prst="rect">
            <a:avLst/>
          </a:prstGeom>
        </p:spPr>
        <p:txBody>
          <a:bodyPr>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Structure of the </a:t>
            </a:r>
            <a:r>
              <a:rPr lang="en-US" altLang="zh-CN" sz="2400" b="1" dirty="0" smtClean="0">
                <a:solidFill>
                  <a:schemeClr val="accent6">
                    <a:lumMod val="75000"/>
                  </a:schemeClr>
                </a:solidFill>
                <a:latin typeface="Helvetica"/>
                <a:ea typeface="+mn-ea"/>
              </a:rPr>
              <a:t>text</a:t>
            </a:r>
            <a:endParaRPr lang="en-US" altLang="zh-CN" sz="2400" b="1" dirty="0">
              <a:solidFill>
                <a:schemeClr val="accent6">
                  <a:lumMod val="75000"/>
                </a:schemeClr>
              </a:solidFill>
              <a:latin typeface="Helvetica"/>
              <a:ea typeface="+mn-ea"/>
            </a:endParaRPr>
          </a:p>
        </p:txBody>
      </p:sp>
      <p:sp>
        <p:nvSpPr>
          <p:cNvPr id="2" name="下箭头 12"/>
          <p:cNvSpPr/>
          <p:nvPr/>
        </p:nvSpPr>
        <p:spPr>
          <a:xfrm>
            <a:off x="4283968" y="4437063"/>
            <a:ext cx="287338" cy="360362"/>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0170" name="Rectangle 12"/>
          <p:cNvSpPr>
            <a:spLocks noChangeArrowheads="1"/>
          </p:cNvSpPr>
          <p:nvPr/>
        </p:nvSpPr>
        <p:spPr bwMode="auto">
          <a:xfrm>
            <a:off x="2916238" y="5214938"/>
            <a:ext cx="3492500" cy="519112"/>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800" dirty="0" smtClean="0">
                <a:latin typeface="Helvetica" pitchFamily="34" charset="0"/>
                <a:cs typeface="Arial" charset="0"/>
              </a:rPr>
              <a:t>Concluding part </a:t>
            </a:r>
            <a:endParaRPr lang="en-US" altLang="zh-CN" sz="2800" dirty="0">
              <a:latin typeface="Helvetica" pitchFamily="34" charset="0"/>
              <a:cs typeface="Arial" charset="0"/>
            </a:endParaRPr>
          </a:p>
        </p:txBody>
      </p:sp>
      <p:grpSp>
        <p:nvGrpSpPr>
          <p:cNvPr id="10" name="组合 9"/>
          <p:cNvGrpSpPr/>
          <p:nvPr/>
        </p:nvGrpSpPr>
        <p:grpSpPr>
          <a:xfrm>
            <a:off x="-3175" y="63500"/>
            <a:ext cx="4070350" cy="1150938"/>
            <a:chOff x="-3175" y="63500"/>
            <a:chExt cx="4070350" cy="1150938"/>
          </a:xfrm>
        </p:grpSpPr>
        <p:pic>
          <p:nvPicPr>
            <p:cNvPr id="11" name="Picture 2"/>
            <p:cNvPicPr>
              <a:picLocks noChangeAspect="1" noChangeArrowheads="1"/>
            </p:cNvPicPr>
            <p:nvPr/>
          </p:nvPicPr>
          <p:blipFill>
            <a:blip r:embed="rId2" cstate="print"/>
            <a:srcRect/>
            <a:stretch>
              <a:fillRect/>
            </a:stretch>
          </p:blipFill>
          <p:spPr bwMode="auto">
            <a:xfrm>
              <a:off x="-3175" y="63500"/>
              <a:ext cx="4070350" cy="1150938"/>
            </a:xfrm>
            <a:prstGeom prst="rect">
              <a:avLst/>
            </a:prstGeom>
            <a:noFill/>
            <a:ln w="9525">
              <a:noFill/>
              <a:miter lim="800000"/>
              <a:headEnd/>
              <a:tailEnd/>
            </a:ln>
          </p:spPr>
        </p:pic>
        <p:sp>
          <p:nvSpPr>
            <p:cNvPr id="12" name="TextBox 11"/>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idea </a:t>
              </a: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&amp;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4"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0170"/>
                                        </p:tgtEl>
                                        <p:attrNameLst>
                                          <p:attrName>style.visibility</p:attrName>
                                        </p:attrNameLst>
                                      </p:cBhvr>
                                      <p:to>
                                        <p:strVal val="visible"/>
                                      </p:to>
                                    </p:set>
                                    <p:animEffect transition="in" filter="wipe(up)">
                                      <p:cBhvr>
                                        <p:cTn id="11" dur="500"/>
                                        <p:tgtEl>
                                          <p:spTgt spid="220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017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086225" y="681038"/>
            <a:ext cx="3486150" cy="461962"/>
          </a:xfrm>
          <a:prstGeom prst="rect">
            <a:avLst/>
          </a:prstGeom>
        </p:spPr>
        <p:txBody>
          <a:bodyPr>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Structure of the </a:t>
            </a:r>
            <a:r>
              <a:rPr lang="en-US" altLang="zh-CN" sz="2400" b="1" dirty="0" smtClean="0">
                <a:solidFill>
                  <a:schemeClr val="accent6">
                    <a:lumMod val="75000"/>
                  </a:schemeClr>
                </a:solidFill>
                <a:latin typeface="Helvetica"/>
                <a:ea typeface="+mn-ea"/>
              </a:rPr>
              <a:t>text</a:t>
            </a:r>
            <a:endParaRPr lang="en-US" altLang="zh-CN" sz="2400" b="1" dirty="0">
              <a:solidFill>
                <a:schemeClr val="accent6">
                  <a:lumMod val="75000"/>
                </a:schemeClr>
              </a:solidFill>
              <a:latin typeface="Helvetica"/>
              <a:ea typeface="+mn-ea"/>
            </a:endParaRPr>
          </a:p>
        </p:txBody>
      </p:sp>
      <p:sp>
        <p:nvSpPr>
          <p:cNvPr id="220170" name="Rectangle 12"/>
          <p:cNvSpPr>
            <a:spLocks noChangeArrowheads="1"/>
          </p:cNvSpPr>
          <p:nvPr/>
        </p:nvSpPr>
        <p:spPr bwMode="auto">
          <a:xfrm>
            <a:off x="2916238" y="5214938"/>
            <a:ext cx="3492500" cy="519112"/>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800" dirty="0" smtClean="0">
                <a:latin typeface="Helvetica" pitchFamily="34" charset="0"/>
                <a:cs typeface="Arial" charset="0"/>
              </a:rPr>
              <a:t>Concluding part </a:t>
            </a:r>
            <a:endParaRPr lang="en-US" altLang="zh-CN" sz="2800" dirty="0">
              <a:latin typeface="Helvetica" pitchFamily="34" charset="0"/>
              <a:cs typeface="Arial" charset="0"/>
            </a:endParaRPr>
          </a:p>
        </p:txBody>
      </p:sp>
      <p:sp>
        <p:nvSpPr>
          <p:cNvPr id="10" name="文本占位符 25"/>
          <p:cNvSpPr txBox="1">
            <a:spLocks noChangeArrowheads="1"/>
          </p:cNvSpPr>
          <p:nvPr/>
        </p:nvSpPr>
        <p:spPr bwMode="auto">
          <a:xfrm>
            <a:off x="230964" y="2523669"/>
            <a:ext cx="1889918" cy="3528392"/>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vert="horz" wrap="square" lIns="91440" tIns="45720" rIns="91440" bIns="45720" numCol="1" rtlCol="0" anchor="t" anchorCtr="0" compatLnSpc="1">
            <a:prstTxWarp prst="textNoShape">
              <a:avLst/>
            </a:prstTxWarp>
            <a:noAutofit/>
          </a:bodyPr>
          <a:lstStyle/>
          <a:p>
            <a:pPr marL="342900" lvl="0" indent="-342900" eaLnBrk="0" fontAlgn="auto" hangingPunct="0">
              <a:spcBef>
                <a:spcPts val="0"/>
              </a:spcBef>
              <a:spcAft>
                <a:spcPts val="0"/>
              </a:spcAft>
              <a:defRPr/>
            </a:pPr>
            <a:endParaRPr lang="zh-CN" altLang="en-US" sz="2400" dirty="0" smtClean="0">
              <a:latin typeface="Helvetica"/>
              <a:ea typeface="+mn-ea"/>
              <a:cs typeface="Arial" charset="0"/>
            </a:endParaRPr>
          </a:p>
        </p:txBody>
      </p:sp>
      <p:sp>
        <p:nvSpPr>
          <p:cNvPr id="11" name="圆角矩形 26"/>
          <p:cNvSpPr>
            <a:spLocks noChangeArrowheads="1"/>
          </p:cNvSpPr>
          <p:nvPr/>
        </p:nvSpPr>
        <p:spPr bwMode="auto">
          <a:xfrm>
            <a:off x="2290593" y="2523668"/>
            <a:ext cx="1872208" cy="3528391"/>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pPr marL="342900" indent="-342900" fontAlgn="auto">
              <a:spcBef>
                <a:spcPts val="0"/>
              </a:spcBef>
              <a:spcAft>
                <a:spcPts val="0"/>
              </a:spcAft>
              <a:defRPr/>
            </a:pPr>
            <a:endParaRPr lang="en-US" altLang="zh-CN" sz="2400" dirty="0" smtClean="0">
              <a:latin typeface="Helvetica"/>
              <a:ea typeface="+mn-ea"/>
              <a:cs typeface="Arial" charset="0"/>
            </a:endParaRPr>
          </a:p>
        </p:txBody>
      </p:sp>
      <p:sp>
        <p:nvSpPr>
          <p:cNvPr id="12" name="圆角矩形 11"/>
          <p:cNvSpPr>
            <a:spLocks noChangeArrowheads="1"/>
          </p:cNvSpPr>
          <p:nvPr/>
        </p:nvSpPr>
        <p:spPr bwMode="auto">
          <a:xfrm>
            <a:off x="4306640" y="2523668"/>
            <a:ext cx="2198425" cy="3528391"/>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pPr fontAlgn="auto">
              <a:spcBef>
                <a:spcPts val="0"/>
              </a:spcBef>
              <a:spcAft>
                <a:spcPts val="0"/>
              </a:spcAft>
              <a:defRPr/>
            </a:pPr>
            <a:r>
              <a:rPr lang="en-US" altLang="zh-CN" sz="2400" dirty="0" smtClean="0">
                <a:latin typeface="Helvetica"/>
                <a:ea typeface="+mn-ea"/>
                <a:cs typeface="Arial" charset="0"/>
              </a:rPr>
              <a:t>I change my mind and bring back the clothes, remake the bed and pile it with stuffed animals. (Paras.16-20)</a:t>
            </a:r>
          </a:p>
        </p:txBody>
      </p:sp>
      <p:sp>
        <p:nvSpPr>
          <p:cNvPr id="14" name="圆角矩形 13"/>
          <p:cNvSpPr>
            <a:spLocks noChangeArrowheads="1"/>
          </p:cNvSpPr>
          <p:nvPr/>
        </p:nvSpPr>
        <p:spPr bwMode="auto">
          <a:xfrm>
            <a:off x="6681587" y="2523667"/>
            <a:ext cx="2304256" cy="3528392"/>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pPr fontAlgn="auto">
              <a:spcBef>
                <a:spcPts val="0"/>
              </a:spcBef>
              <a:spcAft>
                <a:spcPts val="0"/>
              </a:spcAft>
              <a:defRPr/>
            </a:pPr>
            <a:r>
              <a:rPr lang="en-US" altLang="zh-CN" sz="2400" dirty="0" smtClean="0">
                <a:latin typeface="Helvetica"/>
                <a:ea typeface="+mn-ea"/>
                <a:cs typeface="Arial" charset="0"/>
              </a:rPr>
              <a:t> </a:t>
            </a:r>
          </a:p>
          <a:p>
            <a:pPr fontAlgn="auto">
              <a:spcBef>
                <a:spcPts val="0"/>
              </a:spcBef>
              <a:spcAft>
                <a:spcPts val="0"/>
              </a:spcAft>
              <a:defRPr/>
            </a:pPr>
            <a:r>
              <a:rPr lang="en-US" altLang="zh-CN" sz="2400" dirty="0" smtClean="0">
                <a:latin typeface="Helvetica"/>
                <a:ea typeface="+mn-ea"/>
                <a:cs typeface="Arial" charset="0"/>
              </a:rPr>
              <a:t> I believe my daughter will come back one day. And we are awaiting her with open arms (</a:t>
            </a:r>
            <a:r>
              <a:rPr lang="en-US" altLang="zh-CN" sz="2400" dirty="0" err="1" smtClean="0">
                <a:latin typeface="Helvetica"/>
                <a:ea typeface="+mn-ea"/>
                <a:cs typeface="Arial" charset="0"/>
              </a:rPr>
              <a:t>Paras</a:t>
            </a:r>
            <a:r>
              <a:rPr lang="en-US" altLang="zh-CN" sz="2400" dirty="0" smtClean="0">
                <a:latin typeface="Helvetica"/>
                <a:ea typeface="+mn-ea"/>
                <a:cs typeface="Arial" charset="0"/>
              </a:rPr>
              <a:t>. 21-22)</a:t>
            </a:r>
          </a:p>
          <a:p>
            <a:pPr marL="342900" indent="-342900" fontAlgn="auto">
              <a:spcBef>
                <a:spcPts val="0"/>
              </a:spcBef>
              <a:spcAft>
                <a:spcPts val="0"/>
              </a:spcAft>
              <a:defRPr/>
            </a:pPr>
            <a:endParaRPr lang="en-US" altLang="zh-CN" sz="2400" dirty="0">
              <a:latin typeface="Helvetica"/>
              <a:ea typeface="+mn-ea"/>
              <a:cs typeface="Arial" charset="0"/>
            </a:endParaRPr>
          </a:p>
        </p:txBody>
      </p:sp>
      <p:sp>
        <p:nvSpPr>
          <p:cNvPr id="18" name="TextBox 17"/>
          <p:cNvSpPr txBox="1"/>
          <p:nvPr/>
        </p:nvSpPr>
        <p:spPr>
          <a:xfrm>
            <a:off x="262904" y="2652468"/>
            <a:ext cx="2049444" cy="3416320"/>
          </a:xfrm>
          <a:prstGeom prst="rect">
            <a:avLst/>
          </a:prstGeom>
          <a:noFill/>
        </p:spPr>
        <p:txBody>
          <a:bodyPr wrap="square" rtlCol="0">
            <a:spAutoFit/>
          </a:bodyPr>
          <a:lstStyle/>
          <a:p>
            <a:r>
              <a:rPr lang="en-US" altLang="zh-CN" sz="2400" dirty="0" smtClean="0">
                <a:latin typeface="Helvetica"/>
                <a:ea typeface="+mn-ea"/>
                <a:cs typeface="Arial" charset="0"/>
              </a:rPr>
              <a:t>I find a large envelop marked with words. Suddenly I feel emotional. (Para.13)</a:t>
            </a:r>
          </a:p>
          <a:p>
            <a:endParaRPr lang="zh-CN" altLang="en-US" sz="2400" dirty="0" smtClean="0">
              <a:latin typeface="Helvetica"/>
              <a:ea typeface="+mn-ea"/>
              <a:cs typeface="Arial" charset="0"/>
            </a:endParaRPr>
          </a:p>
        </p:txBody>
      </p:sp>
      <p:sp>
        <p:nvSpPr>
          <p:cNvPr id="19" name="TextBox 18"/>
          <p:cNvSpPr txBox="1"/>
          <p:nvPr/>
        </p:nvSpPr>
        <p:spPr>
          <a:xfrm>
            <a:off x="2317450" y="2545970"/>
            <a:ext cx="1872208" cy="3785652"/>
          </a:xfrm>
          <a:prstGeom prst="rect">
            <a:avLst/>
          </a:prstGeom>
          <a:noFill/>
        </p:spPr>
        <p:txBody>
          <a:bodyPr wrap="square" rtlCol="0">
            <a:spAutoFit/>
          </a:bodyPr>
          <a:lstStyle/>
          <a:p>
            <a:pPr fontAlgn="auto">
              <a:spcBef>
                <a:spcPts val="0"/>
              </a:spcBef>
              <a:spcAft>
                <a:spcPts val="0"/>
              </a:spcAft>
              <a:defRPr/>
            </a:pPr>
            <a:r>
              <a:rPr lang="en-US" altLang="zh-CN" sz="2400" dirty="0" smtClean="0">
                <a:latin typeface="Helvetica"/>
                <a:cs typeface="Arial" charset="0"/>
              </a:rPr>
              <a:t>  As I read through the cards and notes, I begin to understand my daughter. (Paras.14-15)</a:t>
            </a:r>
          </a:p>
          <a:p>
            <a:endParaRPr lang="zh-CN" altLang="en-US" sz="2400" dirty="0" smtClean="0">
              <a:latin typeface="Helvetica"/>
              <a:ea typeface="+mn-ea"/>
              <a:cs typeface="Arial" charset="0"/>
            </a:endParaRPr>
          </a:p>
        </p:txBody>
      </p:sp>
      <p:grpSp>
        <p:nvGrpSpPr>
          <p:cNvPr id="13" name="组合 12"/>
          <p:cNvGrpSpPr/>
          <p:nvPr/>
        </p:nvGrpSpPr>
        <p:grpSpPr>
          <a:xfrm>
            <a:off x="-3175" y="63500"/>
            <a:ext cx="4070350" cy="1150938"/>
            <a:chOff x="-3175" y="63500"/>
            <a:chExt cx="4070350" cy="1150938"/>
          </a:xfrm>
        </p:grpSpPr>
        <p:pic>
          <p:nvPicPr>
            <p:cNvPr id="16" name="Picture 2"/>
            <p:cNvPicPr>
              <a:picLocks noChangeAspect="1" noChangeArrowheads="1"/>
            </p:cNvPicPr>
            <p:nvPr/>
          </p:nvPicPr>
          <p:blipFill>
            <a:blip r:embed="rId2" cstate="print"/>
            <a:srcRect/>
            <a:stretch>
              <a:fillRect/>
            </a:stretch>
          </p:blipFill>
          <p:spPr bwMode="auto">
            <a:xfrm>
              <a:off x="-3175" y="63500"/>
              <a:ext cx="4070350" cy="1150938"/>
            </a:xfrm>
            <a:prstGeom prst="rect">
              <a:avLst/>
            </a:prstGeom>
            <a:noFill/>
            <a:ln w="9525">
              <a:noFill/>
              <a:miter lim="800000"/>
              <a:headEnd/>
              <a:tailEnd/>
            </a:ln>
          </p:spPr>
        </p:pic>
        <p:sp>
          <p:nvSpPr>
            <p:cNvPr id="20" name="TextBox 19"/>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idea </a:t>
              </a: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&amp;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7"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4.16667E-6 1.85185E-6 L 4.16667E-6 -0.53959 " pathEditMode="relative" rAng="0" ptsTypes="AA">
                                      <p:cBhvr>
                                        <p:cTn id="6" dur="2000" fill="hold"/>
                                        <p:tgtEl>
                                          <p:spTgt spid="220170"/>
                                        </p:tgtEl>
                                        <p:attrNameLst>
                                          <p:attrName>ppt_x</p:attrName>
                                          <p:attrName>ppt_y</p:attrName>
                                        </p:attrNameLst>
                                      </p:cBhvr>
                                      <p:rCtr x="0" y="-270"/>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70" grpId="0" animBg="1"/>
      <p:bldP spid="18"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extBox 15"/>
          <p:cNvSpPr txBox="1">
            <a:spLocks noChangeArrowheads="1"/>
          </p:cNvSpPr>
          <p:nvPr/>
        </p:nvSpPr>
        <p:spPr bwMode="auto">
          <a:xfrm>
            <a:off x="4786313" y="5857875"/>
            <a:ext cx="546100" cy="584200"/>
          </a:xfrm>
          <a:prstGeom prst="rect">
            <a:avLst/>
          </a:prstGeom>
          <a:noFill/>
          <a:ln w="9525">
            <a:noFill/>
            <a:miter lim="800000"/>
            <a:headEnd/>
            <a:tailEnd/>
          </a:ln>
        </p:spPr>
        <p:txBody>
          <a:bodyPr>
            <a:spAutoFit/>
          </a:bodyPr>
          <a:lstStyle/>
          <a:p>
            <a:endParaRPr lang="zh-CN" altLang="en-US">
              <a:latin typeface="Calibri" pitchFamily="34" charset="0"/>
            </a:endParaRPr>
          </a:p>
        </p:txBody>
      </p:sp>
      <p:sp>
        <p:nvSpPr>
          <p:cNvPr id="15" name="下箭头 14"/>
          <p:cNvSpPr/>
          <p:nvPr/>
        </p:nvSpPr>
        <p:spPr>
          <a:xfrm>
            <a:off x="4069904" y="2717378"/>
            <a:ext cx="646112" cy="720725"/>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下箭头 20"/>
          <p:cNvSpPr/>
          <p:nvPr/>
        </p:nvSpPr>
        <p:spPr>
          <a:xfrm>
            <a:off x="4066729" y="4455691"/>
            <a:ext cx="646112" cy="833437"/>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5238" name="Rectangle 12"/>
          <p:cNvSpPr>
            <a:spLocks noChangeArrowheads="1"/>
          </p:cNvSpPr>
          <p:nvPr/>
        </p:nvSpPr>
        <p:spPr bwMode="auto">
          <a:xfrm>
            <a:off x="2482949" y="5408191"/>
            <a:ext cx="4105275" cy="954107"/>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800" dirty="0">
                <a:latin typeface="Helvetica" pitchFamily="34" charset="0"/>
                <a:cs typeface="Arial" charset="0"/>
              </a:rPr>
              <a:t>Concluding </a:t>
            </a:r>
            <a:r>
              <a:rPr lang="en-US" altLang="zh-CN" sz="2800" dirty="0" smtClean="0">
                <a:latin typeface="Helvetica" pitchFamily="34" charset="0"/>
                <a:cs typeface="Arial" charset="0"/>
              </a:rPr>
              <a:t>part</a:t>
            </a:r>
          </a:p>
          <a:p>
            <a:pPr algn="ctr"/>
            <a:r>
              <a:rPr lang="en-US" altLang="zh-CN" sz="2800" dirty="0" smtClean="0">
                <a:latin typeface="Helvetica" pitchFamily="34" charset="0"/>
                <a:cs typeface="Arial" charset="0"/>
              </a:rPr>
              <a:t>(</a:t>
            </a:r>
            <a:r>
              <a:rPr lang="en-US" altLang="zh-CN" sz="2800" dirty="0" err="1" smtClean="0">
                <a:latin typeface="Helvetica" pitchFamily="34" charset="0"/>
                <a:cs typeface="Arial" charset="0"/>
              </a:rPr>
              <a:t>Paras</a:t>
            </a:r>
            <a:r>
              <a:rPr lang="en-US" altLang="zh-CN" sz="2800" dirty="0" smtClean="0">
                <a:latin typeface="Helvetica" pitchFamily="34" charset="0"/>
                <a:cs typeface="Arial" charset="0"/>
              </a:rPr>
              <a:t>. 13 - 22)</a:t>
            </a:r>
          </a:p>
        </p:txBody>
      </p:sp>
      <p:sp>
        <p:nvSpPr>
          <p:cNvPr id="14" name="矩形 13"/>
          <p:cNvSpPr/>
          <p:nvPr/>
        </p:nvSpPr>
        <p:spPr>
          <a:xfrm>
            <a:off x="4086225" y="681038"/>
            <a:ext cx="3486150" cy="461962"/>
          </a:xfrm>
          <a:prstGeom prst="rect">
            <a:avLst/>
          </a:prstGeom>
        </p:spPr>
        <p:txBody>
          <a:bodyPr>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Structure of the </a:t>
            </a:r>
            <a:r>
              <a:rPr lang="en-US" altLang="zh-CN" sz="2400" b="1" dirty="0" smtClean="0">
                <a:solidFill>
                  <a:schemeClr val="accent6">
                    <a:lumMod val="75000"/>
                  </a:schemeClr>
                </a:solidFill>
                <a:latin typeface="Helvetica"/>
                <a:ea typeface="+mn-ea"/>
              </a:rPr>
              <a:t>text</a:t>
            </a:r>
            <a:endParaRPr lang="en-US" altLang="zh-CN" sz="2400" b="1" dirty="0">
              <a:solidFill>
                <a:schemeClr val="accent6">
                  <a:lumMod val="75000"/>
                </a:schemeClr>
              </a:solidFill>
              <a:latin typeface="Helvetica"/>
              <a:ea typeface="+mn-ea"/>
            </a:endParaRPr>
          </a:p>
        </p:txBody>
      </p:sp>
      <p:sp>
        <p:nvSpPr>
          <p:cNvPr id="11" name="Text Box 9"/>
          <p:cNvSpPr txBox="1">
            <a:spLocks noChangeArrowheads="1"/>
          </p:cNvSpPr>
          <p:nvPr/>
        </p:nvSpPr>
        <p:spPr bwMode="auto">
          <a:xfrm>
            <a:off x="1692275" y="1772816"/>
            <a:ext cx="5832475" cy="885825"/>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a:latin typeface="Helvetica" pitchFamily="34" charset="0"/>
                <a:cs typeface="Arial" charset="0"/>
              </a:rPr>
              <a:t>General situation &amp; my responses</a:t>
            </a:r>
          </a:p>
          <a:p>
            <a:pPr algn="ctr"/>
            <a:r>
              <a:rPr lang="en-US" altLang="zh-CN" sz="2600" dirty="0">
                <a:latin typeface="Helvetica" pitchFamily="34" charset="0"/>
                <a:cs typeface="Arial" charset="0"/>
              </a:rPr>
              <a:t>(</a:t>
            </a:r>
            <a:r>
              <a:rPr lang="en-US" altLang="zh-CN" sz="2600" dirty="0" err="1">
                <a:latin typeface="Helvetica" pitchFamily="34" charset="0"/>
                <a:cs typeface="Arial" charset="0"/>
              </a:rPr>
              <a:t>Paras</a:t>
            </a:r>
            <a:r>
              <a:rPr lang="en-US" altLang="zh-CN" sz="2600" dirty="0">
                <a:latin typeface="Helvetica" pitchFamily="34" charset="0"/>
                <a:cs typeface="Arial" charset="0"/>
              </a:rPr>
              <a:t>. 1 - 4)</a:t>
            </a:r>
          </a:p>
        </p:txBody>
      </p:sp>
      <p:sp>
        <p:nvSpPr>
          <p:cNvPr id="12" name="Rectangle 12"/>
          <p:cNvSpPr>
            <a:spLocks noChangeArrowheads="1"/>
          </p:cNvSpPr>
          <p:nvPr/>
        </p:nvSpPr>
        <p:spPr bwMode="auto">
          <a:xfrm>
            <a:off x="1692275" y="3441394"/>
            <a:ext cx="5832475" cy="885825"/>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en-US" sz="2600" dirty="0">
                <a:latin typeface="Helvetica" pitchFamily="34" charset="0"/>
                <a:cs typeface="Arial" charset="0"/>
              </a:rPr>
              <a:t>The mess left by </a:t>
            </a:r>
            <a:r>
              <a:rPr lang="en-US" altLang="en-US" sz="2600" dirty="0" smtClean="0">
                <a:latin typeface="Helvetica" pitchFamily="34" charset="0"/>
                <a:cs typeface="Arial" charset="0"/>
              </a:rPr>
              <a:t>the </a:t>
            </a:r>
            <a:r>
              <a:rPr lang="en-US" altLang="en-US" sz="2600" dirty="0">
                <a:latin typeface="Helvetica" pitchFamily="34" charset="0"/>
                <a:cs typeface="Arial" charset="0"/>
              </a:rPr>
              <a:t>daughter and my responses</a:t>
            </a:r>
            <a:r>
              <a:rPr lang="en-US" altLang="zh-CN" sz="2600" dirty="0">
                <a:latin typeface="Helvetica" pitchFamily="34" charset="0"/>
                <a:cs typeface="Arial" charset="0"/>
              </a:rPr>
              <a:t> (Paras.5-12)</a:t>
            </a:r>
            <a:endParaRPr lang="en-US" altLang="en-US" sz="2600" dirty="0">
              <a:latin typeface="Helvetica" pitchFamily="34" charset="0"/>
              <a:cs typeface="Arial" charset="0"/>
            </a:endParaRPr>
          </a:p>
        </p:txBody>
      </p:sp>
      <p:grpSp>
        <p:nvGrpSpPr>
          <p:cNvPr id="13" name="组合 12"/>
          <p:cNvGrpSpPr/>
          <p:nvPr/>
        </p:nvGrpSpPr>
        <p:grpSpPr>
          <a:xfrm>
            <a:off x="-3175" y="63500"/>
            <a:ext cx="4070350" cy="1150938"/>
            <a:chOff x="-3175" y="63500"/>
            <a:chExt cx="4070350" cy="1150938"/>
          </a:xfrm>
        </p:grpSpPr>
        <p:pic>
          <p:nvPicPr>
            <p:cNvPr id="16" name="Picture 2"/>
            <p:cNvPicPr>
              <a:picLocks noChangeAspect="1" noChangeArrowheads="1"/>
            </p:cNvPicPr>
            <p:nvPr/>
          </p:nvPicPr>
          <p:blipFill>
            <a:blip r:embed="rId2" cstate="print"/>
            <a:srcRect/>
            <a:stretch>
              <a:fillRect/>
            </a:stretch>
          </p:blipFill>
          <p:spPr bwMode="auto">
            <a:xfrm>
              <a:off x="-3175" y="63500"/>
              <a:ext cx="4070350" cy="1150938"/>
            </a:xfrm>
            <a:prstGeom prst="rect">
              <a:avLst/>
            </a:prstGeom>
            <a:noFill/>
            <a:ln w="9525">
              <a:noFill/>
              <a:miter lim="800000"/>
              <a:headEnd/>
              <a:tailEnd/>
            </a:ln>
          </p:spPr>
        </p:pic>
        <p:sp>
          <p:nvSpPr>
            <p:cNvPr id="17" name="TextBox 16"/>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idea </a:t>
              </a: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&amp;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8"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up)">
                                      <p:cBhvr>
                                        <p:cTn id="19" dur="500"/>
                                        <p:tgtEl>
                                          <p:spTgt spid="21"/>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95238"/>
                                        </p:tgtEl>
                                        <p:attrNameLst>
                                          <p:attrName>style.visibility</p:attrName>
                                        </p:attrNameLst>
                                      </p:cBhvr>
                                      <p:to>
                                        <p:strVal val="visible"/>
                                      </p:to>
                                    </p:set>
                                    <p:animEffect transition="in" filter="wipe(up)">
                                      <p:cBhvr>
                                        <p:cTn id="23" dur="500"/>
                                        <p:tgtEl>
                                          <p:spTgt spid="95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95238" grpId="0" animBg="1"/>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Picture 5"/>
          <p:cNvPicPr>
            <a:picLocks noChangeAspect="1" noChangeArrowheads="1"/>
          </p:cNvPicPr>
          <p:nvPr/>
        </p:nvPicPr>
        <p:blipFill>
          <a:blip r:embed="rId3" cstate="print"/>
          <a:srcRect/>
          <a:stretch>
            <a:fillRect/>
          </a:stretch>
        </p:blipFill>
        <p:spPr bwMode="auto">
          <a:xfrm>
            <a:off x="71437" y="1454150"/>
            <a:ext cx="8953649" cy="5302250"/>
          </a:xfrm>
          <a:prstGeom prst="rect">
            <a:avLst/>
          </a:prstGeom>
          <a:noFill/>
          <a:ln w="9525">
            <a:noFill/>
            <a:miter lim="800000"/>
            <a:headEnd/>
            <a:tailEnd/>
          </a:ln>
        </p:spPr>
      </p:pic>
      <p:sp>
        <p:nvSpPr>
          <p:cNvPr id="9625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a:latin typeface="Helvetica" pitchFamily="34" charset="0"/>
              <a:ea typeface="Helvetica Neue"/>
              <a:cs typeface="Helvetica Neue"/>
            </a:endParaRPr>
          </a:p>
        </p:txBody>
      </p:sp>
      <p:sp>
        <p:nvSpPr>
          <p:cNvPr id="11" name="Rectangle 10"/>
          <p:cNvSpPr/>
          <p:nvPr/>
        </p:nvSpPr>
        <p:spPr>
          <a:xfrm>
            <a:off x="767290" y="1928802"/>
            <a:ext cx="7621134"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96263" name="矩形 19"/>
          <p:cNvSpPr>
            <a:spLocks noChangeArrowheads="1"/>
          </p:cNvSpPr>
          <p:nvPr/>
        </p:nvSpPr>
        <p:spPr bwMode="auto">
          <a:xfrm>
            <a:off x="1234975" y="2420888"/>
            <a:ext cx="5929313" cy="937949"/>
          </a:xfrm>
          <a:prstGeom prst="rect">
            <a:avLst/>
          </a:prstGeom>
          <a:noFill/>
          <a:ln w="9525">
            <a:noFill/>
            <a:miter lim="800000"/>
            <a:headEnd/>
            <a:tailEnd/>
          </a:ln>
        </p:spPr>
        <p:txBody>
          <a:bodyPr>
            <a:spAutoFit/>
          </a:bodyPr>
          <a:lstStyle/>
          <a:p>
            <a:pPr>
              <a:lnSpc>
                <a:spcPct val="120000"/>
              </a:lnSpc>
            </a:pPr>
            <a:r>
              <a:rPr lang="en-US" altLang="zh-CN" sz="2400" b="1" dirty="0" smtClean="0">
                <a:solidFill>
                  <a:schemeClr val="accent6">
                    <a:lumMod val="75000"/>
                  </a:schemeClr>
                </a:solidFill>
                <a:latin typeface="Helvetica"/>
                <a:ea typeface="+mn-ea"/>
              </a:rPr>
              <a:t>General situation and the mother’s responses:</a:t>
            </a:r>
            <a:endParaRPr lang="zh-CN" altLang="zh-CN" sz="2400" b="1" dirty="0" smtClean="0">
              <a:solidFill>
                <a:schemeClr val="accent6">
                  <a:lumMod val="75000"/>
                </a:schemeClr>
              </a:solidFill>
              <a:latin typeface="Helvetica"/>
              <a:ea typeface="+mn-ea"/>
            </a:endParaRPr>
          </a:p>
        </p:txBody>
      </p:sp>
      <p:sp>
        <p:nvSpPr>
          <p:cNvPr id="17" name="矩形 16"/>
          <p:cNvSpPr/>
          <p:nvPr/>
        </p:nvSpPr>
        <p:spPr>
          <a:xfrm>
            <a:off x="4067944" y="284455"/>
            <a:ext cx="4806826" cy="1200329"/>
          </a:xfrm>
          <a:prstGeom prst="rect">
            <a:avLst/>
          </a:prstGeom>
        </p:spPr>
        <p:txBody>
          <a:bodyPr wrap="square">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Summary of the </a:t>
            </a:r>
            <a:r>
              <a:rPr lang="en-US" altLang="zh-CN" sz="2400" b="1" dirty="0" smtClean="0">
                <a:solidFill>
                  <a:schemeClr val="accent6">
                    <a:lumMod val="75000"/>
                  </a:schemeClr>
                </a:solidFill>
                <a:latin typeface="Helvetica"/>
                <a:ea typeface="+mn-ea"/>
              </a:rPr>
              <a:t>text: </a:t>
            </a:r>
          </a:p>
          <a:p>
            <a:pPr eaLnBrk="0" fontAlgn="auto" hangingPunct="0">
              <a:spcBef>
                <a:spcPts val="0"/>
              </a:spcBef>
              <a:spcAft>
                <a:spcPts val="0"/>
              </a:spcAft>
              <a:defRPr/>
            </a:pPr>
            <a:r>
              <a:rPr lang="en-US" altLang="zh-CN" sz="2400" dirty="0" smtClean="0">
                <a:latin typeface="Helvetica"/>
                <a:ea typeface="+mn-ea"/>
              </a:rPr>
              <a:t>Retell the text with the help of the following tips.</a:t>
            </a:r>
            <a:endParaRPr lang="en-US" altLang="zh-CN" sz="2400" dirty="0">
              <a:latin typeface="Helvetica"/>
              <a:ea typeface="+mn-ea"/>
            </a:endParaRPr>
          </a:p>
        </p:txBody>
      </p:sp>
      <p:sp>
        <p:nvSpPr>
          <p:cNvPr id="18" name="矩形 19"/>
          <p:cNvSpPr>
            <a:spLocks noChangeArrowheads="1"/>
          </p:cNvSpPr>
          <p:nvPr/>
        </p:nvSpPr>
        <p:spPr bwMode="auto">
          <a:xfrm>
            <a:off x="1242651" y="3573016"/>
            <a:ext cx="5724440" cy="1685846"/>
          </a:xfrm>
          <a:prstGeom prst="rect">
            <a:avLst/>
          </a:prstGeom>
          <a:noFill/>
          <a:ln w="9525">
            <a:noFill/>
            <a:miter lim="800000"/>
            <a:headEnd/>
            <a:tailEnd/>
          </a:ln>
        </p:spPr>
        <p:txBody>
          <a:bodyPr wrap="square">
            <a:spAutoFit/>
          </a:bodyPr>
          <a:lstStyle/>
          <a:p>
            <a:pPr>
              <a:lnSpc>
                <a:spcPct val="150000"/>
              </a:lnSpc>
            </a:pPr>
            <a:r>
              <a:rPr lang="en-US" altLang="zh-CN" sz="2400" dirty="0" smtClean="0">
                <a:latin typeface="Helvetica"/>
                <a:ea typeface="+mn-ea"/>
              </a:rPr>
              <a:t>be gone, declaring that…, glad, be free from responsibilities, wonder, take care of</a:t>
            </a:r>
            <a:endParaRPr lang="zh-CN" altLang="zh-CN" sz="2400" dirty="0" smtClean="0">
              <a:latin typeface="Helvetica"/>
              <a:ea typeface="+mn-ea"/>
            </a:endParaRPr>
          </a:p>
        </p:txBody>
      </p:sp>
      <p:grpSp>
        <p:nvGrpSpPr>
          <p:cNvPr id="10" name="组合 9"/>
          <p:cNvGrpSpPr/>
          <p:nvPr/>
        </p:nvGrpSpPr>
        <p:grpSpPr>
          <a:xfrm>
            <a:off x="-3175" y="63500"/>
            <a:ext cx="4070350" cy="1150938"/>
            <a:chOff x="-3175" y="63500"/>
            <a:chExt cx="4070350" cy="1150938"/>
          </a:xfrm>
        </p:grpSpPr>
        <p:pic>
          <p:nvPicPr>
            <p:cNvPr id="12" name="Picture 2"/>
            <p:cNvPicPr>
              <a:picLocks noChangeAspect="1" noChangeArrowheads="1"/>
            </p:cNvPicPr>
            <p:nvPr/>
          </p:nvPicPr>
          <p:blipFill>
            <a:blip r:embed="rId4" cstate="print"/>
            <a:srcRect/>
            <a:stretch>
              <a:fillRect/>
            </a:stretch>
          </p:blipFill>
          <p:spPr bwMode="auto">
            <a:xfrm>
              <a:off x="-3175" y="63500"/>
              <a:ext cx="4070350" cy="1150938"/>
            </a:xfrm>
            <a:prstGeom prst="rect">
              <a:avLst/>
            </a:prstGeom>
            <a:noFill/>
            <a:ln w="9525">
              <a:noFill/>
              <a:miter lim="800000"/>
              <a:headEnd/>
              <a:tailEnd/>
            </a:ln>
          </p:spPr>
        </p:pic>
        <p:sp>
          <p:nvSpPr>
            <p:cNvPr id="13" name="TextBox 12"/>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idea </a:t>
              </a: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&amp;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4"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6263"/>
                                        </p:tgtEl>
                                        <p:attrNameLst>
                                          <p:attrName>style.visibility</p:attrName>
                                        </p:attrNameLst>
                                      </p:cBhvr>
                                      <p:to>
                                        <p:strVal val="visible"/>
                                      </p:to>
                                    </p:set>
                                    <p:animEffect transition="in" filter="wipe(up)">
                                      <p:cBhvr>
                                        <p:cTn id="7" dur="500"/>
                                        <p:tgtEl>
                                          <p:spTgt spid="9626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3"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Picture 5"/>
          <p:cNvPicPr>
            <a:picLocks noChangeAspect="1" noChangeArrowheads="1"/>
          </p:cNvPicPr>
          <p:nvPr/>
        </p:nvPicPr>
        <p:blipFill>
          <a:blip r:embed="rId3" cstate="print"/>
          <a:srcRect/>
          <a:stretch>
            <a:fillRect/>
          </a:stretch>
        </p:blipFill>
        <p:spPr bwMode="auto">
          <a:xfrm>
            <a:off x="-216024" y="1196752"/>
            <a:ext cx="9468544" cy="5814962"/>
          </a:xfrm>
          <a:prstGeom prst="rect">
            <a:avLst/>
          </a:prstGeom>
          <a:noFill/>
          <a:ln w="9525" algn="ctr">
            <a:noFill/>
            <a:miter lim="800000"/>
            <a:headEnd/>
            <a:tailEnd/>
          </a:ln>
        </p:spPr>
      </p:pic>
      <p:sp>
        <p:nvSpPr>
          <p:cNvPr id="98306" name="TextBox 19"/>
          <p:cNvSpPr txBox="1">
            <a:spLocks noChangeArrowheads="1"/>
          </p:cNvSpPr>
          <p:nvPr/>
        </p:nvSpPr>
        <p:spPr bwMode="auto">
          <a:xfrm>
            <a:off x="1258888" y="1243013"/>
            <a:ext cx="1800225" cy="400050"/>
          </a:xfrm>
          <a:prstGeom prst="rect">
            <a:avLst/>
          </a:prstGeom>
          <a:noFill/>
          <a:ln w="9525">
            <a:noFill/>
            <a:miter lim="800000"/>
            <a:headEnd/>
            <a:tailEnd/>
          </a:ln>
        </p:spPr>
        <p:txBody>
          <a:bodyPr>
            <a:spAutoFit/>
          </a:bodyPr>
          <a:lstStyle/>
          <a:p>
            <a:endParaRPr lang="zh-CN" altLang="en-US" sz="2000" b="1">
              <a:latin typeface="Helvetica" pitchFamily="34" charset="0"/>
              <a:ea typeface="Helvetica Neue"/>
              <a:cs typeface="Helvetica Neue"/>
            </a:endParaRPr>
          </a:p>
        </p:txBody>
      </p:sp>
      <p:sp>
        <p:nvSpPr>
          <p:cNvPr id="11" name="Rectangle 10"/>
          <p:cNvSpPr/>
          <p:nvPr/>
        </p:nvSpPr>
        <p:spPr>
          <a:xfrm>
            <a:off x="767290" y="171768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98310" name="矩形 18"/>
          <p:cNvSpPr>
            <a:spLocks noChangeArrowheads="1"/>
          </p:cNvSpPr>
          <p:nvPr/>
        </p:nvSpPr>
        <p:spPr bwMode="auto">
          <a:xfrm>
            <a:off x="1258888" y="2187575"/>
            <a:ext cx="6313487" cy="460375"/>
          </a:xfrm>
          <a:prstGeom prst="rect">
            <a:avLst/>
          </a:prstGeom>
          <a:noFill/>
          <a:ln w="9525">
            <a:noFill/>
            <a:miter lim="800000"/>
            <a:headEnd/>
            <a:tailEnd/>
          </a:ln>
        </p:spPr>
        <p:txBody>
          <a:bodyPr>
            <a:spAutoFit/>
          </a:bodyPr>
          <a:lstStyle/>
          <a:p>
            <a:pPr eaLnBrk="0" hangingPunct="0"/>
            <a:endParaRPr lang="en-US" altLang="zh-CN" sz="2400" b="1">
              <a:solidFill>
                <a:srgbClr val="0070C0"/>
              </a:solidFill>
              <a:latin typeface="Helvetica" pitchFamily="34" charset="0"/>
              <a:ea typeface="Helvetica Neue"/>
              <a:cs typeface="Helvetica Neue"/>
            </a:endParaRPr>
          </a:p>
        </p:txBody>
      </p:sp>
      <p:sp>
        <p:nvSpPr>
          <p:cNvPr id="98311" name="矩形 19"/>
          <p:cNvSpPr>
            <a:spLocks noChangeArrowheads="1"/>
          </p:cNvSpPr>
          <p:nvPr/>
        </p:nvSpPr>
        <p:spPr bwMode="auto">
          <a:xfrm>
            <a:off x="767292" y="1811371"/>
            <a:ext cx="6252980" cy="1311128"/>
          </a:xfrm>
          <a:prstGeom prst="rect">
            <a:avLst/>
          </a:prstGeom>
          <a:noFill/>
          <a:ln w="9525">
            <a:noFill/>
            <a:miter lim="800000"/>
            <a:headEnd/>
            <a:tailEnd/>
          </a:ln>
        </p:spPr>
        <p:txBody>
          <a:bodyPr wrap="square">
            <a:spAutoFit/>
          </a:bodyPr>
          <a:lstStyle/>
          <a:p>
            <a:pPr algn="just"/>
            <a:r>
              <a:rPr lang="en-US" altLang="zh-CN" sz="2400" b="1" dirty="0" smtClean="0">
                <a:solidFill>
                  <a:schemeClr val="accent6">
                    <a:lumMod val="75000"/>
                  </a:schemeClr>
                </a:solidFill>
                <a:latin typeface="Helvetica"/>
                <a:ea typeface="+mn-ea"/>
              </a:rPr>
              <a:t>The mess left by the daughter and the mother’s responses:</a:t>
            </a:r>
            <a:endParaRPr lang="zh-CN" altLang="zh-CN" sz="2400" b="1" dirty="0" smtClean="0">
              <a:solidFill>
                <a:schemeClr val="accent6">
                  <a:lumMod val="75000"/>
                </a:schemeClr>
              </a:solidFill>
              <a:latin typeface="Helvetica"/>
              <a:ea typeface="+mn-ea"/>
            </a:endParaRPr>
          </a:p>
          <a:p>
            <a:pPr algn="just">
              <a:lnSpc>
                <a:spcPct val="130000"/>
              </a:lnSpc>
            </a:pPr>
            <a:endParaRPr kumimoji="1" lang="zh-CN" altLang="en-US" sz="2400" b="1" dirty="0">
              <a:latin typeface="Helvetica" pitchFamily="34" charset="0"/>
            </a:endParaRPr>
          </a:p>
        </p:txBody>
      </p:sp>
      <p:sp>
        <p:nvSpPr>
          <p:cNvPr id="15" name="矩形 19"/>
          <p:cNvSpPr>
            <a:spLocks noChangeArrowheads="1"/>
          </p:cNvSpPr>
          <p:nvPr/>
        </p:nvSpPr>
        <p:spPr bwMode="auto">
          <a:xfrm>
            <a:off x="767290" y="2786058"/>
            <a:ext cx="6589062" cy="1569660"/>
          </a:xfrm>
          <a:prstGeom prst="rect">
            <a:avLst/>
          </a:prstGeom>
          <a:noFill/>
          <a:ln w="9525">
            <a:noFill/>
            <a:miter lim="800000"/>
            <a:headEnd/>
            <a:tailEnd/>
          </a:ln>
        </p:spPr>
        <p:txBody>
          <a:bodyPr wrap="square">
            <a:spAutoFit/>
          </a:bodyPr>
          <a:lstStyle/>
          <a:p>
            <a:r>
              <a:rPr lang="en-US" altLang="zh-CN" sz="2400" b="1" dirty="0" smtClean="0"/>
              <a:t>The mess left by the daughter:  </a:t>
            </a:r>
            <a:endParaRPr lang="zh-CN" altLang="zh-CN" sz="2400" dirty="0" smtClean="0"/>
          </a:p>
          <a:p>
            <a:r>
              <a:rPr lang="en-US" altLang="zh-CN" sz="2400" dirty="0" smtClean="0"/>
              <a:t>leave a mess, an embarrassment of …, toss aside, desk drawers, be filled with, filed by year and subject, </a:t>
            </a:r>
            <a:endParaRPr lang="zh-CN" altLang="zh-CN" sz="2400" dirty="0"/>
          </a:p>
        </p:txBody>
      </p:sp>
      <p:sp>
        <p:nvSpPr>
          <p:cNvPr id="19" name="矩形 19"/>
          <p:cNvSpPr>
            <a:spLocks noChangeArrowheads="1"/>
          </p:cNvSpPr>
          <p:nvPr/>
        </p:nvSpPr>
        <p:spPr bwMode="auto">
          <a:xfrm>
            <a:off x="767291" y="4429132"/>
            <a:ext cx="6589062" cy="1938992"/>
          </a:xfrm>
          <a:prstGeom prst="rect">
            <a:avLst/>
          </a:prstGeom>
          <a:noFill/>
          <a:ln w="9525">
            <a:noFill/>
            <a:miter lim="800000"/>
            <a:headEnd/>
            <a:tailEnd/>
          </a:ln>
        </p:spPr>
        <p:txBody>
          <a:bodyPr wrap="square">
            <a:spAutoFit/>
          </a:bodyPr>
          <a:lstStyle/>
          <a:p>
            <a:r>
              <a:rPr lang="en-US" altLang="zh-CN" sz="2400" b="1" dirty="0" smtClean="0"/>
              <a:t>Mother’s responses: </a:t>
            </a:r>
            <a:endParaRPr lang="zh-CN" altLang="zh-CN" sz="2400" dirty="0" smtClean="0"/>
          </a:p>
          <a:p>
            <a:r>
              <a:rPr lang="en-US" altLang="zh-CN" sz="2400" dirty="0" smtClean="0"/>
              <a:t>put … into garbage bags, pack … into a box, stack …onto a bookshelf, separate … into two piles, straighten up, turn ... into …, a crafts room, guest room</a:t>
            </a:r>
            <a:endParaRPr lang="zh-CN" altLang="zh-CN" sz="2400" dirty="0"/>
          </a:p>
        </p:txBody>
      </p:sp>
      <p:sp>
        <p:nvSpPr>
          <p:cNvPr id="20" name="矩形 19"/>
          <p:cNvSpPr/>
          <p:nvPr/>
        </p:nvSpPr>
        <p:spPr>
          <a:xfrm>
            <a:off x="4067944" y="284455"/>
            <a:ext cx="4806826" cy="1200329"/>
          </a:xfrm>
          <a:prstGeom prst="rect">
            <a:avLst/>
          </a:prstGeom>
        </p:spPr>
        <p:txBody>
          <a:bodyPr wrap="square">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Summary of the </a:t>
            </a:r>
            <a:r>
              <a:rPr lang="en-US" altLang="zh-CN" sz="2400" b="1" dirty="0" smtClean="0">
                <a:solidFill>
                  <a:schemeClr val="accent6">
                    <a:lumMod val="75000"/>
                  </a:schemeClr>
                </a:solidFill>
                <a:latin typeface="Helvetica"/>
                <a:ea typeface="+mn-ea"/>
              </a:rPr>
              <a:t>text: </a:t>
            </a:r>
          </a:p>
          <a:p>
            <a:pPr eaLnBrk="0" fontAlgn="auto" hangingPunct="0">
              <a:spcBef>
                <a:spcPts val="0"/>
              </a:spcBef>
              <a:spcAft>
                <a:spcPts val="0"/>
              </a:spcAft>
              <a:defRPr/>
            </a:pPr>
            <a:r>
              <a:rPr lang="en-US" altLang="zh-CN" sz="2400" dirty="0" smtClean="0">
                <a:latin typeface="Helvetica"/>
                <a:ea typeface="+mn-ea"/>
              </a:rPr>
              <a:t>Retell the text with the help of the following tips.</a:t>
            </a:r>
            <a:endParaRPr lang="en-US" altLang="zh-CN" sz="2400" dirty="0">
              <a:latin typeface="Helvetica"/>
              <a:ea typeface="+mn-ea"/>
            </a:endParaRPr>
          </a:p>
        </p:txBody>
      </p:sp>
      <p:grpSp>
        <p:nvGrpSpPr>
          <p:cNvPr id="12" name="组合 11"/>
          <p:cNvGrpSpPr/>
          <p:nvPr/>
        </p:nvGrpSpPr>
        <p:grpSpPr>
          <a:xfrm>
            <a:off x="-3175" y="63500"/>
            <a:ext cx="4070350" cy="1150938"/>
            <a:chOff x="-3175" y="63500"/>
            <a:chExt cx="4070350" cy="1150938"/>
          </a:xfrm>
        </p:grpSpPr>
        <p:pic>
          <p:nvPicPr>
            <p:cNvPr id="13" name="Picture 2"/>
            <p:cNvPicPr>
              <a:picLocks noChangeAspect="1" noChangeArrowheads="1"/>
            </p:cNvPicPr>
            <p:nvPr/>
          </p:nvPicPr>
          <p:blipFill>
            <a:blip r:embed="rId4" cstate="print"/>
            <a:srcRect/>
            <a:stretch>
              <a:fillRect/>
            </a:stretch>
          </p:blipFill>
          <p:spPr bwMode="auto">
            <a:xfrm>
              <a:off x="-3175" y="63500"/>
              <a:ext cx="4070350" cy="1150938"/>
            </a:xfrm>
            <a:prstGeom prst="rect">
              <a:avLst/>
            </a:prstGeom>
            <a:noFill/>
            <a:ln w="9525">
              <a:noFill/>
              <a:miter lim="800000"/>
              <a:headEnd/>
              <a:tailEnd/>
            </a:ln>
          </p:spPr>
        </p:pic>
        <p:sp>
          <p:nvSpPr>
            <p:cNvPr id="14" name="TextBox 13"/>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idea </a:t>
              </a: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&amp;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6"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Picture 5"/>
          <p:cNvPicPr>
            <a:picLocks noChangeAspect="1" noChangeArrowheads="1"/>
          </p:cNvPicPr>
          <p:nvPr/>
        </p:nvPicPr>
        <p:blipFill>
          <a:blip r:embed="rId3" cstate="print"/>
          <a:srcRect/>
          <a:stretch>
            <a:fillRect/>
          </a:stretch>
        </p:blipFill>
        <p:spPr bwMode="auto">
          <a:xfrm>
            <a:off x="71437" y="1454150"/>
            <a:ext cx="8953649" cy="5302250"/>
          </a:xfrm>
          <a:prstGeom prst="rect">
            <a:avLst/>
          </a:prstGeom>
          <a:noFill/>
          <a:ln w="9525">
            <a:noFill/>
            <a:miter lim="800000"/>
            <a:headEnd/>
            <a:tailEnd/>
          </a:ln>
        </p:spPr>
      </p:pic>
      <p:sp>
        <p:nvSpPr>
          <p:cNvPr id="9625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a:latin typeface="Helvetica" pitchFamily="34" charset="0"/>
              <a:ea typeface="Helvetica Neue"/>
              <a:cs typeface="Helvetica Neue"/>
            </a:endParaRPr>
          </a:p>
        </p:txBody>
      </p:sp>
      <p:sp>
        <p:nvSpPr>
          <p:cNvPr id="11" name="Rectangle 10"/>
          <p:cNvSpPr/>
          <p:nvPr/>
        </p:nvSpPr>
        <p:spPr>
          <a:xfrm>
            <a:off x="767290" y="1928802"/>
            <a:ext cx="7621134"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96263" name="矩形 19"/>
          <p:cNvSpPr>
            <a:spLocks noChangeArrowheads="1"/>
          </p:cNvSpPr>
          <p:nvPr/>
        </p:nvSpPr>
        <p:spPr bwMode="auto">
          <a:xfrm>
            <a:off x="1234975" y="2420888"/>
            <a:ext cx="5929313" cy="494751"/>
          </a:xfrm>
          <a:prstGeom prst="rect">
            <a:avLst/>
          </a:prstGeom>
          <a:noFill/>
          <a:ln w="9525">
            <a:noFill/>
            <a:miter lim="800000"/>
            <a:headEnd/>
            <a:tailEnd/>
          </a:ln>
        </p:spPr>
        <p:txBody>
          <a:bodyPr>
            <a:spAutoFit/>
          </a:bodyPr>
          <a:lstStyle/>
          <a:p>
            <a:pPr>
              <a:lnSpc>
                <a:spcPct val="120000"/>
              </a:lnSpc>
            </a:pPr>
            <a:r>
              <a:rPr lang="en-US" altLang="zh-CN" sz="2400" b="1" dirty="0" smtClean="0">
                <a:solidFill>
                  <a:schemeClr val="accent6">
                    <a:lumMod val="75000"/>
                  </a:schemeClr>
                </a:solidFill>
                <a:latin typeface="Helvetica"/>
                <a:ea typeface="+mn-ea"/>
              </a:rPr>
              <a:t>Concluding part:</a:t>
            </a:r>
            <a:endParaRPr lang="zh-CN" altLang="zh-CN" sz="2400" b="1" dirty="0" smtClean="0">
              <a:solidFill>
                <a:schemeClr val="accent6">
                  <a:lumMod val="75000"/>
                </a:schemeClr>
              </a:solidFill>
              <a:latin typeface="Helvetica"/>
              <a:ea typeface="+mn-ea"/>
            </a:endParaRPr>
          </a:p>
        </p:txBody>
      </p:sp>
      <p:sp>
        <p:nvSpPr>
          <p:cNvPr id="17" name="矩形 16"/>
          <p:cNvSpPr/>
          <p:nvPr/>
        </p:nvSpPr>
        <p:spPr>
          <a:xfrm>
            <a:off x="4067944" y="284455"/>
            <a:ext cx="4806826" cy="1200329"/>
          </a:xfrm>
          <a:prstGeom prst="rect">
            <a:avLst/>
          </a:prstGeom>
        </p:spPr>
        <p:txBody>
          <a:bodyPr wrap="square">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Summary of the </a:t>
            </a:r>
            <a:r>
              <a:rPr lang="en-US" altLang="zh-CN" sz="2400" b="1" dirty="0" smtClean="0">
                <a:solidFill>
                  <a:schemeClr val="accent6">
                    <a:lumMod val="75000"/>
                  </a:schemeClr>
                </a:solidFill>
                <a:latin typeface="Helvetica"/>
                <a:ea typeface="+mn-ea"/>
              </a:rPr>
              <a:t>text: </a:t>
            </a:r>
          </a:p>
          <a:p>
            <a:pPr eaLnBrk="0" fontAlgn="auto" hangingPunct="0">
              <a:spcBef>
                <a:spcPts val="0"/>
              </a:spcBef>
              <a:spcAft>
                <a:spcPts val="0"/>
              </a:spcAft>
              <a:defRPr/>
            </a:pPr>
            <a:r>
              <a:rPr lang="en-US" altLang="zh-CN" sz="2400" dirty="0" smtClean="0">
                <a:latin typeface="Helvetica"/>
                <a:ea typeface="+mn-ea"/>
              </a:rPr>
              <a:t>Retell the text with the help of the following tips.</a:t>
            </a:r>
            <a:endParaRPr lang="en-US" altLang="zh-CN" sz="2400" dirty="0">
              <a:latin typeface="Helvetica"/>
              <a:ea typeface="+mn-ea"/>
            </a:endParaRPr>
          </a:p>
        </p:txBody>
      </p:sp>
      <p:sp>
        <p:nvSpPr>
          <p:cNvPr id="18" name="矩形 19"/>
          <p:cNvSpPr>
            <a:spLocks noChangeArrowheads="1"/>
          </p:cNvSpPr>
          <p:nvPr/>
        </p:nvSpPr>
        <p:spPr bwMode="auto">
          <a:xfrm>
            <a:off x="1258888" y="2915639"/>
            <a:ext cx="5724440" cy="2239844"/>
          </a:xfrm>
          <a:prstGeom prst="rect">
            <a:avLst/>
          </a:prstGeom>
          <a:noFill/>
          <a:ln w="9525">
            <a:noFill/>
            <a:miter lim="800000"/>
            <a:headEnd/>
            <a:tailEnd/>
          </a:ln>
        </p:spPr>
        <p:txBody>
          <a:bodyPr wrap="square">
            <a:spAutoFit/>
          </a:bodyPr>
          <a:lstStyle/>
          <a:p>
            <a:pPr>
              <a:lnSpc>
                <a:spcPct val="150000"/>
              </a:lnSpc>
            </a:pPr>
            <a:r>
              <a:rPr lang="en-US" altLang="zh-CN" sz="2400" dirty="0" smtClean="0">
                <a:latin typeface="Helvetica"/>
                <a:ea typeface="+mn-ea"/>
              </a:rPr>
              <a:t>marked with …, feel emotional, reverse myself, keep back my tears, bring back, remake the bed, tokens of her childhood, await, with open arms</a:t>
            </a:r>
          </a:p>
        </p:txBody>
      </p:sp>
      <p:grpSp>
        <p:nvGrpSpPr>
          <p:cNvPr id="12" name="组合 11"/>
          <p:cNvGrpSpPr/>
          <p:nvPr/>
        </p:nvGrpSpPr>
        <p:grpSpPr>
          <a:xfrm>
            <a:off x="-3175" y="63500"/>
            <a:ext cx="4070350" cy="1150938"/>
            <a:chOff x="-3175" y="63500"/>
            <a:chExt cx="4070350" cy="1150938"/>
          </a:xfrm>
        </p:grpSpPr>
        <p:pic>
          <p:nvPicPr>
            <p:cNvPr id="13" name="Picture 2"/>
            <p:cNvPicPr>
              <a:picLocks noChangeAspect="1" noChangeArrowheads="1"/>
            </p:cNvPicPr>
            <p:nvPr/>
          </p:nvPicPr>
          <p:blipFill>
            <a:blip r:embed="rId4" cstate="print"/>
            <a:srcRect/>
            <a:stretch>
              <a:fillRect/>
            </a:stretch>
          </p:blipFill>
          <p:spPr bwMode="auto">
            <a:xfrm>
              <a:off x="-3175" y="63500"/>
              <a:ext cx="4070350" cy="1150938"/>
            </a:xfrm>
            <a:prstGeom prst="rect">
              <a:avLst/>
            </a:prstGeom>
            <a:noFill/>
            <a:ln w="9525">
              <a:noFill/>
              <a:miter lim="800000"/>
              <a:headEnd/>
              <a:tailEnd/>
            </a:ln>
          </p:spPr>
        </p:pic>
        <p:sp>
          <p:nvSpPr>
            <p:cNvPr id="14" name="TextBox 13"/>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idea </a:t>
              </a: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&amp;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5"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6263"/>
                                        </p:tgtEl>
                                        <p:attrNameLst>
                                          <p:attrName>style.visibility</p:attrName>
                                        </p:attrNameLst>
                                      </p:cBhvr>
                                      <p:to>
                                        <p:strVal val="visible"/>
                                      </p:to>
                                    </p:set>
                                    <p:animEffect transition="in" filter="wipe(up)">
                                      <p:cBhvr>
                                        <p:cTn id="7" dur="500"/>
                                        <p:tgtEl>
                                          <p:spTgt spid="9626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3"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3643313" y="609600"/>
            <a:ext cx="3417887" cy="461963"/>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ea typeface="+mn-ea"/>
              </a:rPr>
              <a:t>Practical phrases</a:t>
            </a:r>
            <a:endParaRPr lang="en-US" altLang="zh-CN" sz="2400" dirty="0">
              <a:solidFill>
                <a:schemeClr val="accent6">
                  <a:lumMod val="75000"/>
                </a:schemeClr>
              </a:solidFill>
              <a:ea typeface="+mn-ea"/>
            </a:endParaRPr>
          </a:p>
        </p:txBody>
      </p:sp>
      <p:sp>
        <p:nvSpPr>
          <p:cNvPr id="20" name="TextBox 19"/>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aphicFrame>
        <p:nvGraphicFramePr>
          <p:cNvPr id="15" name="表格 14"/>
          <p:cNvGraphicFramePr>
            <a:graphicFrameLocks noGrp="1"/>
          </p:cNvGraphicFramePr>
          <p:nvPr/>
        </p:nvGraphicFramePr>
        <p:xfrm>
          <a:off x="428625" y="1643063"/>
          <a:ext cx="8286808" cy="3901440"/>
        </p:xfrm>
        <a:graphic>
          <a:graphicData uri="http://schemas.openxmlformats.org/drawingml/2006/table">
            <a:tbl>
              <a:tblPr firstRow="1" bandRow="1">
                <a:tableStyleId>{93296810-A885-4BE3-A3E7-6D5BEEA58F35}</a:tableStyleId>
              </a:tblPr>
              <a:tblGrid>
                <a:gridCol w="4643470"/>
                <a:gridCol w="3643338"/>
              </a:tblGrid>
              <a:tr h="433348">
                <a:tc>
                  <a:txBody>
                    <a:bodyPr/>
                    <a:lstStyle/>
                    <a:p>
                      <a:pPr algn="ctr"/>
                      <a:r>
                        <a:rPr lang="en-US" altLang="zh-CN" sz="2600" dirty="0" smtClean="0">
                          <a:effectLst>
                            <a:outerShdw blurRad="38100" dist="38100" dir="2700000" algn="tl">
                              <a:srgbClr val="000000">
                                <a:alpha val="43137"/>
                              </a:srgbClr>
                            </a:outerShdw>
                          </a:effectLst>
                          <a:latin typeface="Helvetica"/>
                        </a:rPr>
                        <a:t>Practical phrases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gn="ctr"/>
                      <a:r>
                        <a:rPr lang="en-US" altLang="zh-CN" sz="2600" dirty="0" smtClean="0">
                          <a:effectLst>
                            <a:outerShdw blurRad="38100" dist="38100" dir="2700000" algn="tl">
                              <a:srgbClr val="000000">
                                <a:alpha val="43137"/>
                              </a:srgbClr>
                            </a:outerShdw>
                          </a:effectLst>
                          <a:latin typeface="Helvetica"/>
                        </a:rPr>
                        <a:t> Specific</a:t>
                      </a:r>
                      <a:r>
                        <a:rPr lang="en-US" altLang="zh-CN" sz="2600" baseline="0" dirty="0" smtClean="0">
                          <a:effectLst>
                            <a:outerShdw blurRad="38100" dist="38100" dir="2700000" algn="tl">
                              <a:srgbClr val="000000">
                                <a:alpha val="43137"/>
                              </a:srgbClr>
                            </a:outerShdw>
                          </a:effectLst>
                          <a:latin typeface="Helvetica"/>
                        </a:rPr>
                        <a:t> meanings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433348">
                <a:tc>
                  <a:txBody>
                    <a:bodyPr/>
                    <a:lstStyle/>
                    <a:p>
                      <a:pPr algn="l"/>
                      <a:r>
                        <a:rPr lang="en-US" altLang="zh-CN" sz="2600" dirty="0" smtClean="0">
                          <a:latin typeface="Helvetica"/>
                        </a:rPr>
                        <a:t>1.</a:t>
                      </a:r>
                      <a:r>
                        <a:rPr lang="en-US" altLang="zh-CN" sz="2600" baseline="0" dirty="0" smtClean="0">
                          <a:latin typeface="Helvetica"/>
                        </a:rPr>
                        <a:t> </a:t>
                      </a:r>
                      <a:r>
                        <a:rPr lang="en-US" altLang="zh-CN" sz="2600" dirty="0" smtClean="0">
                          <a:latin typeface="Helvetica"/>
                        </a:rPr>
                        <a:t>make it</a:t>
                      </a:r>
                      <a:endParaRPr lang="zh-CN" altLang="en-US" sz="2600" b="1" dirty="0">
                        <a:solidFill>
                          <a:srgbClr val="25491F"/>
                        </a:solidFill>
                        <a:latin typeface="Helvetica"/>
                      </a:endParaRPr>
                    </a:p>
                  </a:txBody>
                  <a:tcPr/>
                </a:tc>
                <a:tc>
                  <a:txBody>
                    <a:bodyPr/>
                    <a:lstStyle/>
                    <a:p>
                      <a:pPr algn="l"/>
                      <a:r>
                        <a:rPr lang="zh-CN" altLang="en-US" sz="2400" b="0" dirty="0" smtClean="0">
                          <a:latin typeface="华文楷体" pitchFamily="2" charset="-122"/>
                          <a:ea typeface="华文楷体" pitchFamily="2" charset="-122"/>
                        </a:rPr>
                        <a:t>成功；准时到达</a:t>
                      </a:r>
                      <a:endParaRPr lang="zh-CN" altLang="en-US" sz="2400" b="0" dirty="0">
                        <a:solidFill>
                          <a:srgbClr val="000000"/>
                        </a:solidFill>
                        <a:latin typeface="华文楷体" pitchFamily="2" charset="-122"/>
                        <a:ea typeface="华文楷体" pitchFamily="2" charset="-122"/>
                      </a:endParaRPr>
                    </a:p>
                  </a:txBody>
                  <a:tcPr/>
                </a:tc>
              </a:tr>
              <a:tr h="433348">
                <a:tc>
                  <a:txBody>
                    <a:bodyPr/>
                    <a:lstStyle/>
                    <a:p>
                      <a:pPr algn="l"/>
                      <a:r>
                        <a:rPr lang="en-US" altLang="zh-CN" sz="2600" dirty="0" smtClean="0">
                          <a:latin typeface="Helvetica"/>
                        </a:rPr>
                        <a:t>2. (be) free of/from</a:t>
                      </a:r>
                      <a:endParaRPr lang="zh-CN" altLang="en-US" sz="2600" b="1" dirty="0">
                        <a:solidFill>
                          <a:srgbClr val="25491F"/>
                        </a:solidFill>
                        <a:latin typeface="Helvetica"/>
                      </a:endParaRPr>
                    </a:p>
                  </a:txBody>
                  <a:tcPr/>
                </a:tc>
                <a:tc>
                  <a:txBody>
                    <a:bodyPr/>
                    <a:lstStyle/>
                    <a:p>
                      <a:pPr marL="0" algn="l" defTabSz="914400" rtl="0" eaLnBrk="1" latinLnBrk="0" hangingPunct="1">
                        <a:spcAft>
                          <a:spcPts val="0"/>
                        </a:spcAft>
                      </a:pPr>
                      <a:r>
                        <a:rPr lang="zh-CN" altLang="en-US" sz="2400" b="0" kern="1200" dirty="0" smtClean="0">
                          <a:solidFill>
                            <a:schemeClr val="dk1"/>
                          </a:solidFill>
                          <a:latin typeface="华文楷体" pitchFamily="2" charset="-122"/>
                          <a:ea typeface="华文楷体" pitchFamily="2" charset="-122"/>
                          <a:cs typeface="+mn-cs"/>
                        </a:rPr>
                        <a:t>免于</a:t>
                      </a:r>
                    </a:p>
                  </a:txBody>
                  <a:tcPr marL="68580" marR="68580" marT="0" marB="0"/>
                </a:tc>
              </a:tr>
              <a:tr h="433348">
                <a:tc>
                  <a:txBody>
                    <a:bodyPr/>
                    <a:lstStyle/>
                    <a:p>
                      <a:pPr algn="l"/>
                      <a:r>
                        <a:rPr lang="en-US" altLang="zh-CN" sz="2600" dirty="0" smtClean="0">
                          <a:latin typeface="Helvetica"/>
                        </a:rPr>
                        <a:t>3. strip off</a:t>
                      </a:r>
                      <a:endParaRPr lang="zh-CN" altLang="en-US" sz="2600" b="1" dirty="0">
                        <a:solidFill>
                          <a:srgbClr val="25491F"/>
                        </a:solidFill>
                        <a:latin typeface="Helvetica"/>
                      </a:endParaRPr>
                    </a:p>
                  </a:txBody>
                  <a:tcPr/>
                </a:tc>
                <a:tc>
                  <a:txBody>
                    <a:bodyPr/>
                    <a:lstStyle/>
                    <a:p>
                      <a:pPr marL="0" algn="l" defTabSz="914400" rtl="0" eaLnBrk="1" latinLnBrk="0" hangingPunct="1"/>
                      <a:r>
                        <a:rPr lang="zh-CN" altLang="zh-CN" sz="2400" b="0" kern="1200" dirty="0" smtClean="0">
                          <a:solidFill>
                            <a:schemeClr val="dk1"/>
                          </a:solidFill>
                          <a:latin typeface="华文楷体" pitchFamily="2" charset="-122"/>
                          <a:ea typeface="华文楷体" pitchFamily="2" charset="-122"/>
                          <a:cs typeface="+mn-cs"/>
                        </a:rPr>
                        <a:t>剥去；除去</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algn="l"/>
                      <a:r>
                        <a:rPr lang="en-US" altLang="zh-CN" sz="2600" dirty="0" smtClean="0">
                          <a:latin typeface="Helvetica"/>
                        </a:rPr>
                        <a:t>4. reverse oneself/oneself </a:t>
                      </a:r>
                      <a:endParaRPr lang="zh-CN" altLang="en-US" sz="2600" b="1" dirty="0">
                        <a:solidFill>
                          <a:srgbClr val="25491F"/>
                        </a:solidFill>
                        <a:latin typeface="Helvetica"/>
                      </a:endParaRPr>
                    </a:p>
                  </a:txBody>
                  <a:tcPr/>
                </a:tc>
                <a:tc>
                  <a:txBody>
                    <a:bodyPr/>
                    <a:lstStyle/>
                    <a:p>
                      <a:pPr marL="0" algn="l" defTabSz="914400" rtl="0" eaLnBrk="1" latinLnBrk="0" hangingPunct="1"/>
                      <a:r>
                        <a:rPr lang="zh-CN" altLang="zh-CN" sz="2400" b="0" kern="1200" dirty="0" smtClean="0">
                          <a:solidFill>
                            <a:schemeClr val="dk1"/>
                          </a:solidFill>
                          <a:latin typeface="华文楷体" pitchFamily="2" charset="-122"/>
                          <a:ea typeface="华文楷体" pitchFamily="2" charset="-122"/>
                          <a:cs typeface="+mn-cs"/>
                        </a:rPr>
                        <a:t>改变主意</a:t>
                      </a:r>
                      <a:r>
                        <a:rPr lang="en-US" altLang="zh-CN" sz="2400" b="0" kern="1200" dirty="0" smtClean="0">
                          <a:solidFill>
                            <a:schemeClr val="dk1"/>
                          </a:solidFill>
                          <a:latin typeface="华文楷体" pitchFamily="2" charset="-122"/>
                          <a:ea typeface="华文楷体" pitchFamily="2" charset="-122"/>
                          <a:cs typeface="+mn-cs"/>
                        </a:rPr>
                        <a:t>/</a:t>
                      </a:r>
                      <a:r>
                        <a:rPr lang="zh-CN" altLang="zh-CN" sz="2400" b="0" kern="1200" dirty="0" smtClean="0">
                          <a:solidFill>
                            <a:schemeClr val="dk1"/>
                          </a:solidFill>
                          <a:latin typeface="华文楷体" pitchFamily="2" charset="-122"/>
                          <a:ea typeface="华文楷体" pitchFamily="2" charset="-122"/>
                          <a:cs typeface="+mn-cs"/>
                        </a:rPr>
                        <a:t>态度</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algn="l"/>
                      <a:r>
                        <a:rPr lang="en-US" altLang="zh-CN" sz="2600" dirty="0" smtClean="0">
                          <a:latin typeface="Helvetica"/>
                        </a:rPr>
                        <a:t>5. straighten up </a:t>
                      </a:r>
                      <a:endParaRPr lang="zh-CN" altLang="en-US" sz="2600" b="1" dirty="0">
                        <a:solidFill>
                          <a:srgbClr val="25491F"/>
                        </a:solidFill>
                        <a:latin typeface="Helvetica"/>
                      </a:endParaRPr>
                    </a:p>
                  </a:txBody>
                  <a:tcPr/>
                </a:tc>
                <a:tc>
                  <a:txBody>
                    <a:bodyPr/>
                    <a:lstStyle/>
                    <a:p>
                      <a:pPr marL="0" algn="l" defTabSz="914400" rtl="0" eaLnBrk="1" latinLnBrk="0" hangingPunct="1"/>
                      <a:r>
                        <a:rPr lang="zh-CN" altLang="zh-CN" sz="2400" b="0" kern="1200" dirty="0" smtClean="0">
                          <a:solidFill>
                            <a:schemeClr val="dk1"/>
                          </a:solidFill>
                          <a:latin typeface="华文楷体" pitchFamily="2" charset="-122"/>
                          <a:ea typeface="华文楷体" pitchFamily="2" charset="-122"/>
                          <a:cs typeface="+mn-cs"/>
                        </a:rPr>
                        <a:t>把……弄整洁</a:t>
                      </a:r>
                      <a:r>
                        <a:rPr lang="en-US" altLang="zh-CN" sz="2400" b="0" kern="1200" dirty="0" smtClean="0">
                          <a:solidFill>
                            <a:schemeClr val="dk1"/>
                          </a:solidFill>
                          <a:latin typeface="华文楷体" pitchFamily="2" charset="-122"/>
                          <a:ea typeface="华文楷体" pitchFamily="2" charset="-122"/>
                          <a:cs typeface="+mn-cs"/>
                        </a:rPr>
                        <a:t>; </a:t>
                      </a:r>
                      <a:r>
                        <a:rPr lang="zh-CN" altLang="zh-CN" sz="2400" b="0" kern="1200" dirty="0" smtClean="0">
                          <a:solidFill>
                            <a:schemeClr val="dk1"/>
                          </a:solidFill>
                          <a:latin typeface="华文楷体" pitchFamily="2" charset="-122"/>
                          <a:ea typeface="华文楷体" pitchFamily="2" charset="-122"/>
                          <a:cs typeface="+mn-cs"/>
                        </a:rPr>
                        <a:t>直起身</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algn="l"/>
                      <a:r>
                        <a:rPr lang="en-US" altLang="zh-CN" sz="2600" dirty="0" smtClean="0">
                          <a:latin typeface="Helvetica"/>
                        </a:rPr>
                        <a:t>6. keep back </a:t>
                      </a:r>
                      <a:endParaRPr lang="zh-CN" altLang="en-US" sz="2600" b="1" dirty="0">
                        <a:solidFill>
                          <a:srgbClr val="25491F"/>
                        </a:solidFill>
                        <a:latin typeface="Helvetica"/>
                      </a:endParaRPr>
                    </a:p>
                  </a:txBody>
                  <a:tcPr/>
                </a:tc>
                <a:tc>
                  <a:txBody>
                    <a:bodyPr/>
                    <a:lstStyle/>
                    <a:p>
                      <a:pPr marL="0" algn="l" defTabSz="914400" rtl="0" eaLnBrk="1" latinLnBrk="0" hangingPunct="1"/>
                      <a:r>
                        <a:rPr lang="zh-CN" altLang="zh-CN" sz="2400" b="0" kern="1200" dirty="0" smtClean="0">
                          <a:solidFill>
                            <a:schemeClr val="dk1"/>
                          </a:solidFill>
                          <a:latin typeface="华文楷体" pitchFamily="2" charset="-122"/>
                          <a:ea typeface="华文楷体" pitchFamily="2" charset="-122"/>
                          <a:cs typeface="+mn-cs"/>
                        </a:rPr>
                        <a:t>抑制（感情）；阻止</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600" dirty="0" smtClean="0">
                          <a:latin typeface="Helvetica"/>
                        </a:rPr>
                        <a:t>7. with open arms</a:t>
                      </a:r>
                      <a:endParaRPr lang="zh-CN" altLang="en-US" sz="2600" b="1" dirty="0">
                        <a:solidFill>
                          <a:srgbClr val="25491F"/>
                        </a:solidFill>
                        <a:latin typeface="Helvetica"/>
                      </a:endParaRPr>
                    </a:p>
                  </a:txBody>
                  <a:tcPr/>
                </a:tc>
                <a:tc>
                  <a:txBody>
                    <a:bodyPr/>
                    <a:lstStyle/>
                    <a:p>
                      <a:pPr marL="0" algn="l" defTabSz="914400" rtl="0" eaLnBrk="1" latinLnBrk="0" hangingPunct="1"/>
                      <a:r>
                        <a:rPr lang="zh-CN" altLang="zh-CN" sz="2400" b="0" kern="1200" dirty="0" smtClean="0">
                          <a:solidFill>
                            <a:schemeClr val="dk1"/>
                          </a:solidFill>
                          <a:latin typeface="华文楷体" pitchFamily="2" charset="-122"/>
                          <a:ea typeface="华文楷体" pitchFamily="2" charset="-122"/>
                          <a:cs typeface="+mn-cs"/>
                        </a:rPr>
                        <a:t>热烈地；欣然</a:t>
                      </a:r>
                      <a:endParaRPr lang="zh-CN" altLang="en-US" sz="2400" b="0" kern="1200" dirty="0">
                        <a:solidFill>
                          <a:schemeClr val="dk1"/>
                        </a:solidFill>
                        <a:latin typeface="华文楷体" pitchFamily="2" charset="-122"/>
                        <a:ea typeface="华文楷体" pitchFamily="2" charset="-122"/>
                        <a:cs typeface="+mn-cs"/>
                      </a:endParaRPr>
                    </a:p>
                  </a:txBody>
                  <a:tcPr/>
                </a:tc>
              </a:tr>
            </a:tbl>
          </a:graphicData>
        </a:graphic>
      </p:graphicFrame>
      <p:pic>
        <p:nvPicPr>
          <p:cNvPr id="6"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pic>
        <p:nvPicPr>
          <p:cNvPr id="8197" name="Picture 5"/>
          <p:cNvPicPr>
            <a:picLocks noChangeAspect="1" noChangeArrowheads="1"/>
          </p:cNvPicPr>
          <p:nvPr/>
        </p:nvPicPr>
        <p:blipFill>
          <a:blip r:embed="rId4" cstate="print"/>
          <a:srcRect l="7698" t="13989"/>
          <a:stretch>
            <a:fillRect/>
          </a:stretch>
        </p:blipFill>
        <p:spPr bwMode="auto">
          <a:xfrm>
            <a:off x="428625" y="2214563"/>
            <a:ext cx="8296275" cy="4521200"/>
          </a:xfrm>
          <a:prstGeom prst="rect">
            <a:avLst/>
          </a:prstGeom>
          <a:noFill/>
          <a:ln w="9525">
            <a:noFill/>
            <a:miter lim="800000"/>
            <a:headEnd/>
            <a:tailEnd/>
          </a:ln>
        </p:spPr>
      </p:pic>
      <p:sp>
        <p:nvSpPr>
          <p:cNvPr id="8" name="TextBox 7"/>
          <p:cNvSpPr txBox="1">
            <a:spLocks noChangeArrowheads="1"/>
          </p:cNvSpPr>
          <p:nvPr/>
        </p:nvSpPr>
        <p:spPr bwMode="auto">
          <a:xfrm>
            <a:off x="1016000" y="1650673"/>
            <a:ext cx="2541588" cy="461665"/>
          </a:xfrm>
          <a:prstGeom prst="rect">
            <a:avLst/>
          </a:prstGeom>
          <a:noFill/>
          <a:ln w="9525">
            <a:noFill/>
            <a:miter lim="800000"/>
            <a:headEnd/>
            <a:tailEnd/>
          </a:ln>
        </p:spPr>
        <p:txBody>
          <a:bodyPr>
            <a:spAutoFit/>
          </a:bodyPr>
          <a:lstStyle/>
          <a:p>
            <a:r>
              <a:rPr lang="zh-CN" altLang="en-US" sz="2400" b="1" dirty="0" smtClean="0">
                <a:solidFill>
                  <a:srgbClr val="000000"/>
                </a:solidFill>
                <a:latin typeface="华文楷体"/>
                <a:ea typeface="华文楷体"/>
                <a:cs typeface="华文楷体"/>
              </a:rPr>
              <a:t>成功；准时到达</a:t>
            </a:r>
            <a:endParaRPr lang="zh-CN" altLang="en-US" sz="2400" b="1" dirty="0">
              <a:solidFill>
                <a:srgbClr val="000000"/>
              </a:solidFill>
              <a:latin typeface="华文楷体"/>
              <a:ea typeface="华文楷体"/>
              <a:cs typeface="华文楷体"/>
            </a:endParaRPr>
          </a:p>
        </p:txBody>
      </p:sp>
      <p:sp>
        <p:nvSpPr>
          <p:cNvPr id="13" name="文本框 5"/>
          <p:cNvSpPr txBox="1"/>
          <p:nvPr/>
        </p:nvSpPr>
        <p:spPr>
          <a:xfrm>
            <a:off x="952453" y="4362451"/>
            <a:ext cx="5203723"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smtClean="0">
                <a:solidFill>
                  <a:schemeClr val="accent4">
                    <a:lumMod val="10000"/>
                  </a:schemeClr>
                </a:solidFill>
                <a:latin typeface="Helvetica" pitchFamily="34" charset="0"/>
                <a:ea typeface="+mn-ea"/>
              </a:rPr>
              <a:t>(</a:t>
            </a:r>
            <a:r>
              <a:rPr kumimoji="1" lang="en-US" altLang="zh-CN" sz="2400" dirty="0" smtClean="0">
                <a:solidFill>
                  <a:schemeClr val="accent4">
                    <a:lumMod val="10000"/>
                  </a:schemeClr>
                </a:solidFill>
                <a:latin typeface="+mn-lt"/>
                <a:ea typeface="+mn-ea"/>
              </a:rPr>
              <a:t>with + n. + V-</a:t>
            </a:r>
            <a:r>
              <a:rPr kumimoji="1" lang="en-US" altLang="zh-CN" sz="2400" dirty="0" err="1" smtClean="0">
                <a:solidFill>
                  <a:schemeClr val="accent4">
                    <a:lumMod val="10000"/>
                  </a:schemeClr>
                </a:solidFill>
                <a:latin typeface="+mn-lt"/>
                <a:ea typeface="+mn-ea"/>
              </a:rPr>
              <a:t>ing</a:t>
            </a:r>
            <a:r>
              <a:rPr kumimoji="1" lang="en-US" altLang="zh-CN" sz="2400" dirty="0" smtClean="0">
                <a:solidFill>
                  <a:schemeClr val="accent4">
                    <a:lumMod val="10000"/>
                  </a:schemeClr>
                </a:solidFill>
                <a:latin typeface="+mn-lt"/>
                <a:ea typeface="+mn-ea"/>
              </a:rPr>
              <a:t> / pour/ make it to … </a:t>
            </a:r>
            <a:r>
              <a:rPr kumimoji="1" lang="en-US" altLang="zh-CN" sz="2400" dirty="0">
                <a:solidFill>
                  <a:schemeClr val="accent4">
                    <a:lumMod val="10000"/>
                  </a:schemeClr>
                </a:solidFill>
                <a:latin typeface="Helvetica" pitchFamily="34" charset="0"/>
                <a:ea typeface="+mn-ea"/>
              </a:rPr>
              <a:t>) </a:t>
            </a:r>
          </a:p>
        </p:txBody>
      </p:sp>
      <p:sp>
        <p:nvSpPr>
          <p:cNvPr id="14" name="TextBox 8"/>
          <p:cNvSpPr txBox="1">
            <a:spLocks noChangeArrowheads="1"/>
          </p:cNvSpPr>
          <p:nvPr/>
        </p:nvSpPr>
        <p:spPr bwMode="auto">
          <a:xfrm>
            <a:off x="1081088" y="5011331"/>
            <a:ext cx="6978650" cy="978729"/>
          </a:xfrm>
          <a:prstGeom prst="rect">
            <a:avLst/>
          </a:prstGeom>
          <a:noFill/>
          <a:ln w="9525">
            <a:noFill/>
            <a:miter lim="800000"/>
            <a:headEnd/>
            <a:tailEnd/>
          </a:ln>
        </p:spPr>
        <p:txBody>
          <a:bodyPr>
            <a:spAutoFit/>
          </a:bodyPr>
          <a:lstStyle/>
          <a:p>
            <a:pPr>
              <a:lnSpc>
                <a:spcPct val="120000"/>
              </a:lnSpc>
              <a:spcBef>
                <a:spcPct val="50000"/>
              </a:spcBef>
            </a:pPr>
            <a:r>
              <a:rPr kumimoji="1" lang="en-US" altLang="zh-CN" sz="2400" b="1" i="1" dirty="0" smtClean="0">
                <a:solidFill>
                  <a:srgbClr val="FF6600"/>
                </a:solidFill>
                <a:latin typeface="Helvetica" pitchFamily="34" charset="0"/>
              </a:rPr>
              <a:t>With blood pouring </a:t>
            </a:r>
            <a:r>
              <a:rPr kumimoji="1" lang="en-US" altLang="zh-CN" sz="2400" dirty="0" smtClean="0">
                <a:latin typeface="Helvetica" pitchFamily="34" charset="0"/>
              </a:rPr>
              <a:t>from his leg, </a:t>
            </a:r>
            <a:r>
              <a:rPr kumimoji="1" lang="en-US" altLang="zh-CN" sz="2400" b="1" i="1" dirty="0" smtClean="0">
                <a:solidFill>
                  <a:srgbClr val="FF6600"/>
                </a:solidFill>
                <a:latin typeface="Helvetica" pitchFamily="34" charset="0"/>
              </a:rPr>
              <a:t>he made it to </a:t>
            </a:r>
            <a:r>
              <a:rPr kumimoji="1" lang="en-US" altLang="zh-CN" sz="2400" dirty="0" smtClean="0">
                <a:latin typeface="Helvetica" pitchFamily="34" charset="0"/>
              </a:rPr>
              <a:t>a nearby house.  </a:t>
            </a:r>
          </a:p>
        </p:txBody>
      </p:sp>
      <p:sp>
        <p:nvSpPr>
          <p:cNvPr id="16" name="TextBox 15"/>
          <p:cNvSpPr txBox="1">
            <a:spLocks noChangeArrowheads="1"/>
          </p:cNvSpPr>
          <p:nvPr/>
        </p:nvSpPr>
        <p:spPr bwMode="auto">
          <a:xfrm>
            <a:off x="5357813" y="1650673"/>
            <a:ext cx="1500203" cy="492443"/>
          </a:xfrm>
          <a:prstGeom prst="rect">
            <a:avLst/>
          </a:prstGeom>
          <a:noFill/>
          <a:ln w="9525">
            <a:noFill/>
            <a:miter lim="800000"/>
            <a:headEnd/>
            <a:tailEnd/>
          </a:ln>
        </p:spPr>
        <p:txBody>
          <a:bodyPr wrap="square">
            <a:spAutoFit/>
          </a:bodyPr>
          <a:lstStyle/>
          <a:p>
            <a:pPr>
              <a:spcBef>
                <a:spcPct val="50000"/>
              </a:spcBef>
            </a:pPr>
            <a:r>
              <a:rPr lang="en-US" altLang="zh-CN" sz="2600" b="1" dirty="0" smtClean="0">
                <a:latin typeface="Helvetica" pitchFamily="34" charset="0"/>
              </a:rPr>
              <a:t>make it</a:t>
            </a:r>
            <a:endParaRPr lang="en-US" altLang="zh-CN" sz="2600" b="1" dirty="0">
              <a:latin typeface="Helvetica" pitchFamily="34" charset="0"/>
            </a:endParaRPr>
          </a:p>
        </p:txBody>
      </p:sp>
      <p:sp>
        <p:nvSpPr>
          <p:cNvPr id="2" name="TextBox 1"/>
          <p:cNvSpPr txBox="1"/>
          <p:nvPr/>
        </p:nvSpPr>
        <p:spPr>
          <a:xfrm>
            <a:off x="3716338" y="1717675"/>
            <a:ext cx="1651000" cy="461963"/>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87413" y="2643188"/>
            <a:ext cx="18272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000125" y="3146425"/>
            <a:ext cx="6429375" cy="461665"/>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他腿上流着血，支撑着走到附近的一所房子。</a:t>
            </a:r>
            <a:endParaRPr lang="zh-CN" altLang="en-US" sz="2400" dirty="0">
              <a:latin typeface="华文行楷" pitchFamily="2" charset="-122"/>
              <a:ea typeface="华文行楷" pitchFamily="2" charset="-122"/>
            </a:endParaRPr>
          </a:p>
        </p:txBody>
      </p:sp>
      <p:sp>
        <p:nvSpPr>
          <p:cNvPr id="25" name="TextBox 24"/>
          <p:cNvSpPr txBox="1"/>
          <p:nvPr/>
        </p:nvSpPr>
        <p:spPr>
          <a:xfrm>
            <a:off x="928688" y="3900488"/>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20" name="TextBox 19"/>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7" name="TextBox 16"/>
          <p:cNvSpPr txBox="1"/>
          <p:nvPr/>
        </p:nvSpPr>
        <p:spPr>
          <a:xfrm>
            <a:off x="3643313" y="609600"/>
            <a:ext cx="3417887" cy="461963"/>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ea typeface="+mn-ea"/>
              </a:rPr>
              <a:t>Practical phrases</a:t>
            </a:r>
            <a:endParaRPr lang="en-US" altLang="zh-CN" sz="2400" dirty="0">
              <a:solidFill>
                <a:schemeClr val="accent6">
                  <a:lumMod val="75000"/>
                </a:schemeClr>
              </a:solidFill>
              <a:ea typeface="+mn-ea"/>
            </a:endParaRPr>
          </a:p>
        </p:txBody>
      </p:sp>
      <p:pic>
        <p:nvPicPr>
          <p:cNvPr id="15"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274888"/>
            <a:ext cx="7708900" cy="4521200"/>
          </a:xfrm>
          <a:prstGeom prst="rect">
            <a:avLst/>
          </a:prstGeom>
          <a:noFill/>
          <a:ln w="9525">
            <a:noFill/>
            <a:miter lim="800000"/>
            <a:headEnd/>
            <a:tailEnd/>
          </a:ln>
        </p:spPr>
      </p:pic>
      <p:sp>
        <p:nvSpPr>
          <p:cNvPr id="8" name="TextBox 7"/>
          <p:cNvSpPr txBox="1">
            <a:spLocks noChangeArrowheads="1"/>
          </p:cNvSpPr>
          <p:nvPr/>
        </p:nvSpPr>
        <p:spPr bwMode="auto">
          <a:xfrm>
            <a:off x="1476375" y="1643050"/>
            <a:ext cx="1649413" cy="461665"/>
          </a:xfrm>
          <a:prstGeom prst="rect">
            <a:avLst/>
          </a:prstGeom>
          <a:noFill/>
          <a:ln w="9525">
            <a:noFill/>
            <a:miter lim="800000"/>
            <a:headEnd/>
            <a:tailEnd/>
          </a:ln>
        </p:spPr>
        <p:txBody>
          <a:bodyPr wrap="square">
            <a:spAutoFit/>
          </a:bodyPr>
          <a:lstStyle/>
          <a:p>
            <a:r>
              <a:rPr lang="zh-CN" altLang="en-US" sz="2400" b="1" dirty="0" smtClean="0">
                <a:solidFill>
                  <a:srgbClr val="000000"/>
                </a:solidFill>
                <a:latin typeface="华文楷体"/>
                <a:ea typeface="华文楷体"/>
                <a:cs typeface="华文楷体"/>
              </a:rPr>
              <a:t>免于</a:t>
            </a:r>
            <a:r>
              <a:rPr lang="en-US" altLang="zh-CN" sz="2400" b="1" dirty="0" smtClean="0">
                <a:solidFill>
                  <a:srgbClr val="000000"/>
                </a:solidFill>
                <a:latin typeface="华文楷体"/>
                <a:ea typeface="华文楷体"/>
                <a:cs typeface="华文楷体"/>
              </a:rPr>
              <a:t>……</a:t>
            </a:r>
            <a:endParaRPr lang="en-US" altLang="zh-CN" sz="2400" b="1" dirty="0">
              <a:solidFill>
                <a:srgbClr val="000000"/>
              </a:solidFill>
              <a:latin typeface="华文楷体"/>
              <a:ea typeface="华文楷体"/>
              <a:cs typeface="华文楷体"/>
            </a:endParaRPr>
          </a:p>
        </p:txBody>
      </p:sp>
      <p:sp>
        <p:nvSpPr>
          <p:cNvPr id="13" name="文本框 5"/>
          <p:cNvSpPr txBox="1"/>
          <p:nvPr/>
        </p:nvSpPr>
        <p:spPr>
          <a:xfrm>
            <a:off x="1571604" y="4467533"/>
            <a:ext cx="6300810"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smtClean="0">
                <a:solidFill>
                  <a:srgbClr val="0D0A10"/>
                </a:solidFill>
                <a:latin typeface="Helvetica"/>
                <a:ea typeface="+mn-ea"/>
              </a:rPr>
              <a:t>(</a:t>
            </a:r>
            <a:r>
              <a:rPr lang="en-US" altLang="zh-CN" sz="2400" dirty="0" smtClean="0">
                <a:latin typeface="+mn-lt"/>
                <a:ea typeface="+mn-ea"/>
              </a:rPr>
              <a:t>ironically / claim / be free of </a:t>
            </a:r>
            <a:r>
              <a:rPr lang="en-US" altLang="zh-CN" sz="2400" dirty="0">
                <a:latin typeface="+mn-lt"/>
                <a:ea typeface="+mn-ea"/>
              </a:rPr>
              <a:t>/ </a:t>
            </a:r>
            <a:r>
              <a:rPr lang="en-US" altLang="zh-CN" sz="2400" dirty="0" smtClean="0">
                <a:latin typeface="+mn-lt"/>
                <a:ea typeface="+mn-ea"/>
              </a:rPr>
              <a:t>artificial colorings)</a:t>
            </a:r>
            <a:endParaRPr lang="en-US" altLang="zh-CN" sz="2400" dirty="0">
              <a:latin typeface="+mn-lt"/>
              <a:ea typeface="+mn-ea"/>
            </a:endParaRPr>
          </a:p>
        </p:txBody>
      </p:sp>
      <p:sp>
        <p:nvSpPr>
          <p:cNvPr id="14" name="TextBox 8"/>
          <p:cNvSpPr txBox="1">
            <a:spLocks noChangeArrowheads="1"/>
          </p:cNvSpPr>
          <p:nvPr/>
        </p:nvSpPr>
        <p:spPr bwMode="auto">
          <a:xfrm>
            <a:off x="1571625" y="5030788"/>
            <a:ext cx="6300788" cy="1754326"/>
          </a:xfrm>
          <a:prstGeom prst="rect">
            <a:avLst/>
          </a:prstGeom>
          <a:noFill/>
          <a:ln w="9525">
            <a:noFill/>
            <a:miter lim="800000"/>
            <a:headEnd/>
            <a:tailEnd/>
          </a:ln>
        </p:spPr>
        <p:txBody>
          <a:bodyPr>
            <a:spAutoFit/>
          </a:bodyPr>
          <a:lstStyle/>
          <a:p>
            <a:r>
              <a:rPr kumimoji="1" lang="en-US" altLang="zh-CN" sz="2400" b="1" i="1" dirty="0" smtClean="0">
                <a:solidFill>
                  <a:srgbClr val="FF6600"/>
                </a:solidFill>
                <a:latin typeface="Helvetica" pitchFamily="34" charset="0"/>
              </a:rPr>
              <a:t>Ironically</a:t>
            </a:r>
            <a:r>
              <a:rPr kumimoji="1" lang="en-US" altLang="zh-CN" sz="2400" dirty="0" smtClean="0">
                <a:latin typeface="Helvetica" pitchFamily="34" charset="0"/>
                <a:cs typeface="Helvetica" pitchFamily="34" charset="0"/>
              </a:rPr>
              <a:t>, almost all manufacturers </a:t>
            </a:r>
            <a:r>
              <a:rPr kumimoji="1" lang="en-US" altLang="zh-CN" sz="2400" b="1" i="1" dirty="0" smtClean="0">
                <a:solidFill>
                  <a:srgbClr val="FF6600"/>
                </a:solidFill>
                <a:latin typeface="Helvetica" pitchFamily="34" charset="0"/>
              </a:rPr>
              <a:t>claim</a:t>
            </a:r>
            <a:r>
              <a:rPr kumimoji="1" lang="en-US" altLang="zh-CN" sz="2400" dirty="0" smtClean="0">
                <a:latin typeface="Helvetica" pitchFamily="34" charset="0"/>
                <a:cs typeface="Helvetica" pitchFamily="34" charset="0"/>
              </a:rPr>
              <a:t> that their drinks </a:t>
            </a:r>
            <a:r>
              <a:rPr kumimoji="1" lang="en-US" altLang="zh-CN" sz="2400" b="1" i="1" dirty="0" smtClean="0">
                <a:solidFill>
                  <a:srgbClr val="FF6600"/>
                </a:solidFill>
                <a:latin typeface="Helvetica" pitchFamily="34" charset="0"/>
              </a:rPr>
              <a:t>are free of artificial colorings</a:t>
            </a:r>
            <a:r>
              <a:rPr kumimoji="1" lang="en-US" altLang="zh-CN" sz="2400" dirty="0" smtClean="0">
                <a:latin typeface="Helvetica" pitchFamily="34" charset="0"/>
                <a:cs typeface="Helvetica" pitchFamily="34" charset="0"/>
              </a:rPr>
              <a:t>. </a:t>
            </a:r>
            <a:endParaRPr kumimoji="1" lang="zh-CN" altLang="zh-CN" sz="2400" dirty="0" smtClean="0">
              <a:latin typeface="Helvetica" pitchFamily="34" charset="0"/>
              <a:cs typeface="Helvetica" pitchFamily="34" charset="0"/>
            </a:endParaRPr>
          </a:p>
          <a:p>
            <a:pPr>
              <a:spcBef>
                <a:spcPct val="50000"/>
              </a:spcBef>
            </a:pPr>
            <a:endParaRPr kumimoji="1" lang="en-US" altLang="zh-CN" sz="2400" dirty="0">
              <a:latin typeface="Helvetica" pitchFamily="34" charset="0"/>
              <a:cs typeface="Helvetica" pitchFamily="34" charset="0"/>
            </a:endParaRPr>
          </a:p>
        </p:txBody>
      </p:sp>
      <p:sp>
        <p:nvSpPr>
          <p:cNvPr id="16" name="TextBox 15"/>
          <p:cNvSpPr txBox="1">
            <a:spLocks noChangeArrowheads="1"/>
          </p:cNvSpPr>
          <p:nvPr/>
        </p:nvSpPr>
        <p:spPr bwMode="auto">
          <a:xfrm>
            <a:off x="5338763" y="1650673"/>
            <a:ext cx="2749550" cy="492443"/>
          </a:xfrm>
          <a:prstGeom prst="rect">
            <a:avLst/>
          </a:prstGeom>
          <a:noFill/>
          <a:ln w="9525" algn="ctr">
            <a:noFill/>
            <a:miter lim="800000"/>
            <a:headEnd/>
            <a:tailEnd/>
          </a:ln>
        </p:spPr>
        <p:txBody>
          <a:bodyPr wrap="square">
            <a:spAutoFit/>
          </a:bodyPr>
          <a:lstStyle/>
          <a:p>
            <a:r>
              <a:rPr lang="en-US" altLang="zh-CN" sz="2600" b="1" dirty="0" smtClean="0">
                <a:latin typeface="Helvetica" pitchFamily="34" charset="0"/>
              </a:rPr>
              <a:t>(be) free of/from</a:t>
            </a:r>
            <a:endParaRPr lang="en-US" altLang="zh-CN" sz="2600" b="1" dirty="0">
              <a:latin typeface="Helvetica" pitchFamily="34" charset="0"/>
            </a:endParaRP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71625" y="3170238"/>
            <a:ext cx="6516688" cy="830997"/>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400" dirty="0" smtClean="0">
                <a:latin typeface="华文行楷" pitchFamily="2" charset="-122"/>
                <a:ea typeface="华文行楷" pitchFamily="2" charset="-122"/>
              </a:rPr>
              <a:t>具有讽刺意味的是，几乎所有的生产商都声称他们的饮料不含人工色素。</a:t>
            </a:r>
          </a:p>
        </p:txBody>
      </p:sp>
      <p:sp>
        <p:nvSpPr>
          <p:cNvPr id="25" name="TextBox 24"/>
          <p:cNvSpPr txBox="1"/>
          <p:nvPr/>
        </p:nvSpPr>
        <p:spPr>
          <a:xfrm>
            <a:off x="1476375" y="3937000"/>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108556"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20" name="TextBox 19"/>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Box 17"/>
          <p:cNvSpPr txBox="1"/>
          <p:nvPr/>
        </p:nvSpPr>
        <p:spPr>
          <a:xfrm>
            <a:off x="3643313" y="609600"/>
            <a:ext cx="3417887" cy="461963"/>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ea typeface="+mn-ea"/>
              </a:rPr>
              <a:t>Practical phrases</a:t>
            </a:r>
            <a:endParaRPr lang="en-US" altLang="zh-CN" sz="2400" dirty="0">
              <a:solidFill>
                <a:schemeClr val="accent6">
                  <a:lumMod val="75000"/>
                </a:schemeClr>
              </a:solidFill>
              <a:ea typeface="+mn-ea"/>
            </a:endParaRPr>
          </a:p>
        </p:txBody>
      </p:sp>
      <p:pic>
        <p:nvPicPr>
          <p:cNvPr id="1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15963" y="1844675"/>
            <a:ext cx="2324100" cy="615950"/>
          </a:xfrm>
          <a:prstGeom prst="rect">
            <a:avLst/>
          </a:prstGeom>
          <a:noFill/>
        </p:spPr>
        <p:txBody>
          <a:bodyPr>
            <a:spAutoFit/>
          </a:bodyPr>
          <a:lstStyle/>
          <a:p>
            <a:pPr fontAlgn="auto">
              <a:spcBef>
                <a:spcPts val="0"/>
              </a:spcBef>
              <a:spcAft>
                <a:spcPts val="0"/>
              </a:spcAft>
              <a:defRPr/>
            </a:pPr>
            <a:r>
              <a:rPr lang="en-US" altLang="zh-CN" sz="3400" dirty="0">
                <a:solidFill>
                  <a:srgbClr val="FF6600"/>
                </a:solidFill>
                <a:effectLst>
                  <a:outerShdw blurRad="38100" dist="38100" dir="2700000" algn="tl">
                    <a:srgbClr val="000000">
                      <a:alpha val="43137"/>
                    </a:srgbClr>
                  </a:outerShdw>
                </a:effectLst>
                <a:latin typeface="Cooper Black" pitchFamily="18" charset="0"/>
                <a:ea typeface="+mn-ea"/>
              </a:rPr>
              <a:t>Contents</a:t>
            </a:r>
            <a:endParaRPr lang="zh-CN" altLang="en-US" sz="3400" dirty="0">
              <a:solidFill>
                <a:srgbClr val="FF6600"/>
              </a:solidFill>
              <a:effectLst>
                <a:outerShdw blurRad="38100" dist="38100" dir="2700000" algn="tl">
                  <a:srgbClr val="000000">
                    <a:alpha val="43137"/>
                  </a:srgbClr>
                </a:outerShdw>
              </a:effectLst>
              <a:latin typeface="Cooper Black" pitchFamily="18" charset="0"/>
              <a:ea typeface="+mn-ea"/>
            </a:endParaRPr>
          </a:p>
        </p:txBody>
      </p:sp>
      <p:pic>
        <p:nvPicPr>
          <p:cNvPr id="18" name="Picture 6"/>
          <p:cNvPicPr>
            <a:picLocks noChangeAspect="1" noChangeArrowheads="1"/>
          </p:cNvPicPr>
          <p:nvPr/>
        </p:nvPicPr>
        <p:blipFill>
          <a:blip r:embed="rId3" cstate="print"/>
          <a:srcRect/>
          <a:stretch>
            <a:fillRect/>
          </a:stretch>
        </p:blipFill>
        <p:spPr bwMode="auto">
          <a:xfrm>
            <a:off x="611188" y="4752975"/>
            <a:ext cx="3603625" cy="628650"/>
          </a:xfrm>
          <a:prstGeom prst="rect">
            <a:avLst/>
          </a:prstGeom>
          <a:ln>
            <a:noFill/>
          </a:ln>
          <a:effectLst>
            <a:outerShdw blurRad="292100" dist="139700" dir="2700000" algn="tl" rotWithShape="0">
              <a:srgbClr val="333333">
                <a:alpha val="65000"/>
              </a:srgbClr>
            </a:outerShdw>
          </a:effectLst>
          <a:extLst/>
        </p:spPr>
      </p:pic>
      <p:pic>
        <p:nvPicPr>
          <p:cNvPr id="21" name="Picture 4">
            <a:hlinkClick r:id="rId4" action="ppaction://hlinksldjump"/>
          </p:cNvPr>
          <p:cNvPicPr>
            <a:picLocks noChangeAspect="1" noChangeArrowheads="1"/>
          </p:cNvPicPr>
          <p:nvPr/>
        </p:nvPicPr>
        <p:blipFill>
          <a:blip r:embed="rId5" cstate="print"/>
          <a:srcRect/>
          <a:stretch>
            <a:fillRect/>
          </a:stretch>
        </p:blipFill>
        <p:spPr bwMode="auto">
          <a:xfrm>
            <a:off x="611188" y="4032250"/>
            <a:ext cx="3603625" cy="625475"/>
          </a:xfrm>
          <a:prstGeom prst="rect">
            <a:avLst/>
          </a:prstGeom>
          <a:ln>
            <a:noFill/>
          </a:ln>
          <a:effectLst>
            <a:outerShdw blurRad="292100" dist="139700" dir="2700000" algn="tl" rotWithShape="0">
              <a:srgbClr val="333333">
                <a:alpha val="65000"/>
              </a:srgbClr>
            </a:outerShdw>
          </a:effectLst>
          <a:extLst/>
        </p:spPr>
      </p:pic>
      <p:pic>
        <p:nvPicPr>
          <p:cNvPr id="22" name="Picture 3">
            <a:hlinkClick r:id="rId6" action="ppaction://hlinksldjump"/>
          </p:cNvPr>
          <p:cNvPicPr>
            <a:picLocks noChangeAspect="1" noChangeArrowheads="1"/>
          </p:cNvPicPr>
          <p:nvPr/>
        </p:nvPicPr>
        <p:blipFill>
          <a:blip r:embed="rId7" cstate="print"/>
          <a:srcRect/>
          <a:stretch>
            <a:fillRect/>
          </a:stretch>
        </p:blipFill>
        <p:spPr bwMode="auto">
          <a:xfrm>
            <a:off x="569913" y="3357563"/>
            <a:ext cx="3644900" cy="668337"/>
          </a:xfrm>
          <a:prstGeom prst="rect">
            <a:avLst/>
          </a:prstGeom>
          <a:ln>
            <a:noFill/>
          </a:ln>
          <a:effectLst>
            <a:outerShdw blurRad="292100" dist="139700" dir="2700000" algn="tl" rotWithShape="0">
              <a:srgbClr val="333333">
                <a:alpha val="65000"/>
              </a:srgbClr>
            </a:outerShdw>
          </a:effectLst>
          <a:extLst/>
        </p:spPr>
      </p:pic>
      <p:pic>
        <p:nvPicPr>
          <p:cNvPr id="23" name="Picture 2">
            <a:hlinkClick r:id="rId8" action="ppaction://hlinksldjump"/>
          </p:cNvPr>
          <p:cNvPicPr>
            <a:picLocks noChangeAspect="1" noChangeArrowheads="1"/>
          </p:cNvPicPr>
          <p:nvPr/>
        </p:nvPicPr>
        <p:blipFill>
          <a:blip r:embed="rId9" cstate="print"/>
          <a:srcRect/>
          <a:stretch>
            <a:fillRect/>
          </a:stretch>
        </p:blipFill>
        <p:spPr bwMode="auto">
          <a:xfrm>
            <a:off x="569913" y="2708275"/>
            <a:ext cx="3644900" cy="619125"/>
          </a:xfrm>
          <a:prstGeom prst="rect">
            <a:avLst/>
          </a:prstGeom>
          <a:ln>
            <a:noFill/>
          </a:ln>
          <a:effectLst>
            <a:outerShdw blurRad="292100" dist="139700" dir="2700000" algn="tl" rotWithShape="0">
              <a:srgbClr val="333333">
                <a:alpha val="65000"/>
              </a:srgbClr>
            </a:outerShdw>
          </a:effectLst>
          <a:extLst/>
        </p:spPr>
      </p:pic>
      <p:sp>
        <p:nvSpPr>
          <p:cNvPr id="44045" name="Rectangle 6">
            <a:hlinkClick r:id="rId10" action="ppaction://hlinksldjump"/>
          </p:cNvPr>
          <p:cNvSpPr>
            <a:spLocks noChangeArrowheads="1"/>
          </p:cNvSpPr>
          <p:nvPr/>
        </p:nvSpPr>
        <p:spPr bwMode="auto">
          <a:xfrm>
            <a:off x="714375" y="2708275"/>
            <a:ext cx="3859213" cy="461963"/>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pitchFamily="34" charset="0"/>
              </a:rPr>
              <a:t>Warming-up </a:t>
            </a:r>
            <a:r>
              <a:rPr lang="en-US" altLang="zh-CN" sz="2400" dirty="0" smtClean="0">
                <a:solidFill>
                  <a:srgbClr val="000000"/>
                </a:solidFill>
                <a:latin typeface="Helvetica" pitchFamily="34" charset="0"/>
              </a:rPr>
              <a:t>activities</a:t>
            </a:r>
            <a:endParaRPr lang="en-US" altLang="zh-CN" sz="2400" dirty="0">
              <a:solidFill>
                <a:srgbClr val="000000"/>
              </a:solidFill>
              <a:latin typeface="Helvetica" pitchFamily="34" charset="0"/>
            </a:endParaRPr>
          </a:p>
        </p:txBody>
      </p:sp>
      <p:sp>
        <p:nvSpPr>
          <p:cNvPr id="44046" name="Rectangle 10">
            <a:hlinkClick r:id="rId11" action="ppaction://hlinksldjump"/>
          </p:cNvPr>
          <p:cNvSpPr>
            <a:spLocks noChangeArrowheads="1"/>
          </p:cNvSpPr>
          <p:nvPr/>
        </p:nvSpPr>
        <p:spPr bwMode="auto">
          <a:xfrm>
            <a:off x="498475" y="3478213"/>
            <a:ext cx="3073400" cy="457200"/>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pitchFamily="34" charset="0"/>
              </a:rPr>
              <a:t>   Text </a:t>
            </a:r>
            <a:r>
              <a:rPr lang="en-US" altLang="zh-CN" sz="2400" dirty="0" smtClean="0">
                <a:solidFill>
                  <a:srgbClr val="000000"/>
                </a:solidFill>
                <a:latin typeface="Helvetica" pitchFamily="34" charset="0"/>
              </a:rPr>
              <a:t>study</a:t>
            </a:r>
            <a:endParaRPr lang="en-US" altLang="zh-CN" sz="2400" dirty="0">
              <a:solidFill>
                <a:srgbClr val="000000"/>
              </a:solidFill>
              <a:latin typeface="Helvetica" pitchFamily="34" charset="0"/>
            </a:endParaRPr>
          </a:p>
        </p:txBody>
      </p:sp>
      <p:sp>
        <p:nvSpPr>
          <p:cNvPr id="44047" name="Rectangle 14">
            <a:hlinkClick r:id="rId4" action="ppaction://hlinksldjump"/>
          </p:cNvPr>
          <p:cNvSpPr>
            <a:spLocks noChangeArrowheads="1"/>
          </p:cNvSpPr>
          <p:nvPr/>
        </p:nvSpPr>
        <p:spPr bwMode="auto">
          <a:xfrm>
            <a:off x="536575" y="4119563"/>
            <a:ext cx="3890963" cy="457200"/>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pitchFamily="34" charset="0"/>
              </a:rPr>
              <a:t>   Language </a:t>
            </a:r>
            <a:r>
              <a:rPr lang="en-US" altLang="zh-CN" sz="2400" dirty="0" smtClean="0">
                <a:solidFill>
                  <a:srgbClr val="000000"/>
                </a:solidFill>
                <a:latin typeface="Helvetica" pitchFamily="34" charset="0"/>
              </a:rPr>
              <a:t>application</a:t>
            </a:r>
            <a:endParaRPr lang="en-US" altLang="zh-CN" sz="2400" dirty="0">
              <a:solidFill>
                <a:srgbClr val="000000"/>
              </a:solidFill>
              <a:latin typeface="Helvetica" pitchFamily="34" charset="0"/>
            </a:endParaRPr>
          </a:p>
        </p:txBody>
      </p:sp>
      <p:sp>
        <p:nvSpPr>
          <p:cNvPr id="44048" name="TextBox 28">
            <a:hlinkClick r:id="rId12" action="ppaction://hlinksldjump"/>
          </p:cNvPr>
          <p:cNvSpPr txBox="1">
            <a:spLocks noChangeArrowheads="1"/>
          </p:cNvSpPr>
          <p:nvPr/>
        </p:nvSpPr>
        <p:spPr bwMode="auto">
          <a:xfrm>
            <a:off x="536575" y="4752975"/>
            <a:ext cx="3327400" cy="639763"/>
          </a:xfrm>
          <a:prstGeom prst="rect">
            <a:avLst/>
          </a:prstGeom>
          <a:noFill/>
          <a:ln w="9525">
            <a:noFill/>
            <a:miter lim="800000"/>
            <a:headEnd/>
            <a:tailEnd/>
          </a:ln>
        </p:spPr>
        <p:txBody>
          <a:bodyPr>
            <a:spAutoFit/>
          </a:bodyPr>
          <a:lstStyle/>
          <a:p>
            <a:pPr eaLnBrk="0" hangingPunct="0">
              <a:lnSpc>
                <a:spcPct val="150000"/>
              </a:lnSpc>
            </a:pPr>
            <a:r>
              <a:rPr lang="en-US" altLang="zh-CN" sz="2400">
                <a:solidFill>
                  <a:srgbClr val="000000"/>
                </a:solidFill>
                <a:latin typeface="Helvetica" pitchFamily="34" charset="0"/>
              </a:rPr>
              <a:t>   Summary</a:t>
            </a:r>
          </a:p>
        </p:txBody>
      </p:sp>
      <p:grpSp>
        <p:nvGrpSpPr>
          <p:cNvPr id="26" name="组合 25"/>
          <p:cNvGrpSpPr/>
          <p:nvPr/>
        </p:nvGrpSpPr>
        <p:grpSpPr>
          <a:xfrm>
            <a:off x="0" y="-24"/>
            <a:ext cx="9144000" cy="769441"/>
            <a:chOff x="0" y="-24"/>
            <a:chExt cx="9144000" cy="769441"/>
          </a:xfrm>
        </p:grpSpPr>
        <p:sp>
          <p:nvSpPr>
            <p:cNvPr id="31"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35" name="TextBox 34"/>
            <p:cNvSpPr txBox="1"/>
            <p:nvPr/>
          </p:nvSpPr>
          <p:spPr>
            <a:xfrm>
              <a:off x="1385893" y="-24"/>
              <a:ext cx="6186503" cy="769441"/>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lgn="ctr" fontAlgn="auto">
                <a:spcBef>
                  <a:spcPts val="0"/>
                </a:spcBef>
                <a:spcAft>
                  <a:spcPts val="0"/>
                </a:spcAft>
                <a:defRPr/>
              </a:pPr>
              <a:r>
                <a:rPr lang="en-US" altLang="zh-CN" sz="2200" dirty="0" smtClean="0">
                  <a:effectLst>
                    <a:glow rad="101600">
                      <a:schemeClr val="tx1">
                        <a:alpha val="60000"/>
                      </a:schemeClr>
                    </a:glow>
                    <a:outerShdw blurRad="38100" dist="38100" dir="2700000" algn="tl">
                      <a:srgbClr val="000000">
                        <a:alpha val="43137"/>
                      </a:srgbClr>
                    </a:outerShdw>
                  </a:effectLst>
                </a:rPr>
                <a:t>A child’s clutter awaits </a:t>
              </a:r>
            </a:p>
            <a:p>
              <a:pPr algn="ctr" fontAlgn="auto">
                <a:spcBef>
                  <a:spcPts val="0"/>
                </a:spcBef>
                <a:spcAft>
                  <a:spcPts val="0"/>
                </a:spcAft>
                <a:defRPr/>
              </a:pPr>
              <a:r>
                <a:rPr lang="en-US" altLang="zh-CN" sz="2200" dirty="0" smtClean="0">
                  <a:effectLst>
                    <a:glow rad="101600">
                      <a:schemeClr val="tx1">
                        <a:alpha val="60000"/>
                      </a:schemeClr>
                    </a:glow>
                    <a:outerShdw blurRad="38100" dist="38100" dir="2700000" algn="tl">
                      <a:srgbClr val="000000">
                        <a:alpha val="43137"/>
                      </a:srgbClr>
                    </a:outerShdw>
                  </a:effectLst>
                </a:rPr>
                <a:t>an adult’s return</a:t>
              </a:r>
              <a:endParaRPr lang="en-US" sz="2200" dirty="0">
                <a:effectLst>
                  <a:glow rad="101600">
                    <a:schemeClr val="tx1">
                      <a:alpha val="60000"/>
                    </a:schemeClr>
                  </a:glow>
                  <a:outerShdw blurRad="38100" dist="38100" dir="2700000" algn="tl">
                    <a:srgbClr val="000000">
                      <a:alpha val="43137"/>
                    </a:srgbClr>
                  </a:outerShdw>
                </a:effectLst>
              </a:endParaRPr>
            </a:p>
          </p:txBody>
        </p:sp>
        <p:sp>
          <p:nvSpPr>
            <p:cNvPr id="25" name="TextBox 24"/>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smtClean="0">
                  <a:latin typeface="Helvetica" pitchFamily="34" charset="0"/>
                  <a:cs typeface="Helvetica Neue"/>
                </a:rPr>
                <a:t>Section A </a:t>
              </a:r>
            </a:p>
          </p:txBody>
        </p:sp>
      </p:grpSp>
      <p:pic>
        <p:nvPicPr>
          <p:cNvPr id="1026" name="Picture 2" descr="D:\找图\新视野读写1\88852882.jpg"/>
          <p:cNvPicPr>
            <a:picLocks noChangeAspect="1" noChangeArrowheads="1"/>
          </p:cNvPicPr>
          <p:nvPr/>
        </p:nvPicPr>
        <p:blipFill>
          <a:blip r:embed="rId13" cstate="print"/>
          <a:srcRect/>
          <a:stretch>
            <a:fillRect/>
          </a:stretch>
        </p:blipFill>
        <p:spPr bwMode="auto">
          <a:xfrm>
            <a:off x="5286380" y="1401958"/>
            <a:ext cx="3071834" cy="4098744"/>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642938" y="2274888"/>
            <a:ext cx="8081962" cy="4521200"/>
          </a:xfrm>
          <a:prstGeom prst="rect">
            <a:avLst/>
          </a:prstGeom>
          <a:noFill/>
          <a:ln w="9525">
            <a:noFill/>
            <a:miter lim="800000"/>
            <a:headEnd/>
            <a:tailEnd/>
          </a:ln>
        </p:spPr>
      </p:pic>
      <p:sp>
        <p:nvSpPr>
          <p:cNvPr id="8" name="TextBox 7"/>
          <p:cNvSpPr txBox="1">
            <a:spLocks noChangeArrowheads="1"/>
          </p:cNvSpPr>
          <p:nvPr/>
        </p:nvSpPr>
        <p:spPr bwMode="auto">
          <a:xfrm>
            <a:off x="1103313" y="1500188"/>
            <a:ext cx="2468562" cy="461665"/>
          </a:xfrm>
          <a:prstGeom prst="rect">
            <a:avLst/>
          </a:prstGeom>
          <a:noFill/>
          <a:ln w="9525">
            <a:noFill/>
            <a:miter lim="800000"/>
            <a:headEnd/>
            <a:tailEnd/>
          </a:ln>
        </p:spPr>
        <p:txBody>
          <a:bodyPr>
            <a:spAutoFit/>
          </a:bodyPr>
          <a:lstStyle/>
          <a:p>
            <a:r>
              <a:rPr lang="zh-CN" altLang="en-US" sz="2400" b="1" dirty="0" smtClean="0">
                <a:solidFill>
                  <a:srgbClr val="000000"/>
                </a:solidFill>
                <a:latin typeface="华文楷体"/>
                <a:ea typeface="华文楷体"/>
                <a:cs typeface="华文楷体"/>
              </a:rPr>
              <a:t>剥去；除去</a:t>
            </a:r>
            <a:endParaRPr lang="en-US" altLang="zh-CN" sz="2400" b="1" dirty="0">
              <a:solidFill>
                <a:srgbClr val="000000"/>
              </a:solidFill>
              <a:latin typeface="华文楷体"/>
              <a:ea typeface="华文楷体"/>
              <a:cs typeface="华文楷体"/>
            </a:endParaRPr>
          </a:p>
        </p:txBody>
      </p:sp>
      <p:sp>
        <p:nvSpPr>
          <p:cNvPr id="13" name="文本框 5"/>
          <p:cNvSpPr txBox="1"/>
          <p:nvPr/>
        </p:nvSpPr>
        <p:spPr>
          <a:xfrm>
            <a:off x="1115616" y="4456742"/>
            <a:ext cx="3106871"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smtClean="0">
                <a:solidFill>
                  <a:srgbClr val="0D0A10"/>
                </a:solidFill>
                <a:latin typeface="Helvetica"/>
                <a:ea typeface="+mn-ea"/>
              </a:rPr>
              <a:t>(</a:t>
            </a:r>
            <a:r>
              <a:rPr lang="en-US" altLang="zh-CN" sz="2400" dirty="0" smtClean="0">
                <a:latin typeface="+mn-lt"/>
                <a:ea typeface="+mn-ea"/>
              </a:rPr>
              <a:t>strip off / wallpaper</a:t>
            </a:r>
            <a:r>
              <a:rPr kumimoji="1" lang="en-US" altLang="zh-CN" sz="2400" dirty="0" smtClean="0">
                <a:solidFill>
                  <a:srgbClr val="0D0A10"/>
                </a:solidFill>
                <a:latin typeface="Helvetica"/>
                <a:ea typeface="+mn-ea"/>
              </a:rPr>
              <a:t>)</a:t>
            </a:r>
            <a:endParaRPr lang="en-US" altLang="zh-CN" sz="2400" dirty="0">
              <a:solidFill>
                <a:srgbClr val="984807"/>
              </a:solidFill>
              <a:latin typeface="+mn-lt"/>
              <a:ea typeface="+mn-ea"/>
            </a:endParaRPr>
          </a:p>
        </p:txBody>
      </p:sp>
      <p:sp>
        <p:nvSpPr>
          <p:cNvPr id="14" name="TextBox 8"/>
          <p:cNvSpPr txBox="1">
            <a:spLocks noChangeArrowheads="1"/>
          </p:cNvSpPr>
          <p:nvPr/>
        </p:nvSpPr>
        <p:spPr bwMode="auto">
          <a:xfrm>
            <a:off x="1285875" y="5090408"/>
            <a:ext cx="6715125" cy="1938992"/>
          </a:xfrm>
          <a:prstGeom prst="rect">
            <a:avLst/>
          </a:prstGeom>
          <a:noFill/>
          <a:ln w="9525">
            <a:noFill/>
            <a:miter lim="800000"/>
            <a:headEnd/>
            <a:tailEnd/>
          </a:ln>
        </p:spPr>
        <p:txBody>
          <a:bodyPr>
            <a:spAutoFit/>
          </a:bodyPr>
          <a:lstStyle/>
          <a:p>
            <a:pPr>
              <a:spcBef>
                <a:spcPct val="50000"/>
              </a:spcBef>
            </a:pPr>
            <a:r>
              <a:rPr kumimoji="1" lang="en-US" altLang="zh-CN" sz="2400" dirty="0" smtClean="0">
                <a:latin typeface="Helvetica" pitchFamily="34" charset="0"/>
              </a:rPr>
              <a:t>It took me several hours to </a:t>
            </a:r>
            <a:r>
              <a:rPr kumimoji="1" lang="en-US" altLang="zh-CN" sz="2400" b="1" i="1" dirty="0" smtClean="0">
                <a:solidFill>
                  <a:srgbClr val="FF6600"/>
                </a:solidFill>
                <a:latin typeface="Helvetica" pitchFamily="34" charset="0"/>
              </a:rPr>
              <a:t>strip off </a:t>
            </a:r>
            <a:r>
              <a:rPr kumimoji="1" lang="en-US" altLang="zh-CN" sz="2400" dirty="0" smtClean="0">
                <a:latin typeface="Helvetica" pitchFamily="34" charset="0"/>
              </a:rPr>
              <a:t>that awful </a:t>
            </a:r>
            <a:r>
              <a:rPr kumimoji="1" lang="en-US" altLang="zh-CN" sz="2400" b="1" i="1" dirty="0" smtClean="0">
                <a:solidFill>
                  <a:srgbClr val="FF6600"/>
                </a:solidFill>
                <a:latin typeface="Helvetica" pitchFamily="34" charset="0"/>
              </a:rPr>
              <a:t>wallpaper</a:t>
            </a:r>
            <a:r>
              <a:rPr kumimoji="1" lang="en-US" altLang="zh-CN" sz="2400" dirty="0" smtClean="0">
                <a:latin typeface="Helvetica" pitchFamily="34" charset="0"/>
              </a:rPr>
              <a:t> from the walls.</a:t>
            </a:r>
          </a:p>
          <a:p>
            <a:pPr>
              <a:spcBef>
                <a:spcPct val="50000"/>
              </a:spcBef>
            </a:pPr>
            <a:endParaRPr kumimoji="1" lang="en-US" altLang="zh-CN" sz="2400" dirty="0">
              <a:latin typeface="Helvetica" pitchFamily="34" charset="0"/>
            </a:endParaRPr>
          </a:p>
          <a:p>
            <a:pPr>
              <a:spcBef>
                <a:spcPct val="50000"/>
              </a:spcBef>
            </a:pPr>
            <a:endParaRPr kumimoji="1" lang="en-US" altLang="zh-CN" sz="2400" dirty="0">
              <a:latin typeface="Helvetica" pitchFamily="34" charset="0"/>
            </a:endParaRPr>
          </a:p>
        </p:txBody>
      </p:sp>
      <p:sp>
        <p:nvSpPr>
          <p:cNvPr id="16" name="TextBox 15"/>
          <p:cNvSpPr txBox="1">
            <a:spLocks noChangeArrowheads="1"/>
          </p:cNvSpPr>
          <p:nvPr/>
        </p:nvSpPr>
        <p:spPr bwMode="auto">
          <a:xfrm>
            <a:off x="5357813" y="1496397"/>
            <a:ext cx="2973387" cy="492443"/>
          </a:xfrm>
          <a:prstGeom prst="rect">
            <a:avLst/>
          </a:prstGeom>
          <a:noFill/>
          <a:ln w="9525" algn="ctr">
            <a:noFill/>
            <a:miter lim="800000"/>
            <a:headEnd/>
            <a:tailEnd/>
          </a:ln>
        </p:spPr>
        <p:txBody>
          <a:bodyPr>
            <a:spAutoFit/>
          </a:bodyPr>
          <a:lstStyle/>
          <a:p>
            <a:pPr algn="ctr"/>
            <a:r>
              <a:rPr lang="en-US" altLang="zh-CN" sz="2600" b="1" dirty="0" smtClean="0">
                <a:latin typeface="Helvetica" pitchFamily="34" charset="0"/>
              </a:rPr>
              <a:t>strip off</a:t>
            </a:r>
            <a:endParaRPr lang="en-US" altLang="zh-CN" sz="2600" b="1" dirty="0">
              <a:latin typeface="Helvetica" pitchFamily="34" charset="0"/>
            </a:endParaRP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214438" y="2708275"/>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115616" y="3140968"/>
            <a:ext cx="7000900"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 我花了好几个钟头终于把那些难看的墙纸从墙上揭了下来。</a:t>
            </a:r>
            <a:endParaRPr lang="zh-CN" altLang="en-US" sz="2400" dirty="0">
              <a:latin typeface="华文行楷" pitchFamily="2" charset="-122"/>
              <a:ea typeface="华文行楷" pitchFamily="2" charset="-122"/>
            </a:endParaRPr>
          </a:p>
        </p:txBody>
      </p:sp>
      <p:sp>
        <p:nvSpPr>
          <p:cNvPr id="25" name="TextBox 24"/>
          <p:cNvSpPr txBox="1"/>
          <p:nvPr/>
        </p:nvSpPr>
        <p:spPr>
          <a:xfrm>
            <a:off x="1187624" y="4089003"/>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109580"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20" name="TextBox 19"/>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Box 17"/>
          <p:cNvSpPr txBox="1"/>
          <p:nvPr/>
        </p:nvSpPr>
        <p:spPr>
          <a:xfrm>
            <a:off x="3643313" y="609600"/>
            <a:ext cx="3417887" cy="461963"/>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ea typeface="+mn-ea"/>
              </a:rPr>
              <a:t>Practical phrases</a:t>
            </a:r>
            <a:endParaRPr lang="en-US" altLang="zh-CN" sz="2400" dirty="0">
              <a:solidFill>
                <a:schemeClr val="accent6">
                  <a:lumMod val="75000"/>
                </a:schemeClr>
              </a:solidFill>
              <a:ea typeface="+mn-ea"/>
            </a:endParaRPr>
          </a:p>
        </p:txBody>
      </p:sp>
      <p:pic>
        <p:nvPicPr>
          <p:cNvPr id="1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274888"/>
            <a:ext cx="7708900" cy="4521200"/>
          </a:xfrm>
          <a:prstGeom prst="rect">
            <a:avLst/>
          </a:prstGeom>
          <a:noFill/>
          <a:ln w="9525">
            <a:noFill/>
            <a:miter lim="800000"/>
            <a:headEnd/>
            <a:tailEnd/>
          </a:ln>
        </p:spPr>
      </p:pic>
      <p:sp>
        <p:nvSpPr>
          <p:cNvPr id="8" name="TextBox 7"/>
          <p:cNvSpPr txBox="1">
            <a:spLocks noChangeArrowheads="1"/>
          </p:cNvSpPr>
          <p:nvPr/>
        </p:nvSpPr>
        <p:spPr bwMode="auto">
          <a:xfrm>
            <a:off x="896739" y="1571625"/>
            <a:ext cx="3459237" cy="461665"/>
          </a:xfrm>
          <a:prstGeom prst="rect">
            <a:avLst/>
          </a:prstGeom>
          <a:noFill/>
          <a:ln w="9525">
            <a:noFill/>
            <a:miter lim="800000"/>
            <a:headEnd/>
            <a:tailEnd/>
          </a:ln>
        </p:spPr>
        <p:txBody>
          <a:bodyPr wrap="square">
            <a:spAutoFit/>
          </a:bodyPr>
          <a:lstStyle/>
          <a:p>
            <a:r>
              <a:rPr lang="zh-CN" altLang="zh-CN" sz="2400" b="1" dirty="0" smtClean="0">
                <a:solidFill>
                  <a:srgbClr val="000000"/>
                </a:solidFill>
                <a:latin typeface="华文楷体"/>
                <a:ea typeface="华文楷体"/>
                <a:cs typeface="华文楷体"/>
              </a:rPr>
              <a:t>改变态度</a:t>
            </a:r>
            <a:r>
              <a:rPr lang="en-US" altLang="zh-CN" sz="2400" b="1" dirty="0" smtClean="0">
                <a:solidFill>
                  <a:srgbClr val="000000"/>
                </a:solidFill>
                <a:latin typeface="华文楷体"/>
                <a:ea typeface="华文楷体"/>
                <a:cs typeface="华文楷体"/>
              </a:rPr>
              <a:t>/</a:t>
            </a:r>
            <a:r>
              <a:rPr lang="zh-CN" altLang="zh-CN" sz="2400" b="1" dirty="0" smtClean="0">
                <a:solidFill>
                  <a:srgbClr val="000000"/>
                </a:solidFill>
                <a:latin typeface="华文楷体"/>
                <a:ea typeface="华文楷体"/>
                <a:cs typeface="华文楷体"/>
              </a:rPr>
              <a:t>主意</a:t>
            </a:r>
            <a:endParaRPr lang="en-US" altLang="zh-CN" sz="2400" b="1" dirty="0">
              <a:solidFill>
                <a:srgbClr val="000000"/>
              </a:solidFill>
              <a:latin typeface="华文楷体"/>
              <a:ea typeface="华文楷体"/>
              <a:cs typeface="华文楷体"/>
            </a:endParaRPr>
          </a:p>
        </p:txBody>
      </p:sp>
      <p:sp>
        <p:nvSpPr>
          <p:cNvPr id="13" name="文本框 5"/>
          <p:cNvSpPr txBox="1"/>
          <p:nvPr/>
        </p:nvSpPr>
        <p:spPr>
          <a:xfrm>
            <a:off x="1512885" y="4335487"/>
            <a:ext cx="6696000" cy="461665"/>
          </a:xfrm>
          <a:prstGeom prst="rect">
            <a:avLst/>
          </a:prstGeom>
          <a:solidFill>
            <a:srgbClr val="FFC000"/>
          </a:solidFill>
          <a:effectLst>
            <a:softEdge rad="127000"/>
          </a:effectLst>
        </p:spPr>
        <p:txBody>
          <a:bodyPr>
            <a:spAutoFit/>
          </a:bodyPr>
          <a:lstStyle/>
          <a:p>
            <a:pPr fontAlgn="auto">
              <a:spcBef>
                <a:spcPts val="0"/>
              </a:spcBef>
              <a:spcAft>
                <a:spcPts val="0"/>
              </a:spcAft>
              <a:defRPr/>
            </a:pPr>
            <a:r>
              <a:rPr kumimoji="1" lang="en-US" altLang="zh-CN" sz="2400" dirty="0" smtClean="0">
                <a:solidFill>
                  <a:srgbClr val="0D0A10"/>
                </a:solidFill>
                <a:latin typeface="Helvetica"/>
                <a:ea typeface="+mn-ea"/>
              </a:rPr>
              <a:t>(</a:t>
            </a:r>
            <a:r>
              <a:rPr lang="en-US" altLang="zh-CN" sz="2400" dirty="0" smtClean="0">
                <a:latin typeface="+mn-lt"/>
                <a:ea typeface="+mn-ea"/>
              </a:rPr>
              <a:t>originally </a:t>
            </a:r>
            <a:r>
              <a:rPr lang="en-US" altLang="zh-CN" sz="2400" dirty="0">
                <a:latin typeface="+mn-lt"/>
                <a:ea typeface="+mn-ea"/>
              </a:rPr>
              <a:t>/ </a:t>
            </a:r>
            <a:r>
              <a:rPr lang="en-US" altLang="zh-CN" sz="2400" dirty="0" smtClean="0">
                <a:latin typeface="+mn-lt"/>
                <a:ea typeface="+mn-ea"/>
              </a:rPr>
              <a:t>had planned to / reverse one’s mind)</a:t>
            </a:r>
            <a:r>
              <a:rPr kumimoji="1" lang="en-US" altLang="zh-CN" sz="2400" dirty="0" smtClean="0">
                <a:solidFill>
                  <a:srgbClr val="0D0A10"/>
                </a:solidFill>
                <a:latin typeface="Helvetica"/>
                <a:ea typeface="+mn-ea"/>
              </a:rPr>
              <a:t> </a:t>
            </a:r>
            <a:endParaRPr kumimoji="1" lang="en-US" altLang="zh-CN" sz="2400" dirty="0">
              <a:solidFill>
                <a:srgbClr val="0D0A10"/>
              </a:solidFill>
              <a:latin typeface="Helvetica"/>
              <a:ea typeface="+mn-ea"/>
            </a:endParaRPr>
          </a:p>
        </p:txBody>
      </p:sp>
      <p:sp>
        <p:nvSpPr>
          <p:cNvPr id="14" name="TextBox 8"/>
          <p:cNvSpPr txBox="1">
            <a:spLocks noChangeArrowheads="1"/>
          </p:cNvSpPr>
          <p:nvPr/>
        </p:nvSpPr>
        <p:spPr bwMode="auto">
          <a:xfrm>
            <a:off x="1571625" y="4892967"/>
            <a:ext cx="6456759" cy="1200329"/>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pitchFamily="34" charset="0"/>
              </a:rPr>
              <a:t>They </a:t>
            </a:r>
            <a:r>
              <a:rPr kumimoji="1" lang="en-US" altLang="zh-CN" sz="2400" b="1" i="1" dirty="0" smtClean="0">
                <a:solidFill>
                  <a:srgbClr val="FF6600"/>
                </a:solidFill>
                <a:latin typeface="Helvetica" pitchFamily="34" charset="0"/>
              </a:rPr>
              <a:t>had originally</a:t>
            </a:r>
            <a:r>
              <a:rPr kumimoji="1" lang="en-US" altLang="zh-CN" sz="2400" dirty="0" smtClean="0">
                <a:latin typeface="Helvetica" pitchFamily="34" charset="0"/>
              </a:rPr>
              <a:t> </a:t>
            </a:r>
            <a:r>
              <a:rPr kumimoji="1" lang="en-US" altLang="zh-CN" sz="2400" b="1" i="1" dirty="0" smtClean="0">
                <a:solidFill>
                  <a:srgbClr val="FF6600"/>
                </a:solidFill>
                <a:latin typeface="Helvetica" pitchFamily="34" charset="0"/>
              </a:rPr>
              <a:t>planned to </a:t>
            </a:r>
            <a:r>
              <a:rPr kumimoji="1" lang="en-US" altLang="zh-CN" sz="2400" dirty="0" smtClean="0">
                <a:latin typeface="Helvetica" pitchFamily="34" charset="0"/>
              </a:rPr>
              <a:t>sell their house and move into an apartment, but later they </a:t>
            </a:r>
            <a:r>
              <a:rPr kumimoji="1" lang="en-US" altLang="zh-CN" sz="2400" b="1" i="1" dirty="0" smtClean="0">
                <a:solidFill>
                  <a:srgbClr val="FF6600"/>
                </a:solidFill>
                <a:latin typeface="Helvetica" pitchFamily="34" charset="0"/>
              </a:rPr>
              <a:t>reversed their mind</a:t>
            </a:r>
            <a:r>
              <a:rPr kumimoji="1" lang="en-US" altLang="zh-CN" sz="2400" dirty="0" smtClean="0">
                <a:latin typeface="Helvetica" pitchFamily="34" charset="0"/>
              </a:rPr>
              <a:t>. </a:t>
            </a:r>
          </a:p>
        </p:txBody>
      </p:sp>
      <p:sp>
        <p:nvSpPr>
          <p:cNvPr id="16" name="TextBox 15"/>
          <p:cNvSpPr txBox="1">
            <a:spLocks noChangeArrowheads="1"/>
          </p:cNvSpPr>
          <p:nvPr/>
        </p:nvSpPr>
        <p:spPr bwMode="auto">
          <a:xfrm>
            <a:off x="5415036" y="1340768"/>
            <a:ext cx="2973388" cy="892552"/>
          </a:xfrm>
          <a:prstGeom prst="rect">
            <a:avLst/>
          </a:prstGeom>
          <a:noFill/>
          <a:ln w="9525" algn="ctr">
            <a:noFill/>
            <a:miter lim="800000"/>
            <a:headEnd/>
            <a:tailEnd/>
          </a:ln>
        </p:spPr>
        <p:txBody>
          <a:bodyPr>
            <a:spAutoFit/>
          </a:bodyPr>
          <a:lstStyle/>
          <a:p>
            <a:pPr algn="ctr"/>
            <a:r>
              <a:rPr lang="en-US" altLang="zh-CN" sz="2600" b="1" dirty="0" smtClean="0">
                <a:latin typeface="Helvetica" pitchFamily="34" charset="0"/>
              </a:rPr>
              <a:t>reverse oneself /one’s mind</a:t>
            </a:r>
            <a:endParaRPr lang="en-US" altLang="zh-CN" sz="2600" b="1" dirty="0">
              <a:latin typeface="Helvetica" pitchFamily="34" charset="0"/>
            </a:endParaRPr>
          </a:p>
        </p:txBody>
      </p:sp>
      <p:sp>
        <p:nvSpPr>
          <p:cNvPr id="2" name="TextBox 1"/>
          <p:cNvSpPr txBox="1"/>
          <p:nvPr/>
        </p:nvSpPr>
        <p:spPr>
          <a:xfrm>
            <a:off x="364331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619250" y="3140968"/>
            <a:ext cx="6516688" cy="1200329"/>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起初他们打算把房子卖掉，搬到公寓去住，但是后来改变了主意。</a:t>
            </a:r>
          </a:p>
          <a:p>
            <a:endParaRPr lang="en-US" altLang="zh-CN" sz="2400" dirty="0">
              <a:latin typeface="华文行楷" pitchFamily="2" charset="-122"/>
              <a:ea typeface="华文行楷" pitchFamily="2" charset="-122"/>
            </a:endParaRPr>
          </a:p>
        </p:txBody>
      </p:sp>
      <p:sp>
        <p:nvSpPr>
          <p:cNvPr id="25" name="TextBox 24"/>
          <p:cNvSpPr txBox="1"/>
          <p:nvPr/>
        </p:nvSpPr>
        <p:spPr>
          <a:xfrm>
            <a:off x="1493838" y="4005064"/>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110604"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20" name="TextBox 19"/>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Box 17"/>
          <p:cNvSpPr txBox="1"/>
          <p:nvPr/>
        </p:nvSpPr>
        <p:spPr>
          <a:xfrm>
            <a:off x="3643313" y="609600"/>
            <a:ext cx="3417887" cy="461963"/>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ea typeface="+mn-ea"/>
              </a:rPr>
              <a:t>Practical phrases</a:t>
            </a:r>
            <a:endParaRPr lang="en-US" altLang="zh-CN" sz="2400" dirty="0">
              <a:solidFill>
                <a:schemeClr val="accent6">
                  <a:lumMod val="75000"/>
                </a:schemeClr>
              </a:solidFill>
              <a:ea typeface="+mn-ea"/>
            </a:endParaRPr>
          </a:p>
        </p:txBody>
      </p:sp>
      <p:pic>
        <p:nvPicPr>
          <p:cNvPr id="1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274888"/>
            <a:ext cx="7708900" cy="4521200"/>
          </a:xfrm>
          <a:prstGeom prst="rect">
            <a:avLst/>
          </a:prstGeom>
          <a:noFill/>
          <a:ln w="9525">
            <a:noFill/>
            <a:miter lim="800000"/>
            <a:headEnd/>
            <a:tailEnd/>
          </a:ln>
        </p:spPr>
      </p:pic>
      <p:sp>
        <p:nvSpPr>
          <p:cNvPr id="8" name="TextBox 7"/>
          <p:cNvSpPr txBox="1">
            <a:spLocks noChangeArrowheads="1"/>
          </p:cNvSpPr>
          <p:nvPr/>
        </p:nvSpPr>
        <p:spPr bwMode="auto">
          <a:xfrm>
            <a:off x="1115616" y="1340768"/>
            <a:ext cx="2304256" cy="830997"/>
          </a:xfrm>
          <a:prstGeom prst="rect">
            <a:avLst/>
          </a:prstGeom>
          <a:noFill/>
          <a:ln w="9525">
            <a:noFill/>
            <a:miter lim="800000"/>
            <a:headEnd/>
            <a:tailEnd/>
          </a:ln>
        </p:spPr>
        <p:txBody>
          <a:bodyPr wrap="square">
            <a:spAutoFit/>
          </a:bodyPr>
          <a:lstStyle/>
          <a:p>
            <a:r>
              <a:rPr kumimoji="1" lang="zh-CN" altLang="en-US" sz="2400" b="1" dirty="0" smtClean="0">
                <a:solidFill>
                  <a:srgbClr val="0D0A10"/>
                </a:solidFill>
                <a:latin typeface="华文楷体"/>
                <a:ea typeface="华文楷体"/>
                <a:cs typeface="华文楷体"/>
              </a:rPr>
              <a:t>把</a:t>
            </a:r>
            <a:r>
              <a:rPr lang="en-US" altLang="zh-CN" sz="2400" b="1" dirty="0" smtClean="0">
                <a:solidFill>
                  <a:srgbClr val="000000"/>
                </a:solidFill>
                <a:latin typeface="华文楷体"/>
                <a:ea typeface="华文楷体"/>
                <a:cs typeface="华文楷体"/>
              </a:rPr>
              <a:t>……</a:t>
            </a:r>
            <a:r>
              <a:rPr kumimoji="1" lang="zh-CN" altLang="en-US" sz="2400" b="1" dirty="0" smtClean="0">
                <a:solidFill>
                  <a:srgbClr val="0D0A10"/>
                </a:solidFill>
                <a:latin typeface="华文楷体"/>
                <a:ea typeface="华文楷体"/>
                <a:cs typeface="华文楷体"/>
              </a:rPr>
              <a:t>弄整洁</a:t>
            </a:r>
            <a:r>
              <a:rPr kumimoji="1" lang="en-US" altLang="zh-CN" sz="2400" b="1" dirty="0" smtClean="0">
                <a:solidFill>
                  <a:srgbClr val="0D0A10"/>
                </a:solidFill>
                <a:latin typeface="华文楷体"/>
                <a:ea typeface="华文楷体"/>
                <a:cs typeface="华文楷体"/>
              </a:rPr>
              <a:t>; </a:t>
            </a:r>
          </a:p>
          <a:p>
            <a:r>
              <a:rPr kumimoji="1" lang="zh-CN" altLang="en-US" sz="2400" b="1" dirty="0" smtClean="0">
                <a:solidFill>
                  <a:srgbClr val="0D0A10"/>
                </a:solidFill>
                <a:latin typeface="华文楷体"/>
                <a:ea typeface="华文楷体"/>
                <a:cs typeface="华文楷体"/>
              </a:rPr>
              <a:t>直起身</a:t>
            </a:r>
            <a:endParaRPr kumimoji="1" lang="en-US" altLang="zh-CN" sz="2400" b="1" dirty="0">
              <a:solidFill>
                <a:srgbClr val="0D0A10"/>
              </a:solidFill>
              <a:latin typeface="华文楷体"/>
              <a:ea typeface="华文楷体"/>
              <a:cs typeface="华文楷体"/>
            </a:endParaRPr>
          </a:p>
        </p:txBody>
      </p:sp>
      <p:sp>
        <p:nvSpPr>
          <p:cNvPr id="13" name="文本框 5"/>
          <p:cNvSpPr txBox="1"/>
          <p:nvPr/>
        </p:nvSpPr>
        <p:spPr>
          <a:xfrm>
            <a:off x="1643042" y="4357694"/>
            <a:ext cx="6241326"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smtClean="0">
                <a:solidFill>
                  <a:srgbClr val="0D0A10"/>
                </a:solidFill>
                <a:latin typeface="Helvetica"/>
                <a:ea typeface="+mn-ea"/>
              </a:rPr>
              <a:t>(</a:t>
            </a:r>
            <a:r>
              <a:rPr lang="en-US" altLang="zh-CN" sz="2400" dirty="0" smtClean="0">
                <a:latin typeface="+mn-lt"/>
                <a:ea typeface="+mn-ea"/>
              </a:rPr>
              <a:t>clear away the dishes / straighten up the room</a:t>
            </a:r>
            <a:r>
              <a:rPr kumimoji="1" lang="en-US" altLang="zh-CN" sz="2400" dirty="0" smtClean="0">
                <a:solidFill>
                  <a:srgbClr val="0D0A10"/>
                </a:solidFill>
                <a:latin typeface="Helvetica"/>
                <a:ea typeface="+mn-ea"/>
              </a:rPr>
              <a:t>) </a:t>
            </a:r>
            <a:endParaRPr kumimoji="1" lang="en-US" altLang="zh-CN" sz="2400" dirty="0">
              <a:solidFill>
                <a:srgbClr val="0D0A10"/>
              </a:solidFill>
              <a:latin typeface="Helvetica"/>
              <a:ea typeface="+mn-ea"/>
            </a:endParaRPr>
          </a:p>
        </p:txBody>
      </p:sp>
      <p:sp>
        <p:nvSpPr>
          <p:cNvPr id="14" name="TextBox 8"/>
          <p:cNvSpPr txBox="1">
            <a:spLocks noChangeArrowheads="1"/>
          </p:cNvSpPr>
          <p:nvPr/>
        </p:nvSpPr>
        <p:spPr bwMode="auto">
          <a:xfrm>
            <a:off x="1619250" y="4869160"/>
            <a:ext cx="6516688" cy="1421928"/>
          </a:xfrm>
          <a:prstGeom prst="rect">
            <a:avLst/>
          </a:prstGeom>
          <a:noFill/>
          <a:ln w="9525">
            <a:noFill/>
            <a:miter lim="800000"/>
            <a:headEnd/>
            <a:tailEnd/>
          </a:ln>
        </p:spPr>
        <p:txBody>
          <a:bodyPr wrap="square">
            <a:spAutoFit/>
          </a:bodyPr>
          <a:lstStyle/>
          <a:p>
            <a:pPr>
              <a:lnSpc>
                <a:spcPct val="120000"/>
              </a:lnSpc>
              <a:spcBef>
                <a:spcPct val="50000"/>
              </a:spcBef>
            </a:pPr>
            <a:r>
              <a:rPr kumimoji="1" lang="en-US" altLang="zh-CN" sz="2400" dirty="0" smtClean="0">
                <a:latin typeface="Helvetica" pitchFamily="34" charset="0"/>
              </a:rPr>
              <a:t>As usual, she helped her mother </a:t>
            </a:r>
            <a:r>
              <a:rPr kumimoji="1" lang="en-US" altLang="zh-CN" sz="2400" b="1" i="1" dirty="0" smtClean="0">
                <a:solidFill>
                  <a:srgbClr val="FF6600"/>
                </a:solidFill>
                <a:latin typeface="Helvetica" pitchFamily="34" charset="0"/>
              </a:rPr>
              <a:t>clear away the dishes </a:t>
            </a:r>
            <a:r>
              <a:rPr kumimoji="1" lang="en-US" altLang="zh-CN" sz="2400" dirty="0" smtClean="0">
                <a:latin typeface="Helvetica" pitchFamily="34" charset="0"/>
              </a:rPr>
              <a:t>and </a:t>
            </a:r>
            <a:r>
              <a:rPr kumimoji="1" lang="en-US" altLang="zh-CN" sz="2400" b="1" i="1" dirty="0" smtClean="0">
                <a:solidFill>
                  <a:srgbClr val="FF6600"/>
                </a:solidFill>
                <a:latin typeface="Helvetica" pitchFamily="34" charset="0"/>
              </a:rPr>
              <a:t>straighten up the room </a:t>
            </a:r>
            <a:r>
              <a:rPr kumimoji="1" lang="en-US" altLang="zh-CN" sz="2400" dirty="0" smtClean="0">
                <a:latin typeface="Helvetica" pitchFamily="34" charset="0"/>
              </a:rPr>
              <a:t>after dinner.  </a:t>
            </a:r>
          </a:p>
        </p:txBody>
      </p:sp>
      <p:sp>
        <p:nvSpPr>
          <p:cNvPr id="16" name="TextBox 15"/>
          <p:cNvSpPr txBox="1">
            <a:spLocks noChangeArrowheads="1"/>
          </p:cNvSpPr>
          <p:nvPr/>
        </p:nvSpPr>
        <p:spPr bwMode="auto">
          <a:xfrm>
            <a:off x="5162550" y="1537628"/>
            <a:ext cx="3767138" cy="523220"/>
          </a:xfrm>
          <a:prstGeom prst="rect">
            <a:avLst/>
          </a:prstGeom>
          <a:noFill/>
          <a:ln w="9525" algn="ctr">
            <a:noFill/>
            <a:miter lim="800000"/>
            <a:headEnd/>
            <a:tailEnd/>
          </a:ln>
        </p:spPr>
        <p:txBody>
          <a:bodyPr>
            <a:spAutoFit/>
          </a:bodyPr>
          <a:lstStyle/>
          <a:p>
            <a:r>
              <a:rPr lang="en-US" altLang="zh-CN" sz="2400" b="1" dirty="0">
                <a:latin typeface="Helvetica" pitchFamily="34" charset="0"/>
                <a:cs typeface="Helvetica" pitchFamily="34" charset="0"/>
              </a:rPr>
              <a:t> </a:t>
            </a:r>
            <a:r>
              <a:rPr kumimoji="1" lang="en-US" altLang="zh-CN" sz="2800" b="1" dirty="0" smtClean="0">
                <a:solidFill>
                  <a:srgbClr val="0D0A10"/>
                </a:solidFill>
                <a:latin typeface="Helvetica" pitchFamily="34" charset="0"/>
                <a:ea typeface="华文楷体"/>
                <a:cs typeface="Helvetica" pitchFamily="34" charset="0"/>
              </a:rPr>
              <a:t>straighten up</a:t>
            </a:r>
            <a:endParaRPr lang="en-US" altLang="zh-CN" sz="2600" b="1" dirty="0">
              <a:latin typeface="Helvetica" pitchFamily="34" charset="0"/>
              <a:cs typeface="Helvetica" pitchFamily="34" charset="0"/>
            </a:endParaRPr>
          </a:p>
        </p:txBody>
      </p:sp>
      <p:sp>
        <p:nvSpPr>
          <p:cNvPr id="2" name="TextBox 1"/>
          <p:cNvSpPr txBox="1"/>
          <p:nvPr/>
        </p:nvSpPr>
        <p:spPr>
          <a:xfrm>
            <a:off x="3511550" y="1681163"/>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a:t>
            </a:r>
            <a:r>
              <a:rPr lang="zh-CN" altLang="en-US" sz="2600" dirty="0" smtClean="0">
                <a:solidFill>
                  <a:schemeClr val="accent6">
                    <a:lumMod val="50000"/>
                  </a:schemeClr>
                </a:solidFill>
                <a:latin typeface="华文行楷" pitchFamily="2" charset="-122"/>
                <a:ea typeface="华文行楷" pitchFamily="2" charset="-122"/>
              </a:rPr>
              <a:t>用</a:t>
            </a:r>
            <a:r>
              <a:rPr lang="en-US" altLang="zh-CN" sz="2600" dirty="0" smtClean="0">
                <a:solidFill>
                  <a:schemeClr val="accent6">
                    <a:lumMod val="50000"/>
                  </a:schemeClr>
                </a:solidFill>
                <a:latin typeface="华文行楷" pitchFamily="2" charset="-122"/>
                <a:ea typeface="华文行楷" pitchFamily="2" charset="-122"/>
              </a:rPr>
              <a:t>1</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a:spLocks noChangeArrowheads="1"/>
          </p:cNvSpPr>
          <p:nvPr/>
        </p:nvSpPr>
        <p:spPr bwMode="auto">
          <a:xfrm>
            <a:off x="1619250" y="3140968"/>
            <a:ext cx="6516688" cy="830997"/>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跟平时一样，吃完饭她帮助妈妈清理碗碟，把屋子收拾整洁。</a:t>
            </a:r>
          </a:p>
        </p:txBody>
      </p:sp>
      <p:sp>
        <p:nvSpPr>
          <p:cNvPr id="25" name="TextBox 24"/>
          <p:cNvSpPr txBox="1"/>
          <p:nvPr/>
        </p:nvSpPr>
        <p:spPr>
          <a:xfrm>
            <a:off x="1476375" y="3857625"/>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111628"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20" name="TextBox 19"/>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Box 17"/>
          <p:cNvSpPr txBox="1"/>
          <p:nvPr/>
        </p:nvSpPr>
        <p:spPr>
          <a:xfrm>
            <a:off x="3643313" y="609600"/>
            <a:ext cx="3417887" cy="461963"/>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ea typeface="+mn-ea"/>
              </a:rPr>
              <a:t>Practical phrases</a:t>
            </a:r>
            <a:endParaRPr lang="en-US" altLang="zh-CN" sz="2400" dirty="0">
              <a:solidFill>
                <a:schemeClr val="accent6">
                  <a:lumMod val="75000"/>
                </a:schemeClr>
              </a:solidFill>
              <a:ea typeface="+mn-ea"/>
            </a:endParaRPr>
          </a:p>
        </p:txBody>
      </p:sp>
      <p:pic>
        <p:nvPicPr>
          <p:cNvPr id="1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274888"/>
            <a:ext cx="7708900" cy="4521200"/>
          </a:xfrm>
          <a:prstGeom prst="rect">
            <a:avLst/>
          </a:prstGeom>
          <a:noFill/>
          <a:ln w="9525">
            <a:noFill/>
            <a:miter lim="800000"/>
            <a:headEnd/>
            <a:tailEnd/>
          </a:ln>
        </p:spPr>
      </p:pic>
      <p:sp>
        <p:nvSpPr>
          <p:cNvPr id="8" name="TextBox 7"/>
          <p:cNvSpPr txBox="1">
            <a:spLocks noChangeArrowheads="1"/>
          </p:cNvSpPr>
          <p:nvPr/>
        </p:nvSpPr>
        <p:spPr bwMode="auto">
          <a:xfrm>
            <a:off x="1115616" y="1340768"/>
            <a:ext cx="2304256" cy="830997"/>
          </a:xfrm>
          <a:prstGeom prst="rect">
            <a:avLst/>
          </a:prstGeom>
          <a:noFill/>
          <a:ln w="9525">
            <a:noFill/>
            <a:miter lim="800000"/>
            <a:headEnd/>
            <a:tailEnd/>
          </a:ln>
        </p:spPr>
        <p:txBody>
          <a:bodyPr wrap="square">
            <a:spAutoFit/>
          </a:bodyPr>
          <a:lstStyle/>
          <a:p>
            <a:r>
              <a:rPr kumimoji="1" lang="zh-CN" altLang="en-US" sz="2400" b="1" dirty="0" smtClean="0">
                <a:solidFill>
                  <a:srgbClr val="0D0A10"/>
                </a:solidFill>
                <a:latin typeface="华文楷体"/>
                <a:ea typeface="华文楷体"/>
                <a:cs typeface="华文楷体"/>
              </a:rPr>
              <a:t>把</a:t>
            </a:r>
            <a:r>
              <a:rPr lang="en-US" altLang="zh-CN" sz="2400" b="1" dirty="0" smtClean="0">
                <a:solidFill>
                  <a:srgbClr val="000000"/>
                </a:solidFill>
                <a:latin typeface="华文楷体"/>
                <a:ea typeface="华文楷体"/>
                <a:cs typeface="华文楷体"/>
              </a:rPr>
              <a:t>……</a:t>
            </a:r>
            <a:r>
              <a:rPr kumimoji="1" lang="zh-CN" altLang="en-US" sz="2400" b="1" dirty="0" smtClean="0">
                <a:solidFill>
                  <a:srgbClr val="0D0A10"/>
                </a:solidFill>
                <a:latin typeface="华文楷体"/>
                <a:ea typeface="华文楷体"/>
                <a:cs typeface="华文楷体"/>
              </a:rPr>
              <a:t>弄整洁</a:t>
            </a:r>
            <a:r>
              <a:rPr kumimoji="1" lang="en-US" altLang="zh-CN" sz="2400" b="1" dirty="0" smtClean="0">
                <a:solidFill>
                  <a:srgbClr val="0D0A10"/>
                </a:solidFill>
                <a:latin typeface="华文楷体"/>
                <a:ea typeface="华文楷体"/>
                <a:cs typeface="华文楷体"/>
              </a:rPr>
              <a:t>; </a:t>
            </a:r>
          </a:p>
          <a:p>
            <a:r>
              <a:rPr kumimoji="1" lang="zh-CN" altLang="en-US" sz="2400" b="1" dirty="0" smtClean="0">
                <a:solidFill>
                  <a:srgbClr val="0D0A10"/>
                </a:solidFill>
                <a:latin typeface="华文楷体"/>
                <a:ea typeface="华文楷体"/>
                <a:cs typeface="华文楷体"/>
              </a:rPr>
              <a:t>直起身</a:t>
            </a:r>
            <a:endParaRPr kumimoji="1" lang="en-US" altLang="zh-CN" sz="2400" b="1" dirty="0">
              <a:solidFill>
                <a:srgbClr val="0D0A10"/>
              </a:solidFill>
              <a:latin typeface="华文楷体"/>
              <a:ea typeface="华文楷体"/>
              <a:cs typeface="华文楷体"/>
            </a:endParaRPr>
          </a:p>
        </p:txBody>
      </p:sp>
      <p:sp>
        <p:nvSpPr>
          <p:cNvPr id="13" name="文本框 5"/>
          <p:cNvSpPr txBox="1"/>
          <p:nvPr/>
        </p:nvSpPr>
        <p:spPr>
          <a:xfrm>
            <a:off x="1475656" y="4391147"/>
            <a:ext cx="6817390"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smtClean="0">
                <a:solidFill>
                  <a:srgbClr val="0D0A10"/>
                </a:solidFill>
                <a:latin typeface="Helvetica"/>
                <a:ea typeface="+mn-ea"/>
              </a:rPr>
              <a:t>(</a:t>
            </a:r>
            <a:r>
              <a:rPr lang="en-US" altLang="zh-CN" sz="2400" dirty="0" smtClean="0">
                <a:latin typeface="+mn-lt"/>
                <a:ea typeface="+mn-ea"/>
              </a:rPr>
              <a:t>take a photo / straighten up his back/ a broad smile</a:t>
            </a:r>
            <a:r>
              <a:rPr kumimoji="1" lang="en-US" altLang="zh-CN" sz="2400" dirty="0" smtClean="0">
                <a:solidFill>
                  <a:srgbClr val="0D0A10"/>
                </a:solidFill>
                <a:latin typeface="Helvetica"/>
                <a:ea typeface="+mn-ea"/>
              </a:rPr>
              <a:t>) </a:t>
            </a:r>
            <a:endParaRPr kumimoji="1" lang="en-US" altLang="zh-CN" sz="2400" dirty="0">
              <a:solidFill>
                <a:srgbClr val="0D0A10"/>
              </a:solidFill>
              <a:latin typeface="Helvetica"/>
              <a:ea typeface="+mn-ea"/>
            </a:endParaRPr>
          </a:p>
        </p:txBody>
      </p:sp>
      <p:sp>
        <p:nvSpPr>
          <p:cNvPr id="14" name="TextBox 8"/>
          <p:cNvSpPr txBox="1">
            <a:spLocks noChangeArrowheads="1"/>
          </p:cNvSpPr>
          <p:nvPr/>
        </p:nvSpPr>
        <p:spPr bwMode="auto">
          <a:xfrm>
            <a:off x="1619250" y="4869160"/>
            <a:ext cx="6516688" cy="1421928"/>
          </a:xfrm>
          <a:prstGeom prst="rect">
            <a:avLst/>
          </a:prstGeom>
          <a:noFill/>
          <a:ln w="9525">
            <a:noFill/>
            <a:miter lim="800000"/>
            <a:headEnd/>
            <a:tailEnd/>
          </a:ln>
        </p:spPr>
        <p:txBody>
          <a:bodyPr wrap="square">
            <a:spAutoFit/>
          </a:bodyPr>
          <a:lstStyle/>
          <a:p>
            <a:pPr>
              <a:lnSpc>
                <a:spcPct val="120000"/>
              </a:lnSpc>
              <a:spcBef>
                <a:spcPct val="50000"/>
              </a:spcBef>
            </a:pPr>
            <a:r>
              <a:rPr kumimoji="1" lang="en-US" altLang="zh-CN" sz="2400" dirty="0" smtClean="0">
                <a:latin typeface="Helvetica" pitchFamily="34" charset="0"/>
              </a:rPr>
              <a:t>When he saw me </a:t>
            </a:r>
            <a:r>
              <a:rPr kumimoji="1" lang="en-US" altLang="zh-CN" sz="2400" b="1" i="1" dirty="0" smtClean="0">
                <a:solidFill>
                  <a:srgbClr val="FF6600"/>
                </a:solidFill>
                <a:latin typeface="Helvetica" pitchFamily="34" charset="0"/>
              </a:rPr>
              <a:t>taking his photo</a:t>
            </a:r>
            <a:r>
              <a:rPr kumimoji="1" lang="en-US" altLang="zh-CN" sz="2400" dirty="0" smtClean="0">
                <a:latin typeface="Helvetica" pitchFamily="34" charset="0"/>
              </a:rPr>
              <a:t>, he </a:t>
            </a:r>
            <a:r>
              <a:rPr kumimoji="1" lang="en-US" altLang="zh-CN" sz="2400" b="1" i="1" dirty="0" smtClean="0">
                <a:solidFill>
                  <a:srgbClr val="FF6600"/>
                </a:solidFill>
                <a:latin typeface="Helvetica" pitchFamily="34" charset="0"/>
              </a:rPr>
              <a:t>straightened up his back </a:t>
            </a:r>
            <a:r>
              <a:rPr kumimoji="1" lang="en-US" altLang="zh-CN" sz="2400" dirty="0" smtClean="0">
                <a:latin typeface="Helvetica" pitchFamily="34" charset="0"/>
              </a:rPr>
              <a:t>and gave me </a:t>
            </a:r>
            <a:r>
              <a:rPr kumimoji="1" lang="en-US" altLang="zh-CN" sz="2400" b="1" i="1" dirty="0" smtClean="0">
                <a:solidFill>
                  <a:srgbClr val="FF6600"/>
                </a:solidFill>
                <a:latin typeface="Helvetica" pitchFamily="34" charset="0"/>
              </a:rPr>
              <a:t>a broad smile</a:t>
            </a:r>
            <a:r>
              <a:rPr kumimoji="1" lang="en-US" altLang="zh-CN" sz="2400" dirty="0" smtClean="0">
                <a:latin typeface="Helvetica" pitchFamily="34" charset="0"/>
              </a:rPr>
              <a:t>.</a:t>
            </a:r>
          </a:p>
        </p:txBody>
      </p:sp>
      <p:sp>
        <p:nvSpPr>
          <p:cNvPr id="16" name="TextBox 15"/>
          <p:cNvSpPr txBox="1">
            <a:spLocks noChangeArrowheads="1"/>
          </p:cNvSpPr>
          <p:nvPr/>
        </p:nvSpPr>
        <p:spPr bwMode="auto">
          <a:xfrm>
            <a:off x="5162550" y="1537628"/>
            <a:ext cx="3767138" cy="523220"/>
          </a:xfrm>
          <a:prstGeom prst="rect">
            <a:avLst/>
          </a:prstGeom>
          <a:noFill/>
          <a:ln w="9525" algn="ctr">
            <a:noFill/>
            <a:miter lim="800000"/>
            <a:headEnd/>
            <a:tailEnd/>
          </a:ln>
        </p:spPr>
        <p:txBody>
          <a:bodyPr>
            <a:spAutoFit/>
          </a:bodyPr>
          <a:lstStyle/>
          <a:p>
            <a:r>
              <a:rPr lang="en-US" altLang="zh-CN" sz="2400" b="1" dirty="0">
                <a:latin typeface="Helvetica" pitchFamily="34" charset="0"/>
                <a:cs typeface="Helvetica" pitchFamily="34" charset="0"/>
              </a:rPr>
              <a:t> </a:t>
            </a:r>
            <a:r>
              <a:rPr kumimoji="1" lang="en-US" altLang="zh-CN" sz="2800" b="1" dirty="0" smtClean="0">
                <a:solidFill>
                  <a:srgbClr val="0D0A10"/>
                </a:solidFill>
                <a:latin typeface="Helvetica" pitchFamily="34" charset="0"/>
                <a:ea typeface="华文楷体"/>
                <a:cs typeface="Helvetica" pitchFamily="34" charset="0"/>
              </a:rPr>
              <a:t>straighten up</a:t>
            </a:r>
            <a:endParaRPr lang="en-US" altLang="zh-CN" sz="2600" b="1" dirty="0">
              <a:latin typeface="Helvetica" pitchFamily="34" charset="0"/>
              <a:cs typeface="Helvetica" pitchFamily="34" charset="0"/>
            </a:endParaRPr>
          </a:p>
        </p:txBody>
      </p:sp>
      <p:sp>
        <p:nvSpPr>
          <p:cNvPr id="2" name="TextBox 1"/>
          <p:cNvSpPr txBox="1"/>
          <p:nvPr/>
        </p:nvSpPr>
        <p:spPr>
          <a:xfrm>
            <a:off x="3511550" y="1681163"/>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a:t>
            </a:r>
            <a:r>
              <a:rPr lang="zh-CN" altLang="en-US" sz="2600" dirty="0" smtClean="0">
                <a:solidFill>
                  <a:schemeClr val="accent6">
                    <a:lumMod val="50000"/>
                  </a:schemeClr>
                </a:solidFill>
                <a:latin typeface="华文行楷" pitchFamily="2" charset="-122"/>
                <a:ea typeface="华文行楷" pitchFamily="2" charset="-122"/>
              </a:rPr>
              <a:t>用</a:t>
            </a:r>
            <a:r>
              <a:rPr lang="en-US" altLang="zh-CN" sz="2600" dirty="0" smtClean="0">
                <a:solidFill>
                  <a:schemeClr val="accent6">
                    <a:lumMod val="50000"/>
                  </a:schemeClr>
                </a:solidFill>
                <a:latin typeface="华文行楷" pitchFamily="2" charset="-122"/>
                <a:ea typeface="华文行楷" pitchFamily="2" charset="-122"/>
              </a:rPr>
              <a:t>2</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a:spLocks noChangeArrowheads="1"/>
          </p:cNvSpPr>
          <p:nvPr/>
        </p:nvSpPr>
        <p:spPr bwMode="auto">
          <a:xfrm>
            <a:off x="1482427" y="3140968"/>
            <a:ext cx="6653511"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见到我在给他拍照，他挺直了腰，露出了灿烂的笑容。</a:t>
            </a:r>
          </a:p>
        </p:txBody>
      </p:sp>
      <p:sp>
        <p:nvSpPr>
          <p:cNvPr id="25" name="TextBox 24"/>
          <p:cNvSpPr txBox="1"/>
          <p:nvPr/>
        </p:nvSpPr>
        <p:spPr>
          <a:xfrm>
            <a:off x="1482427" y="3944987"/>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111628"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20" name="TextBox 19"/>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Box 17"/>
          <p:cNvSpPr txBox="1"/>
          <p:nvPr/>
        </p:nvSpPr>
        <p:spPr>
          <a:xfrm>
            <a:off x="3643313" y="609600"/>
            <a:ext cx="3417887" cy="461963"/>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ea typeface="+mn-ea"/>
              </a:rPr>
              <a:t>Practical phrases</a:t>
            </a:r>
            <a:endParaRPr lang="en-US" altLang="zh-CN" sz="2400" dirty="0">
              <a:solidFill>
                <a:schemeClr val="accent6">
                  <a:lumMod val="75000"/>
                </a:schemeClr>
              </a:solidFill>
              <a:ea typeface="+mn-ea"/>
            </a:endParaRPr>
          </a:p>
        </p:txBody>
      </p:sp>
      <p:pic>
        <p:nvPicPr>
          <p:cNvPr id="1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274888"/>
            <a:ext cx="7708900" cy="4521200"/>
          </a:xfrm>
          <a:prstGeom prst="rect">
            <a:avLst/>
          </a:prstGeom>
          <a:noFill/>
          <a:ln w="9525">
            <a:noFill/>
            <a:miter lim="800000"/>
            <a:headEnd/>
            <a:tailEnd/>
          </a:ln>
        </p:spPr>
      </p:pic>
      <p:sp>
        <p:nvSpPr>
          <p:cNvPr id="8" name="TextBox 7"/>
          <p:cNvSpPr txBox="1">
            <a:spLocks noChangeArrowheads="1"/>
          </p:cNvSpPr>
          <p:nvPr/>
        </p:nvSpPr>
        <p:spPr bwMode="auto">
          <a:xfrm>
            <a:off x="1115616" y="1340768"/>
            <a:ext cx="2298700" cy="830997"/>
          </a:xfrm>
          <a:prstGeom prst="rect">
            <a:avLst/>
          </a:prstGeom>
          <a:noFill/>
          <a:ln w="9525">
            <a:noFill/>
            <a:miter lim="800000"/>
            <a:headEnd/>
            <a:tailEnd/>
          </a:ln>
        </p:spPr>
        <p:txBody>
          <a:bodyPr>
            <a:spAutoFit/>
          </a:bodyPr>
          <a:lstStyle/>
          <a:p>
            <a:pPr algn="ctr"/>
            <a:r>
              <a:rPr lang="zh-CN" altLang="en-US" sz="2400" b="1" dirty="0" smtClean="0">
                <a:latin typeface="华文楷体"/>
                <a:ea typeface="华文楷体"/>
                <a:cs typeface="华文楷体"/>
              </a:rPr>
              <a:t>抑制（感情）；阻止</a:t>
            </a:r>
            <a:endParaRPr lang="en-US" altLang="zh-CN" sz="2400" b="1" dirty="0" smtClean="0">
              <a:latin typeface="华文楷体"/>
              <a:ea typeface="华文楷体"/>
              <a:cs typeface="华文楷体"/>
            </a:endParaRPr>
          </a:p>
        </p:txBody>
      </p:sp>
      <p:sp>
        <p:nvSpPr>
          <p:cNvPr id="13" name="文本框 5"/>
          <p:cNvSpPr txBox="1"/>
          <p:nvPr/>
        </p:nvSpPr>
        <p:spPr>
          <a:xfrm>
            <a:off x="1571604" y="4500570"/>
            <a:ext cx="4716000" cy="461665"/>
          </a:xfrm>
          <a:prstGeom prst="rect">
            <a:avLst/>
          </a:prstGeom>
          <a:solidFill>
            <a:srgbClr val="FFC000"/>
          </a:solidFill>
          <a:effectLst>
            <a:softEdge rad="127000"/>
          </a:effectLst>
        </p:spPr>
        <p:txBody>
          <a:bodyPr>
            <a:spAutoFit/>
          </a:bodyPr>
          <a:lstStyle/>
          <a:p>
            <a:pPr fontAlgn="auto">
              <a:spcBef>
                <a:spcPts val="0"/>
              </a:spcBef>
              <a:spcAft>
                <a:spcPts val="0"/>
              </a:spcAft>
              <a:defRPr/>
            </a:pPr>
            <a:r>
              <a:rPr kumimoji="1" lang="en-US" altLang="zh-CN" sz="2400" dirty="0" smtClean="0">
                <a:solidFill>
                  <a:srgbClr val="0D0A10"/>
                </a:solidFill>
                <a:latin typeface="Helvetica"/>
                <a:ea typeface="+mn-ea"/>
              </a:rPr>
              <a:t>(</a:t>
            </a:r>
            <a:r>
              <a:rPr lang="en-US" altLang="zh-CN" sz="2400" dirty="0" smtClean="0">
                <a:latin typeface="+mn-lt"/>
                <a:ea typeface="+mn-ea"/>
              </a:rPr>
              <a:t>seriously ill / keep back one’s tears</a:t>
            </a:r>
            <a:r>
              <a:rPr kumimoji="1" lang="en-US" altLang="zh-CN" sz="2400" dirty="0" smtClean="0">
                <a:solidFill>
                  <a:srgbClr val="0D0A10"/>
                </a:solidFill>
                <a:latin typeface="Helvetica"/>
                <a:ea typeface="+mn-ea"/>
              </a:rPr>
              <a:t>) </a:t>
            </a:r>
            <a:endParaRPr kumimoji="1" lang="en-US" altLang="zh-CN" sz="2400" dirty="0">
              <a:solidFill>
                <a:srgbClr val="0D0A10"/>
              </a:solidFill>
              <a:latin typeface="Helvetica"/>
              <a:ea typeface="+mn-ea"/>
            </a:endParaRPr>
          </a:p>
        </p:txBody>
      </p:sp>
      <p:sp>
        <p:nvSpPr>
          <p:cNvPr id="14" name="TextBox 8"/>
          <p:cNvSpPr txBox="1">
            <a:spLocks noChangeArrowheads="1"/>
          </p:cNvSpPr>
          <p:nvPr/>
        </p:nvSpPr>
        <p:spPr bwMode="auto">
          <a:xfrm>
            <a:off x="1571625" y="5037138"/>
            <a:ext cx="6572250" cy="1532727"/>
          </a:xfrm>
          <a:prstGeom prst="rect">
            <a:avLst/>
          </a:prstGeom>
          <a:noFill/>
          <a:ln w="9525">
            <a:noFill/>
            <a:miter lim="800000"/>
            <a:headEnd/>
            <a:tailEnd/>
          </a:ln>
        </p:spPr>
        <p:txBody>
          <a:bodyPr>
            <a:spAutoFit/>
          </a:bodyPr>
          <a:lstStyle/>
          <a:p>
            <a:pPr>
              <a:lnSpc>
                <a:spcPct val="120000"/>
              </a:lnSpc>
              <a:spcBef>
                <a:spcPct val="50000"/>
              </a:spcBef>
            </a:pPr>
            <a:r>
              <a:rPr kumimoji="1" lang="en-US" altLang="zh-CN" sz="2400" dirty="0" smtClean="0">
                <a:latin typeface="Helvetica" pitchFamily="34" charset="0"/>
              </a:rPr>
              <a:t>When she heard that her mom was </a:t>
            </a:r>
            <a:r>
              <a:rPr kumimoji="1" lang="en-US" altLang="zh-CN" sz="2400" b="1" i="1" dirty="0" smtClean="0">
                <a:solidFill>
                  <a:srgbClr val="FF6600"/>
                </a:solidFill>
                <a:latin typeface="Helvetica" pitchFamily="34" charset="0"/>
              </a:rPr>
              <a:t>seriously ill</a:t>
            </a:r>
            <a:r>
              <a:rPr kumimoji="1" lang="en-US" altLang="zh-CN" sz="2400" dirty="0" smtClean="0">
                <a:latin typeface="Helvetica" pitchFamily="34" charset="0"/>
              </a:rPr>
              <a:t>, she could hardly </a:t>
            </a:r>
            <a:r>
              <a:rPr kumimoji="1" lang="en-US" altLang="zh-CN" sz="2400" b="1" i="1" dirty="0" smtClean="0">
                <a:solidFill>
                  <a:srgbClr val="FF6600"/>
                </a:solidFill>
                <a:latin typeface="Helvetica" pitchFamily="34" charset="0"/>
              </a:rPr>
              <a:t>keep back her tears</a:t>
            </a:r>
            <a:r>
              <a:rPr kumimoji="1" lang="en-US" altLang="zh-CN" sz="2400" dirty="0" smtClean="0">
                <a:latin typeface="Helvetica" pitchFamily="34" charset="0"/>
              </a:rPr>
              <a:t>.</a:t>
            </a:r>
            <a:endParaRPr kumimoji="1" lang="en-US" altLang="zh-CN" sz="2400" dirty="0">
              <a:latin typeface="Helvetica" pitchFamily="34" charset="0"/>
            </a:endParaRPr>
          </a:p>
          <a:p>
            <a:pPr>
              <a:spcBef>
                <a:spcPct val="50000"/>
              </a:spcBef>
            </a:pPr>
            <a:endParaRPr kumimoji="1" lang="en-US" altLang="zh-CN" sz="2400" dirty="0">
              <a:latin typeface="Helvetica" pitchFamily="34" charset="0"/>
            </a:endParaRPr>
          </a:p>
        </p:txBody>
      </p:sp>
      <p:sp>
        <p:nvSpPr>
          <p:cNvPr id="16" name="TextBox 15"/>
          <p:cNvSpPr txBox="1">
            <a:spLocks noChangeArrowheads="1"/>
          </p:cNvSpPr>
          <p:nvPr/>
        </p:nvSpPr>
        <p:spPr bwMode="auto">
          <a:xfrm>
            <a:off x="5042098" y="1568405"/>
            <a:ext cx="3562350" cy="492443"/>
          </a:xfrm>
          <a:prstGeom prst="rect">
            <a:avLst/>
          </a:prstGeom>
          <a:noFill/>
          <a:ln w="9525" algn="ctr">
            <a:noFill/>
            <a:miter lim="800000"/>
            <a:headEnd/>
            <a:tailEnd/>
          </a:ln>
        </p:spPr>
        <p:txBody>
          <a:bodyPr>
            <a:spAutoFit/>
          </a:bodyPr>
          <a:lstStyle/>
          <a:p>
            <a:pPr algn="ctr"/>
            <a:r>
              <a:rPr lang="en-US" altLang="zh-CN" sz="2600" b="1" dirty="0" smtClean="0">
                <a:latin typeface="Helvetica" pitchFamily="34" charset="0"/>
              </a:rPr>
              <a:t>keep back</a:t>
            </a:r>
            <a:endParaRPr lang="en-US" altLang="zh-CN" sz="2400" dirty="0">
              <a:solidFill>
                <a:srgbClr val="984807"/>
              </a:solidFill>
              <a:latin typeface="华文行楷" pitchFamily="2" charset="-122"/>
              <a:ea typeface="华文行楷" pitchFamily="2" charset="-122"/>
            </a:endParaRP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88" y="3255367"/>
            <a:ext cx="6528196" cy="461665"/>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听到妈妈病得很重，她忍不住流下了眼泪。 </a:t>
            </a:r>
          </a:p>
        </p:txBody>
      </p:sp>
      <p:sp>
        <p:nvSpPr>
          <p:cNvPr id="25" name="TextBox 24"/>
          <p:cNvSpPr txBox="1"/>
          <p:nvPr/>
        </p:nvSpPr>
        <p:spPr>
          <a:xfrm>
            <a:off x="1476375" y="4000500"/>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112652"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20" name="TextBox 19"/>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Box 17"/>
          <p:cNvSpPr txBox="1"/>
          <p:nvPr/>
        </p:nvSpPr>
        <p:spPr>
          <a:xfrm>
            <a:off x="3643313" y="609600"/>
            <a:ext cx="3417887" cy="461963"/>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ea typeface="+mn-ea"/>
              </a:rPr>
              <a:t>Practical phrases</a:t>
            </a:r>
            <a:endParaRPr lang="en-US" altLang="zh-CN" sz="2400" dirty="0">
              <a:solidFill>
                <a:schemeClr val="accent6">
                  <a:lumMod val="75000"/>
                </a:schemeClr>
              </a:solidFill>
              <a:ea typeface="+mn-ea"/>
            </a:endParaRPr>
          </a:p>
        </p:txBody>
      </p:sp>
      <p:pic>
        <p:nvPicPr>
          <p:cNvPr id="1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274888"/>
            <a:ext cx="7708900" cy="4521200"/>
          </a:xfrm>
          <a:prstGeom prst="rect">
            <a:avLst/>
          </a:prstGeom>
          <a:noFill/>
          <a:ln w="9525">
            <a:noFill/>
            <a:miter lim="800000"/>
            <a:headEnd/>
            <a:tailEnd/>
          </a:ln>
        </p:spPr>
      </p:pic>
      <p:sp>
        <p:nvSpPr>
          <p:cNvPr id="8" name="TextBox 7"/>
          <p:cNvSpPr txBox="1">
            <a:spLocks noChangeArrowheads="1"/>
          </p:cNvSpPr>
          <p:nvPr/>
        </p:nvSpPr>
        <p:spPr bwMode="auto">
          <a:xfrm>
            <a:off x="683568" y="1446229"/>
            <a:ext cx="2992437" cy="461665"/>
          </a:xfrm>
          <a:prstGeom prst="rect">
            <a:avLst/>
          </a:prstGeom>
          <a:noFill/>
          <a:ln w="9525">
            <a:noFill/>
            <a:miter lim="800000"/>
            <a:headEnd/>
            <a:tailEnd/>
          </a:ln>
        </p:spPr>
        <p:txBody>
          <a:bodyPr>
            <a:spAutoFit/>
          </a:bodyPr>
          <a:lstStyle/>
          <a:p>
            <a:pPr algn="ctr"/>
            <a:r>
              <a:rPr lang="zh-CN" altLang="en-US" sz="2400" b="1" dirty="0" smtClean="0">
                <a:latin typeface="华文楷体"/>
                <a:ea typeface="华文楷体"/>
                <a:cs typeface="华文楷体"/>
              </a:rPr>
              <a:t>热烈地</a:t>
            </a:r>
            <a:endParaRPr lang="zh-CN" altLang="en-US" sz="2400" b="1" dirty="0">
              <a:latin typeface="华文楷体"/>
              <a:ea typeface="华文楷体"/>
              <a:cs typeface="华文楷体"/>
            </a:endParaRPr>
          </a:p>
        </p:txBody>
      </p:sp>
      <p:sp>
        <p:nvSpPr>
          <p:cNvPr id="13" name="文本框 5"/>
          <p:cNvSpPr txBox="1"/>
          <p:nvPr/>
        </p:nvSpPr>
        <p:spPr>
          <a:xfrm>
            <a:off x="1476375" y="4436546"/>
            <a:ext cx="5963835" cy="461665"/>
          </a:xfrm>
          <a:prstGeom prst="rect">
            <a:avLst/>
          </a:prstGeom>
          <a:solidFill>
            <a:srgbClr val="FFC000"/>
          </a:solidFill>
          <a:effectLst>
            <a:softEdge rad="127000"/>
          </a:effectLst>
        </p:spPr>
        <p:txBody>
          <a:bodyPr>
            <a:spAutoFit/>
          </a:bodyPr>
          <a:lstStyle/>
          <a:p>
            <a:pPr fontAlgn="auto">
              <a:spcBef>
                <a:spcPts val="0"/>
              </a:spcBef>
              <a:spcAft>
                <a:spcPts val="0"/>
              </a:spcAft>
              <a:defRPr/>
            </a:pPr>
            <a:r>
              <a:rPr kumimoji="1" lang="en-US" altLang="zh-CN" sz="2400" dirty="0" smtClean="0">
                <a:solidFill>
                  <a:srgbClr val="0D0A10"/>
                </a:solidFill>
                <a:latin typeface="Helvetica"/>
                <a:ea typeface="+mn-ea"/>
              </a:rPr>
              <a:t>(</a:t>
            </a:r>
            <a:r>
              <a:rPr lang="en-US" altLang="zh-CN" sz="2400" dirty="0" smtClean="0">
                <a:latin typeface="+mn-lt"/>
                <a:ea typeface="+mn-ea"/>
              </a:rPr>
              <a:t>volunteers / be greeted with open arms</a:t>
            </a:r>
            <a:r>
              <a:rPr kumimoji="1" lang="en-US" altLang="zh-CN" sz="2400" dirty="0" smtClean="0">
                <a:solidFill>
                  <a:srgbClr val="0D0A10"/>
                </a:solidFill>
                <a:latin typeface="Helvetica"/>
                <a:ea typeface="+mn-ea"/>
              </a:rPr>
              <a:t>) </a:t>
            </a:r>
            <a:endParaRPr kumimoji="1" lang="en-US" altLang="zh-CN" sz="2400" dirty="0">
              <a:solidFill>
                <a:srgbClr val="0D0A10"/>
              </a:solidFill>
              <a:latin typeface="Helvetica"/>
              <a:ea typeface="+mn-ea"/>
            </a:endParaRPr>
          </a:p>
        </p:txBody>
      </p:sp>
      <p:sp>
        <p:nvSpPr>
          <p:cNvPr id="14" name="TextBox 8"/>
          <p:cNvSpPr txBox="1">
            <a:spLocks noChangeArrowheads="1"/>
          </p:cNvSpPr>
          <p:nvPr/>
        </p:nvSpPr>
        <p:spPr bwMode="auto">
          <a:xfrm>
            <a:off x="1571625" y="4221088"/>
            <a:ext cx="6643688" cy="3785652"/>
          </a:xfrm>
          <a:prstGeom prst="rect">
            <a:avLst/>
          </a:prstGeom>
          <a:noFill/>
          <a:ln w="9525">
            <a:noFill/>
            <a:miter lim="800000"/>
            <a:headEnd/>
            <a:tailEnd/>
          </a:ln>
        </p:spPr>
        <p:txBody>
          <a:bodyPr>
            <a:spAutoFit/>
          </a:bodyPr>
          <a:lstStyle/>
          <a:p>
            <a:pPr>
              <a:lnSpc>
                <a:spcPct val="120000"/>
              </a:lnSpc>
              <a:spcBef>
                <a:spcPct val="50000"/>
              </a:spcBef>
            </a:pPr>
            <a:endParaRPr kumimoji="1" lang="en-US" altLang="zh-CN" sz="2400" dirty="0">
              <a:latin typeface="Helvetica" pitchFamily="34" charset="0"/>
            </a:endParaRPr>
          </a:p>
          <a:p>
            <a:pPr>
              <a:lnSpc>
                <a:spcPct val="120000"/>
              </a:lnSpc>
              <a:spcBef>
                <a:spcPct val="50000"/>
              </a:spcBef>
            </a:pPr>
            <a:r>
              <a:rPr kumimoji="1" lang="en-US" altLang="zh-CN" sz="2400" dirty="0" smtClean="0">
                <a:latin typeface="Helvetica" pitchFamily="34" charset="0"/>
              </a:rPr>
              <a:t>When the </a:t>
            </a:r>
            <a:r>
              <a:rPr kumimoji="1" lang="en-US" altLang="zh-CN" sz="2400" b="1" i="1" dirty="0" smtClean="0">
                <a:solidFill>
                  <a:srgbClr val="FF6600"/>
                </a:solidFill>
                <a:latin typeface="Helvetica" pitchFamily="34" charset="0"/>
              </a:rPr>
              <a:t>volunteers</a:t>
            </a:r>
            <a:r>
              <a:rPr kumimoji="1" lang="en-US" altLang="zh-CN" sz="2400" dirty="0" smtClean="0">
                <a:latin typeface="Helvetica" pitchFamily="34" charset="0"/>
              </a:rPr>
              <a:t> went to visit the children in the mountainous areas, they </a:t>
            </a:r>
            <a:r>
              <a:rPr kumimoji="1" lang="en-US" altLang="zh-CN" sz="2400" b="1" i="1" dirty="0" smtClean="0">
                <a:solidFill>
                  <a:srgbClr val="FF6600"/>
                </a:solidFill>
                <a:latin typeface="Helvetica" pitchFamily="34" charset="0"/>
              </a:rPr>
              <a:t>were greeted by the children with open arms</a:t>
            </a:r>
            <a:r>
              <a:rPr kumimoji="1" lang="en-US" altLang="zh-CN" sz="2400" dirty="0" smtClean="0">
                <a:latin typeface="Helvetica" pitchFamily="34" charset="0"/>
              </a:rPr>
              <a:t>.</a:t>
            </a:r>
          </a:p>
          <a:p>
            <a:pPr>
              <a:lnSpc>
                <a:spcPct val="120000"/>
              </a:lnSpc>
              <a:spcBef>
                <a:spcPct val="50000"/>
              </a:spcBef>
            </a:pPr>
            <a:r>
              <a:rPr kumimoji="1" lang="en-US" altLang="zh-CN" sz="2400" dirty="0" smtClean="0">
                <a:latin typeface="Helvetica" pitchFamily="34" charset="0"/>
              </a:rPr>
              <a:t> </a:t>
            </a:r>
          </a:p>
          <a:p>
            <a:pPr>
              <a:spcBef>
                <a:spcPct val="50000"/>
              </a:spcBef>
            </a:pPr>
            <a:endParaRPr kumimoji="1" lang="en-US" altLang="zh-CN" sz="2400" dirty="0">
              <a:latin typeface="Helvetica" pitchFamily="34" charset="0"/>
            </a:endParaRPr>
          </a:p>
          <a:p>
            <a:pPr>
              <a:spcBef>
                <a:spcPct val="50000"/>
              </a:spcBef>
            </a:pPr>
            <a:endParaRPr kumimoji="1" lang="en-US" altLang="zh-CN" sz="2400" dirty="0">
              <a:latin typeface="Helvetica" pitchFamily="34" charset="0"/>
            </a:endParaRPr>
          </a:p>
        </p:txBody>
      </p:sp>
      <p:sp>
        <p:nvSpPr>
          <p:cNvPr id="2" name="TextBox 1"/>
          <p:cNvSpPr txBox="1"/>
          <p:nvPr/>
        </p:nvSpPr>
        <p:spPr>
          <a:xfrm>
            <a:off x="3687763" y="1484784"/>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88" y="3213100"/>
            <a:ext cx="6516687" cy="830997"/>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志愿者们去山区看望孩子们时，受到了孩子们的热情欢迎。</a:t>
            </a:r>
            <a:endParaRPr lang="en-US" altLang="zh-CN" sz="2400" dirty="0">
              <a:latin typeface="华文行楷" pitchFamily="2" charset="-122"/>
              <a:ea typeface="华文行楷" pitchFamily="2" charset="-122"/>
            </a:endParaRPr>
          </a:p>
        </p:txBody>
      </p:sp>
      <p:sp>
        <p:nvSpPr>
          <p:cNvPr id="25" name="TextBox 24"/>
          <p:cNvSpPr txBox="1"/>
          <p:nvPr/>
        </p:nvSpPr>
        <p:spPr>
          <a:xfrm>
            <a:off x="1476375" y="4005064"/>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113675"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20" name="TextBox 19"/>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13677" name="Text Box 16"/>
          <p:cNvSpPr txBox="1">
            <a:spLocks noChangeArrowheads="1"/>
          </p:cNvSpPr>
          <p:nvPr/>
        </p:nvSpPr>
        <p:spPr bwMode="auto">
          <a:xfrm>
            <a:off x="5724525" y="1152525"/>
            <a:ext cx="2016125" cy="579438"/>
          </a:xfrm>
          <a:prstGeom prst="rect">
            <a:avLst/>
          </a:prstGeom>
          <a:noFill/>
          <a:ln w="25400" algn="ctr">
            <a:noFill/>
            <a:miter lim="800000"/>
            <a:headEnd/>
            <a:tailEnd/>
          </a:ln>
        </p:spPr>
        <p:txBody>
          <a:bodyPr>
            <a:spAutoFit/>
          </a:bodyPr>
          <a:lstStyle/>
          <a:p>
            <a:pPr marL="342900" indent="-342900">
              <a:spcBef>
                <a:spcPct val="50000"/>
              </a:spcBef>
            </a:pPr>
            <a:endParaRPr lang="zh-CN" altLang="en-US">
              <a:latin typeface="Calibri" pitchFamily="34" charset="0"/>
            </a:endParaRPr>
          </a:p>
        </p:txBody>
      </p:sp>
      <p:sp>
        <p:nvSpPr>
          <p:cNvPr id="4" name="TextBox 7"/>
          <p:cNvSpPr txBox="1">
            <a:spLocks noChangeArrowheads="1"/>
          </p:cNvSpPr>
          <p:nvPr/>
        </p:nvSpPr>
        <p:spPr bwMode="auto">
          <a:xfrm>
            <a:off x="5027420" y="1435078"/>
            <a:ext cx="3981450" cy="492443"/>
          </a:xfrm>
          <a:prstGeom prst="rect">
            <a:avLst/>
          </a:prstGeom>
          <a:noFill/>
          <a:ln w="9525">
            <a:noFill/>
            <a:miter lim="800000"/>
            <a:headEnd/>
            <a:tailEnd/>
          </a:ln>
        </p:spPr>
        <p:txBody>
          <a:bodyPr>
            <a:spAutoFit/>
          </a:bodyPr>
          <a:lstStyle/>
          <a:p>
            <a:pPr algn="ctr"/>
            <a:r>
              <a:rPr lang="en-US" altLang="zh-CN" sz="2600" b="1" dirty="0" smtClean="0">
                <a:latin typeface="Helvetica" pitchFamily="34" charset="0"/>
              </a:rPr>
              <a:t>with open arms</a:t>
            </a:r>
            <a:endParaRPr lang="zh-CN" altLang="en-US" sz="2600" b="1" dirty="0">
              <a:latin typeface="Helvetica" pitchFamily="34" charset="0"/>
            </a:endParaRPr>
          </a:p>
        </p:txBody>
      </p:sp>
      <p:sp>
        <p:nvSpPr>
          <p:cNvPr id="16" name="TextBox 15"/>
          <p:cNvSpPr txBox="1"/>
          <p:nvPr/>
        </p:nvSpPr>
        <p:spPr>
          <a:xfrm>
            <a:off x="3643313" y="609600"/>
            <a:ext cx="3417887" cy="461963"/>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ea typeface="+mn-ea"/>
              </a:rPr>
              <a:t>Practical phrases</a:t>
            </a:r>
            <a:endParaRPr lang="en-US" altLang="zh-CN" sz="2400" dirty="0">
              <a:solidFill>
                <a:schemeClr val="accent6">
                  <a:lumMod val="75000"/>
                </a:schemeClr>
              </a:solidFill>
              <a:ea typeface="+mn-ea"/>
            </a:endParaRPr>
          </a:p>
        </p:txBody>
      </p:sp>
      <p:pic>
        <p:nvPicPr>
          <p:cNvPr id="1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5" grpId="0"/>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6" name="TextBox 15"/>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7" name="TextBox 16"/>
          <p:cNvSpPr txBox="1"/>
          <p:nvPr/>
        </p:nvSpPr>
        <p:spPr>
          <a:xfrm>
            <a:off x="3797300" y="609600"/>
            <a:ext cx="3417888" cy="461963"/>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ea typeface="+mn-ea"/>
              </a:rPr>
              <a:t>Functional patterns</a:t>
            </a:r>
            <a:endParaRPr lang="en-US" altLang="zh-CN" sz="2400" dirty="0">
              <a:solidFill>
                <a:schemeClr val="accent6">
                  <a:lumMod val="75000"/>
                </a:schemeClr>
              </a:solidFill>
              <a:ea typeface="+mn-ea"/>
            </a:endParaRPr>
          </a:p>
        </p:txBody>
      </p:sp>
      <p:graphicFrame>
        <p:nvGraphicFramePr>
          <p:cNvPr id="13" name="表格 12"/>
          <p:cNvGraphicFramePr>
            <a:graphicFrameLocks noGrp="1"/>
          </p:cNvGraphicFramePr>
          <p:nvPr/>
        </p:nvGraphicFramePr>
        <p:xfrm>
          <a:off x="357188" y="1821809"/>
          <a:ext cx="8501122" cy="3839439"/>
        </p:xfrm>
        <a:graphic>
          <a:graphicData uri="http://schemas.openxmlformats.org/drawingml/2006/table">
            <a:tbl>
              <a:tblPr firstRow="1" bandRow="1">
                <a:tableStyleId>{93296810-A885-4BE3-A3E7-6D5BEEA58F35}</a:tableStyleId>
              </a:tblPr>
              <a:tblGrid>
                <a:gridCol w="4857754"/>
                <a:gridCol w="3643368"/>
              </a:tblGrid>
              <a:tr h="531625">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Functional</a:t>
                      </a:r>
                      <a:r>
                        <a:rPr lang="en-US" altLang="zh-CN" sz="2600" baseline="0" dirty="0" smtClean="0">
                          <a:effectLst>
                            <a:outerShdw blurRad="38100" dist="38100" dir="2700000" algn="tl">
                              <a:srgbClr val="000000">
                                <a:alpha val="43137"/>
                              </a:srgbClr>
                            </a:outerShdw>
                          </a:effectLst>
                          <a:latin typeface="Helvetica"/>
                        </a:rPr>
                        <a:t> patterns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Functions &amp; usages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930374">
                <a:tc>
                  <a:txBody>
                    <a:bodyPr/>
                    <a:lstStyle/>
                    <a:p>
                      <a:pPr marL="457200" indent="-457200">
                        <a:lnSpc>
                          <a:spcPct val="100000"/>
                        </a:lnSpc>
                        <a:spcBef>
                          <a:spcPct val="50000"/>
                        </a:spcBef>
                        <a:buNone/>
                        <a:defRPr/>
                      </a:pPr>
                      <a:r>
                        <a:rPr kumimoji="1" lang="en-US" altLang="zh-CN" sz="2400" dirty="0" smtClean="0">
                          <a:latin typeface="Helvetica"/>
                        </a:rPr>
                        <a:t>1</a:t>
                      </a:r>
                      <a:r>
                        <a:rPr kumimoji="1" lang="en-US" altLang="zh-CN" sz="2400" kern="1200" dirty="0" smtClean="0">
                          <a:solidFill>
                            <a:schemeClr val="dk1"/>
                          </a:solidFill>
                          <a:latin typeface="Helvetica"/>
                          <a:ea typeface="+mn-ea"/>
                          <a:cs typeface="+mn-cs"/>
                        </a:rPr>
                        <a:t>. Sb. catch oneself doing </a:t>
                      </a:r>
                      <a:r>
                        <a:rPr kumimoji="1" lang="en-US" altLang="zh-CN" sz="2400" kern="1200" dirty="0" err="1" smtClean="0">
                          <a:solidFill>
                            <a:schemeClr val="dk1"/>
                          </a:solidFill>
                          <a:latin typeface="Helvetica"/>
                          <a:ea typeface="+mn-ea"/>
                          <a:cs typeface="+mn-cs"/>
                        </a:rPr>
                        <a:t>sth</a:t>
                      </a:r>
                      <a:r>
                        <a:rPr kumimoji="1" lang="en-US" altLang="zh-CN" sz="2400" kern="1200" dirty="0" smtClean="0">
                          <a:solidFill>
                            <a:schemeClr val="dk1"/>
                          </a:solidFill>
                          <a:latin typeface="Helvetica"/>
                          <a:ea typeface="+mn-ea"/>
                          <a:cs typeface="+mn-cs"/>
                        </a:rPr>
                        <a:t>.</a:t>
                      </a:r>
                      <a:endParaRPr kumimoji="1" lang="en-US" altLang="zh-CN" sz="2400" kern="1200" dirty="0">
                        <a:solidFill>
                          <a:schemeClr val="dk1"/>
                        </a:solidFill>
                        <a:latin typeface="Helvetica"/>
                        <a:ea typeface="+mn-ea"/>
                        <a:cs typeface="+mn-cs"/>
                      </a:endParaRPr>
                    </a:p>
                  </a:txBody>
                  <a:tcPr/>
                </a:tc>
                <a:tc>
                  <a:txBody>
                    <a:bodyPr/>
                    <a:lstStyle/>
                    <a:p>
                      <a:pPr>
                        <a:lnSpc>
                          <a:spcPct val="100000"/>
                        </a:lnSpc>
                        <a:spcBef>
                          <a:spcPct val="50000"/>
                        </a:spcBef>
                        <a:defRPr/>
                      </a:pPr>
                      <a:r>
                        <a:rPr kumimoji="1" lang="zh-CN" altLang="en-US" sz="2400" dirty="0" smtClean="0">
                          <a:latin typeface="华文楷体" pitchFamily="2" charset="-122"/>
                          <a:ea typeface="华文楷体" pitchFamily="2" charset="-122"/>
                        </a:rPr>
                        <a:t>用于表达“</a:t>
                      </a:r>
                      <a:r>
                        <a:rPr kumimoji="1" lang="zh-CN" altLang="zh-CN" sz="2400" kern="1200" dirty="0" smtClean="0">
                          <a:solidFill>
                            <a:schemeClr val="dk1"/>
                          </a:solidFill>
                          <a:latin typeface="华文楷体" pitchFamily="2" charset="-122"/>
                          <a:ea typeface="华文楷体" pitchFamily="2" charset="-122"/>
                          <a:cs typeface="+mn-cs"/>
                        </a:rPr>
                        <a:t>突然意识到自己在做某事</a:t>
                      </a:r>
                      <a:r>
                        <a:rPr kumimoji="1" lang="zh-CN" altLang="en-US" sz="2400" kern="1200" dirty="0" smtClean="0">
                          <a:solidFill>
                            <a:schemeClr val="dk1"/>
                          </a:solidFill>
                          <a:latin typeface="华文楷体" pitchFamily="2" charset="-122"/>
                          <a:ea typeface="华文楷体" pitchFamily="2" charset="-122"/>
                          <a:cs typeface="+mn-cs"/>
                        </a:rPr>
                        <a:t>”。</a:t>
                      </a:r>
                      <a:endParaRPr kumimoji="1" lang="en-US" altLang="zh-CN" sz="2400" kern="1200" dirty="0">
                        <a:solidFill>
                          <a:schemeClr val="dk1"/>
                        </a:solidFill>
                        <a:latin typeface="华文楷体" pitchFamily="2" charset="-122"/>
                        <a:ea typeface="华文楷体" pitchFamily="2" charset="-122"/>
                        <a:cs typeface="+mn-cs"/>
                      </a:endParaRPr>
                    </a:p>
                  </a:txBody>
                  <a:tcPr/>
                </a:tc>
              </a:tr>
              <a:tr h="974390">
                <a:tc>
                  <a:txBody>
                    <a:bodyPr/>
                    <a:lstStyle/>
                    <a:p>
                      <a:pPr>
                        <a:lnSpc>
                          <a:spcPct val="100000"/>
                        </a:lnSpc>
                      </a:pPr>
                      <a:r>
                        <a:rPr kumimoji="1" lang="en-US" altLang="zh-CN" sz="2400" kern="1200" dirty="0" smtClean="0">
                          <a:solidFill>
                            <a:schemeClr val="dk1"/>
                          </a:solidFill>
                          <a:latin typeface="Helvetica"/>
                          <a:ea typeface="+mn-ea"/>
                          <a:cs typeface="+mn-cs"/>
                        </a:rPr>
                        <a:t>2. The more …, the more ….</a:t>
                      </a:r>
                      <a:endParaRPr kumimoji="1" lang="zh-CN" altLang="en-US" sz="2400" kern="1200" dirty="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用于表达“</a:t>
                      </a:r>
                      <a:r>
                        <a:rPr kumimoji="1" lang="zh-CN" altLang="zh-CN" sz="2400" kern="1200" dirty="0" smtClean="0">
                          <a:solidFill>
                            <a:schemeClr val="dk1"/>
                          </a:solidFill>
                          <a:latin typeface="华文楷体" pitchFamily="2" charset="-122"/>
                          <a:ea typeface="华文楷体" pitchFamily="2" charset="-122"/>
                          <a:cs typeface="+mn-cs"/>
                        </a:rPr>
                        <a:t>越</a:t>
                      </a:r>
                      <a:r>
                        <a:rPr kumimoji="1" lang="en-US" altLang="zh-CN" sz="2400" kern="1200" dirty="0" smtClean="0">
                          <a:solidFill>
                            <a:schemeClr val="dk1"/>
                          </a:solidFill>
                          <a:latin typeface="华文楷体" pitchFamily="2" charset="-122"/>
                          <a:ea typeface="华文楷体" pitchFamily="2" charset="-122"/>
                          <a:cs typeface="+mn-cs"/>
                        </a:rPr>
                        <a:t>……</a:t>
                      </a:r>
                      <a:r>
                        <a:rPr kumimoji="1" lang="zh-CN" altLang="zh-CN" sz="2400" kern="1200" dirty="0" smtClean="0">
                          <a:solidFill>
                            <a:schemeClr val="dk1"/>
                          </a:solidFill>
                          <a:latin typeface="华文楷体" pitchFamily="2" charset="-122"/>
                          <a:ea typeface="华文楷体" pitchFamily="2" charset="-122"/>
                          <a:cs typeface="+mn-cs"/>
                        </a:rPr>
                        <a:t>越</a:t>
                      </a:r>
                      <a:r>
                        <a:rPr kumimoji="1" lang="en-US" altLang="zh-CN" sz="2400" kern="1200" dirty="0" smtClean="0">
                          <a:solidFill>
                            <a:schemeClr val="dk1"/>
                          </a:solidFill>
                          <a:latin typeface="华文楷体" pitchFamily="2" charset="-122"/>
                          <a:ea typeface="华文楷体" pitchFamily="2" charset="-122"/>
                          <a:cs typeface="+mn-cs"/>
                        </a:rPr>
                        <a:t>……</a:t>
                      </a:r>
                      <a:r>
                        <a:rPr kumimoji="1" lang="zh-CN" altLang="en-US" sz="2400" kern="1200" dirty="0" smtClean="0">
                          <a:solidFill>
                            <a:schemeClr val="dk1"/>
                          </a:solidFill>
                          <a:latin typeface="华文楷体" pitchFamily="2" charset="-122"/>
                          <a:ea typeface="华文楷体" pitchFamily="2" charset="-122"/>
                          <a:cs typeface="+mn-cs"/>
                        </a:rPr>
                        <a:t>”。 </a:t>
                      </a:r>
                    </a:p>
                    <a:p>
                      <a:pPr>
                        <a:lnSpc>
                          <a:spcPct val="100000"/>
                        </a:lnSpc>
                      </a:pPr>
                      <a:endParaRPr kumimoji="1" lang="zh-CN" altLang="en-US" sz="2400" kern="1200" dirty="0">
                        <a:solidFill>
                          <a:schemeClr val="dk1"/>
                        </a:solidFill>
                        <a:latin typeface="华文楷体" pitchFamily="2" charset="-122"/>
                        <a:ea typeface="华文楷体" pitchFamily="2" charset="-122"/>
                        <a:cs typeface="+mn-cs"/>
                      </a:endParaRPr>
                    </a:p>
                  </a:txBody>
                  <a:tcPr/>
                </a:tc>
              </a:tr>
              <a:tr h="11326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kern="1200" dirty="0" smtClean="0">
                          <a:solidFill>
                            <a:schemeClr val="dk1"/>
                          </a:solidFill>
                          <a:latin typeface="Helvetica"/>
                          <a:ea typeface="+mn-ea"/>
                          <a:cs typeface="+mn-cs"/>
                        </a:rPr>
                        <a:t>3. Sb. do </a:t>
                      </a:r>
                      <a:r>
                        <a:rPr kumimoji="1" lang="en-US" altLang="zh-CN" sz="2400" kern="1200" dirty="0" err="1" smtClean="0">
                          <a:solidFill>
                            <a:schemeClr val="dk1"/>
                          </a:solidFill>
                          <a:latin typeface="Helvetica"/>
                          <a:ea typeface="+mn-ea"/>
                          <a:cs typeface="+mn-cs"/>
                        </a:rPr>
                        <a:t>sth</a:t>
                      </a:r>
                      <a:r>
                        <a:rPr kumimoji="1" lang="en-US" altLang="zh-CN" sz="2400" kern="1200" dirty="0" smtClean="0">
                          <a:solidFill>
                            <a:schemeClr val="dk1"/>
                          </a:solidFill>
                          <a:latin typeface="Helvetica"/>
                          <a:ea typeface="+mn-ea"/>
                          <a:cs typeface="+mn-cs"/>
                        </a:rPr>
                        <a:t>. So/Neither will/do/does/did sb. else.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用于表达“同样的情况也适用于其他人”。</a:t>
                      </a:r>
                    </a:p>
                    <a:p>
                      <a:pPr>
                        <a:lnSpc>
                          <a:spcPct val="100000"/>
                        </a:lnSpc>
                      </a:pPr>
                      <a:endParaRPr kumimoji="1" lang="zh-CN" altLang="en-US" sz="2400" kern="1200" dirty="0">
                        <a:solidFill>
                          <a:schemeClr val="dk1"/>
                        </a:solidFill>
                        <a:latin typeface="华文楷体" pitchFamily="2" charset="-122"/>
                        <a:ea typeface="华文楷体" pitchFamily="2" charset="-122"/>
                        <a:cs typeface="+mn-cs"/>
                      </a:endParaRPr>
                    </a:p>
                  </a:txBody>
                  <a:tcPr/>
                </a:tc>
              </a:tr>
            </a:tbl>
          </a:graphicData>
        </a:graphic>
      </p:graphicFrame>
      <p:pic>
        <p:nvPicPr>
          <p:cNvPr id="6"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1"/>
          <p:cNvSpPr>
            <a:spLocks noChangeArrowheads="1"/>
          </p:cNvSpPr>
          <p:nvPr/>
        </p:nvSpPr>
        <p:spPr bwMode="auto">
          <a:xfrm>
            <a:off x="1466280" y="2047875"/>
            <a:ext cx="6490096" cy="1292662"/>
          </a:xfrm>
          <a:prstGeom prst="rect">
            <a:avLst/>
          </a:prstGeom>
          <a:noFill/>
          <a:ln w="9525">
            <a:noFill/>
            <a:miter lim="800000"/>
            <a:headEnd/>
            <a:tailEnd/>
          </a:ln>
        </p:spPr>
        <p:txBody>
          <a:bodyPr wrap="square">
            <a:spAutoFit/>
          </a:bodyPr>
          <a:lstStyle/>
          <a:p>
            <a:r>
              <a:rPr lang="zh-CN" altLang="en-US" sz="2600" dirty="0" smtClean="0">
                <a:solidFill>
                  <a:srgbClr val="C00000"/>
                </a:solidFill>
                <a:latin typeface="华文行楷" pitchFamily="2" charset="-122"/>
                <a:ea typeface="华文行楷" pitchFamily="2" charset="-122"/>
              </a:rPr>
              <a:t>我发现自己竟然在</a:t>
            </a:r>
            <a:r>
              <a:rPr lang="zh-CN" altLang="en-US" sz="2600" dirty="0" smtClean="0">
                <a:latin typeface="华文行楷" pitchFamily="2" charset="-122"/>
                <a:ea typeface="华文行楷" pitchFamily="2" charset="-122"/>
              </a:rPr>
              <a:t>翻看她的诗歌和作文，欣赏着考卷上的高分，端详着她的名字</a:t>
            </a:r>
            <a:r>
              <a:rPr lang="en-US" altLang="zh-CN" sz="2600" dirty="0" smtClean="0">
                <a:latin typeface="华文行楷" pitchFamily="2" charset="-122"/>
                <a:ea typeface="华文行楷" pitchFamily="2" charset="-122"/>
              </a:rPr>
              <a:t>……</a:t>
            </a:r>
            <a:endParaRPr lang="zh-CN" altLang="en-US" sz="2600" dirty="0" smtClean="0">
              <a:latin typeface="华文行楷" pitchFamily="2" charset="-122"/>
              <a:ea typeface="华文行楷" pitchFamily="2" charset="-122"/>
            </a:endParaRPr>
          </a:p>
          <a:p>
            <a:endParaRPr lang="zh-CN" altLang="en-US" sz="2600" dirty="0">
              <a:latin typeface="华文行楷" pitchFamily="2" charset="-122"/>
              <a:ea typeface="华文行楷" pitchFamily="2" charset="-122"/>
            </a:endParaRPr>
          </a:p>
        </p:txBody>
      </p:sp>
      <p:sp>
        <p:nvSpPr>
          <p:cNvPr id="117762" name="TextBox 4"/>
          <p:cNvSpPr txBox="1">
            <a:spLocks noChangeArrowheads="1"/>
          </p:cNvSpPr>
          <p:nvPr/>
        </p:nvSpPr>
        <p:spPr bwMode="auto">
          <a:xfrm>
            <a:off x="1187624" y="1412875"/>
            <a:ext cx="1952625" cy="523875"/>
          </a:xfrm>
          <a:prstGeom prst="rect">
            <a:avLst/>
          </a:prstGeom>
          <a:noFill/>
          <a:ln w="9525">
            <a:noFill/>
            <a:miter lim="800000"/>
            <a:headEnd/>
            <a:tailEnd/>
          </a:ln>
        </p:spPr>
        <p:txBody>
          <a:bodyPr>
            <a:spAutoFit/>
          </a:bodyPr>
          <a:lstStyle/>
          <a:p>
            <a:r>
              <a:rPr lang="zh-CN" altLang="en-US" sz="2800" b="1">
                <a:solidFill>
                  <a:srgbClr val="C00000"/>
                </a:solidFill>
                <a:latin typeface="华文行楷" pitchFamily="2" charset="-122"/>
                <a:ea typeface="华文行楷" pitchFamily="2" charset="-122"/>
              </a:rPr>
              <a:t>原句译文</a:t>
            </a:r>
          </a:p>
        </p:txBody>
      </p:sp>
      <p:sp>
        <p:nvSpPr>
          <p:cNvPr id="117763" name="TextBox 25"/>
          <p:cNvSpPr txBox="1">
            <a:spLocks noChangeArrowheads="1"/>
          </p:cNvSpPr>
          <p:nvPr/>
        </p:nvSpPr>
        <p:spPr bwMode="auto">
          <a:xfrm>
            <a:off x="1187624" y="3266753"/>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260351" y="3843625"/>
            <a:ext cx="6912049" cy="1169551"/>
          </a:xfrm>
          <a:prstGeom prst="rect">
            <a:avLst/>
          </a:prstGeom>
          <a:noFill/>
          <a:ln w="9525">
            <a:noFill/>
            <a:miter lim="800000"/>
            <a:headEnd/>
            <a:tailEnd/>
          </a:ln>
        </p:spPr>
        <p:txBody>
          <a:bodyPr wrap="square">
            <a:spAutoFit/>
          </a:bodyPr>
          <a:lstStyle/>
          <a:p>
            <a:pPr>
              <a:lnSpc>
                <a:spcPts val="2800"/>
              </a:lnSpc>
              <a:spcBef>
                <a:spcPct val="50000"/>
              </a:spcBef>
            </a:pPr>
            <a:r>
              <a:rPr lang="en-US" altLang="zh-CN" sz="2600" b="1" dirty="0" smtClean="0">
                <a:solidFill>
                  <a:srgbClr val="FF6600"/>
                </a:solidFill>
                <a:latin typeface="Helvetica" pitchFamily="34" charset="0"/>
              </a:rPr>
              <a:t>I catch myself </a:t>
            </a:r>
            <a:r>
              <a:rPr lang="en-US" altLang="zh-CN" sz="2600" b="1" dirty="0" smtClean="0">
                <a:latin typeface="Helvetica" pitchFamily="34" charset="0"/>
              </a:rPr>
              <a:t>reading through poems and essays, admiring high scores on tests and reading her name, …. </a:t>
            </a:r>
            <a:r>
              <a:rPr lang="zh-CN" altLang="en-US" sz="2600" b="1" dirty="0" smtClean="0">
                <a:latin typeface="Helvetica" pitchFamily="34" charset="0"/>
              </a:rPr>
              <a:t>（</a:t>
            </a:r>
            <a:r>
              <a:rPr lang="en-US" altLang="zh-CN" sz="2600" b="1" dirty="0" smtClean="0">
                <a:latin typeface="Helvetica" pitchFamily="34" charset="0"/>
              </a:rPr>
              <a:t>L2, Para.6</a:t>
            </a:r>
            <a:r>
              <a:rPr lang="zh-CN" altLang="en-US" sz="2600" b="1" dirty="0" smtClean="0">
                <a:latin typeface="Helvetica" pitchFamily="34" charset="0"/>
              </a:rPr>
              <a:t>）</a:t>
            </a:r>
          </a:p>
        </p:txBody>
      </p:sp>
      <p:cxnSp>
        <p:nvCxnSpPr>
          <p:cNvPr id="4" name="直接连接符 3"/>
          <p:cNvCxnSpPr/>
          <p:nvPr/>
        </p:nvCxnSpPr>
        <p:spPr>
          <a:xfrm>
            <a:off x="1331640" y="1412776"/>
            <a:ext cx="6480720"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331640" y="3212976"/>
            <a:ext cx="6480720"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17767"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6" name="TextBox 15"/>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17769" name="Picture 2"/>
          <p:cNvPicPr>
            <a:picLocks noChangeAspect="1" noChangeArrowheads="1"/>
          </p:cNvPicPr>
          <p:nvPr/>
        </p:nvPicPr>
        <p:blipFill>
          <a:blip r:embed="rId4" cstate="print"/>
          <a:srcRect/>
          <a:stretch>
            <a:fillRect/>
          </a:stretch>
        </p:blipFill>
        <p:spPr bwMode="auto">
          <a:xfrm>
            <a:off x="0" y="5876925"/>
            <a:ext cx="4208463" cy="957263"/>
          </a:xfrm>
          <a:prstGeom prst="rect">
            <a:avLst/>
          </a:prstGeom>
          <a:noFill/>
          <a:ln w="9525">
            <a:noFill/>
            <a:miter lim="800000"/>
            <a:headEnd/>
            <a:tailEnd/>
          </a:ln>
        </p:spPr>
      </p:pic>
      <p:sp>
        <p:nvSpPr>
          <p:cNvPr id="12" name="TextBox 11">
            <a:hlinkClick r:id="" action="ppaction://hlinkshowjump?jump=nextslide"/>
          </p:cNvPr>
          <p:cNvSpPr txBox="1"/>
          <p:nvPr/>
        </p:nvSpPr>
        <p:spPr>
          <a:xfrm>
            <a:off x="6453188" y="5429250"/>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句型提炼</a:t>
            </a:r>
          </a:p>
        </p:txBody>
      </p:sp>
      <p:sp>
        <p:nvSpPr>
          <p:cNvPr id="13" name="TextBox 12"/>
          <p:cNvSpPr txBox="1"/>
          <p:nvPr/>
        </p:nvSpPr>
        <p:spPr>
          <a:xfrm>
            <a:off x="3797300" y="609600"/>
            <a:ext cx="3417888" cy="461963"/>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ea typeface="+mn-ea"/>
              </a:rPr>
              <a:t>Functional patterns</a:t>
            </a:r>
            <a:endParaRPr lang="en-US" altLang="zh-CN" sz="2400" dirty="0">
              <a:solidFill>
                <a:schemeClr val="accent6">
                  <a:lumMod val="75000"/>
                </a:schemeClr>
              </a:solidFill>
              <a:ea typeface="+mn-ea"/>
            </a:endParaRPr>
          </a:p>
        </p:txBody>
      </p:sp>
      <p:pic>
        <p:nvPicPr>
          <p:cNvPr id="15"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1"/>
          <p:cNvSpPr>
            <a:spLocks noChangeArrowheads="1"/>
          </p:cNvSpPr>
          <p:nvPr/>
        </p:nvSpPr>
        <p:spPr bwMode="auto">
          <a:xfrm>
            <a:off x="1538288" y="2329522"/>
            <a:ext cx="6273800" cy="451406"/>
          </a:xfrm>
          <a:prstGeom prst="rect">
            <a:avLst/>
          </a:prstGeom>
          <a:noFill/>
          <a:ln w="9525">
            <a:noFill/>
            <a:miter lim="800000"/>
            <a:headEnd/>
            <a:tailEnd/>
          </a:ln>
        </p:spPr>
        <p:txBody>
          <a:bodyPr>
            <a:spAutoFit/>
          </a:bodyPr>
          <a:lstStyle/>
          <a:p>
            <a:pPr>
              <a:lnSpc>
                <a:spcPts val="2800"/>
              </a:lnSpc>
            </a:pPr>
            <a:r>
              <a:rPr lang="en-US" altLang="zh-CN" sz="2600" b="1" dirty="0" smtClean="0">
                <a:solidFill>
                  <a:srgbClr val="E46C0A"/>
                </a:solidFill>
                <a:latin typeface="Helvetica" pitchFamily="34" charset="0"/>
                <a:ea typeface="华文行楷" pitchFamily="2" charset="-122"/>
              </a:rPr>
              <a:t>Sb. catch oneself doing </a:t>
            </a:r>
            <a:r>
              <a:rPr lang="en-US" altLang="zh-CN" sz="2600" b="1" dirty="0" err="1" smtClean="0">
                <a:solidFill>
                  <a:srgbClr val="E46C0A"/>
                </a:solidFill>
                <a:latin typeface="Helvetica" pitchFamily="34" charset="0"/>
                <a:ea typeface="华文行楷" pitchFamily="2" charset="-122"/>
              </a:rPr>
              <a:t>sth</a:t>
            </a:r>
            <a:r>
              <a:rPr lang="en-US" altLang="zh-CN" sz="2600" b="1" dirty="0" smtClean="0">
                <a:solidFill>
                  <a:srgbClr val="E46C0A"/>
                </a:solidFill>
                <a:latin typeface="Helvetica" pitchFamily="34" charset="0"/>
                <a:ea typeface="华文行楷" pitchFamily="2" charset="-122"/>
              </a:rPr>
              <a:t>.</a:t>
            </a:r>
          </a:p>
        </p:txBody>
      </p:sp>
      <p:sp>
        <p:nvSpPr>
          <p:cNvPr id="5" name="TextBox 4"/>
          <p:cNvSpPr txBox="1"/>
          <p:nvPr/>
        </p:nvSpPr>
        <p:spPr>
          <a:xfrm>
            <a:off x="1538288" y="1556891"/>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119811" name="TextBox 25"/>
          <p:cNvSpPr txBox="1">
            <a:spLocks noChangeArrowheads="1"/>
          </p:cNvSpPr>
          <p:nvPr/>
        </p:nvSpPr>
        <p:spPr bwMode="auto">
          <a:xfrm>
            <a:off x="1538288" y="3368739"/>
            <a:ext cx="1871662" cy="523875"/>
          </a:xfrm>
          <a:prstGeom prst="rect">
            <a:avLst/>
          </a:prstGeom>
          <a:noFill/>
          <a:ln w="9525">
            <a:noFill/>
            <a:miter lim="800000"/>
            <a:headEnd/>
            <a:tailEnd/>
          </a:ln>
        </p:spPr>
        <p:txBody>
          <a:bodyPr>
            <a:spAutoFit/>
          </a:bodyPr>
          <a:lstStyle/>
          <a:p>
            <a:r>
              <a:rPr lang="zh-CN" altLang="en-US" sz="2800" b="1">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3" y="4057714"/>
            <a:ext cx="6088062" cy="451406"/>
          </a:xfrm>
          <a:prstGeom prst="rect">
            <a:avLst/>
          </a:prstGeom>
          <a:noFill/>
          <a:ln w="9525">
            <a:noFill/>
            <a:miter lim="800000"/>
            <a:headEnd/>
            <a:tailEnd/>
          </a:ln>
        </p:spPr>
        <p:txBody>
          <a:bodyPr>
            <a:spAutoFit/>
          </a:bodyPr>
          <a:lstStyle/>
          <a:p>
            <a:pPr>
              <a:lnSpc>
                <a:spcPts val="2800"/>
              </a:lnSpc>
              <a:spcBef>
                <a:spcPct val="50000"/>
              </a:spcBef>
            </a:pPr>
            <a:r>
              <a:rPr lang="zh-CN" altLang="en-US" sz="2600" dirty="0">
                <a:latin typeface="华文行楷" pitchFamily="2" charset="-122"/>
                <a:ea typeface="华文行楷" pitchFamily="2" charset="-122"/>
              </a:rPr>
              <a:t>用于表达</a:t>
            </a:r>
            <a:r>
              <a:rPr lang="zh-CN" altLang="en-US" sz="2600" dirty="0" smtClean="0">
                <a:solidFill>
                  <a:srgbClr val="71AE0E"/>
                </a:solidFill>
                <a:latin typeface="华文行楷" pitchFamily="2" charset="-122"/>
                <a:ea typeface="华文行楷" pitchFamily="2" charset="-122"/>
              </a:rPr>
              <a:t>“突然意识到自己在做某事”</a:t>
            </a:r>
            <a:r>
              <a:rPr lang="zh-CN" altLang="en-US" sz="2600" dirty="0" smtClean="0">
                <a:latin typeface="华文行楷" pitchFamily="2" charset="-122"/>
                <a:ea typeface="华文行楷" pitchFamily="2" charset="-122"/>
              </a:rPr>
              <a:t>。</a:t>
            </a: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3346450"/>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547813"/>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19815"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3" name="TextBox 12"/>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19817" name="Picture 2"/>
          <p:cNvPicPr>
            <a:picLocks noChangeAspect="1" noChangeArrowheads="1"/>
          </p:cNvPicPr>
          <p:nvPr/>
        </p:nvPicPr>
        <p:blipFill>
          <a:blip r:embed="rId4" cstate="print"/>
          <a:srcRect/>
          <a:stretch>
            <a:fillRect/>
          </a:stretch>
        </p:blipFill>
        <p:spPr bwMode="auto">
          <a:xfrm>
            <a:off x="0" y="5876925"/>
            <a:ext cx="4208463" cy="957263"/>
          </a:xfrm>
          <a:prstGeom prst="rect">
            <a:avLst/>
          </a:prstGeom>
          <a:noFill/>
          <a:ln w="9525">
            <a:noFill/>
            <a:miter lim="800000"/>
            <a:headEnd/>
            <a:tailEnd/>
          </a:ln>
        </p:spPr>
      </p:pic>
      <p:sp>
        <p:nvSpPr>
          <p:cNvPr id="17" name="TextBox 16">
            <a:hlinkClick r:id="" action="ppaction://hlinkshowjump?jump=nextslide"/>
          </p:cNvPr>
          <p:cNvSpPr txBox="1"/>
          <p:nvPr/>
        </p:nvSpPr>
        <p:spPr>
          <a:xfrm>
            <a:off x="6786563" y="5508625"/>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句型应用</a:t>
            </a:r>
          </a:p>
        </p:txBody>
      </p:sp>
      <p:sp>
        <p:nvSpPr>
          <p:cNvPr id="16" name="TextBox 15"/>
          <p:cNvSpPr txBox="1"/>
          <p:nvPr/>
        </p:nvSpPr>
        <p:spPr>
          <a:xfrm>
            <a:off x="3797300" y="609600"/>
            <a:ext cx="3417888" cy="461963"/>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ea typeface="+mn-ea"/>
              </a:rPr>
              <a:t>Functional patterns</a:t>
            </a:r>
            <a:endParaRPr lang="en-US" altLang="zh-CN" sz="2400" dirty="0">
              <a:solidFill>
                <a:schemeClr val="accent6">
                  <a:lumMod val="75000"/>
                </a:schemeClr>
              </a:solidFill>
              <a:ea typeface="+mn-ea"/>
            </a:endParaRPr>
          </a:p>
        </p:txBody>
      </p:sp>
      <p:pic>
        <p:nvPicPr>
          <p:cNvPr id="15"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2" cstate="print"/>
          <a:srcRect l="7280" t="15610"/>
          <a:stretch>
            <a:fillRect/>
          </a:stretch>
        </p:blipFill>
        <p:spPr bwMode="auto">
          <a:xfrm>
            <a:off x="857250" y="1484313"/>
            <a:ext cx="7745413" cy="5159375"/>
          </a:xfrm>
          <a:prstGeom prst="rect">
            <a:avLst/>
          </a:prstGeom>
          <a:noFill/>
          <a:ln w="9525">
            <a:noFill/>
            <a:miter lim="800000"/>
            <a:headEnd/>
            <a:tailEnd/>
          </a:ln>
        </p:spPr>
      </p:pic>
      <p:sp>
        <p:nvSpPr>
          <p:cNvPr id="13" name="文本框 5"/>
          <p:cNvSpPr txBox="1"/>
          <p:nvPr/>
        </p:nvSpPr>
        <p:spPr>
          <a:xfrm>
            <a:off x="1714480" y="4119463"/>
            <a:ext cx="5665832"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a:solidFill>
                  <a:schemeClr val="accent4">
                    <a:lumMod val="10000"/>
                  </a:schemeClr>
                </a:solidFill>
                <a:latin typeface="Helvetica" pitchFamily="34" charset="0"/>
                <a:ea typeface="+mn-ea"/>
              </a:rPr>
              <a:t>(</a:t>
            </a:r>
            <a:r>
              <a:rPr lang="en-US" altLang="zh-CN" sz="2400" dirty="0">
                <a:latin typeface="+mn-lt"/>
                <a:ea typeface="+mn-ea"/>
              </a:rPr>
              <a:t> </a:t>
            </a:r>
            <a:r>
              <a:rPr lang="en-US" altLang="zh-CN" sz="2400" dirty="0" smtClean="0">
                <a:latin typeface="+mn-lt"/>
                <a:ea typeface="+mn-ea"/>
              </a:rPr>
              <a:t>make the same mistake as he did / blush</a:t>
            </a:r>
            <a:r>
              <a:rPr kumimoji="1" lang="en-US" altLang="zh-CN" sz="2400" dirty="0" smtClean="0">
                <a:solidFill>
                  <a:schemeClr val="accent4">
                    <a:lumMod val="10000"/>
                  </a:schemeClr>
                </a:solidFill>
                <a:latin typeface="Helvetica" pitchFamily="34" charset="0"/>
                <a:ea typeface="+mn-ea"/>
              </a:rPr>
              <a:t>) </a:t>
            </a:r>
            <a:endParaRPr kumimoji="1" lang="en-US" altLang="zh-CN" sz="2400" dirty="0">
              <a:solidFill>
                <a:schemeClr val="accent4">
                  <a:lumMod val="10000"/>
                </a:schemeClr>
              </a:solidFill>
              <a:latin typeface="Helvetica" pitchFamily="34" charset="0"/>
              <a:ea typeface="+mn-ea"/>
            </a:endParaRPr>
          </a:p>
        </p:txBody>
      </p:sp>
      <p:sp>
        <p:nvSpPr>
          <p:cNvPr id="23" name="TextBox 22"/>
          <p:cNvSpPr txBox="1"/>
          <p:nvPr/>
        </p:nvSpPr>
        <p:spPr>
          <a:xfrm>
            <a:off x="1403350" y="1844675"/>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典型例句</a:t>
            </a:r>
          </a:p>
        </p:txBody>
      </p:sp>
      <p:sp>
        <p:nvSpPr>
          <p:cNvPr id="3" name="TextBox 2"/>
          <p:cNvSpPr txBox="1">
            <a:spLocks noChangeArrowheads="1"/>
          </p:cNvSpPr>
          <p:nvPr/>
        </p:nvSpPr>
        <p:spPr bwMode="auto">
          <a:xfrm>
            <a:off x="1475656" y="2299780"/>
            <a:ext cx="6515100" cy="1089529"/>
          </a:xfrm>
          <a:prstGeom prst="rect">
            <a:avLst/>
          </a:prstGeom>
          <a:noFill/>
          <a:ln w="9525">
            <a:noFill/>
            <a:miter lim="800000"/>
            <a:headEnd/>
            <a:tailEnd/>
          </a:ln>
        </p:spPr>
        <p:txBody>
          <a:bodyPr>
            <a:spAutoFit/>
          </a:bodyPr>
          <a:lstStyle/>
          <a:p>
            <a:pPr>
              <a:lnSpc>
                <a:spcPct val="135000"/>
              </a:lnSpc>
              <a:spcBef>
                <a:spcPct val="50000"/>
              </a:spcBef>
            </a:pPr>
            <a:r>
              <a:rPr lang="zh-CN" altLang="en-US" sz="2400" dirty="0" smtClean="0">
                <a:latin typeface="华文行楷" pitchFamily="2" charset="-122"/>
                <a:ea typeface="华文行楷" pitchFamily="2" charset="-122"/>
              </a:rPr>
              <a:t>当突然意识到自己犯了和他一样的错误时，她羞得满脸通红。</a:t>
            </a:r>
          </a:p>
        </p:txBody>
      </p:sp>
      <p:sp>
        <p:nvSpPr>
          <p:cNvPr id="25" name="TextBox 24"/>
          <p:cNvSpPr txBox="1"/>
          <p:nvPr/>
        </p:nvSpPr>
        <p:spPr>
          <a:xfrm>
            <a:off x="1403350" y="3512939"/>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121864"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2" name="TextBox 11"/>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6" name="矩形 15"/>
          <p:cNvSpPr>
            <a:spLocks noChangeArrowheads="1"/>
          </p:cNvSpPr>
          <p:nvPr/>
        </p:nvSpPr>
        <p:spPr bwMode="auto">
          <a:xfrm>
            <a:off x="1579563" y="4706754"/>
            <a:ext cx="6088062" cy="810478"/>
          </a:xfrm>
          <a:prstGeom prst="rect">
            <a:avLst/>
          </a:prstGeom>
          <a:noFill/>
          <a:ln w="9525">
            <a:noFill/>
            <a:miter lim="800000"/>
            <a:headEnd/>
            <a:tailEnd/>
          </a:ln>
        </p:spPr>
        <p:txBody>
          <a:bodyPr>
            <a:spAutoFit/>
          </a:bodyPr>
          <a:lstStyle/>
          <a:p>
            <a:pPr>
              <a:lnSpc>
                <a:spcPts val="2800"/>
              </a:lnSpc>
              <a:spcBef>
                <a:spcPct val="50000"/>
              </a:spcBef>
            </a:pPr>
            <a:r>
              <a:rPr kumimoji="1" lang="en-US" altLang="zh-CN" sz="2400" dirty="0" smtClean="0">
                <a:latin typeface="Helvetica" pitchFamily="34" charset="0"/>
              </a:rPr>
              <a:t>When she </a:t>
            </a:r>
            <a:r>
              <a:rPr kumimoji="1" lang="en-US" altLang="zh-CN" sz="2400" i="1" dirty="0" smtClean="0">
                <a:solidFill>
                  <a:srgbClr val="FF0000"/>
                </a:solidFill>
                <a:latin typeface="Helvetica" pitchFamily="34" charset="0"/>
              </a:rPr>
              <a:t>caught herself making </a:t>
            </a:r>
            <a:r>
              <a:rPr kumimoji="1" lang="en-US" altLang="zh-CN" sz="2400" dirty="0" smtClean="0">
                <a:latin typeface="Helvetica" pitchFamily="34" charset="0"/>
              </a:rPr>
              <a:t>the same mistake as he did, she blushed.</a:t>
            </a:r>
            <a:endParaRPr kumimoji="1" lang="en-US" altLang="zh-CN" sz="2400" dirty="0">
              <a:latin typeface="Helvetica" pitchFamily="34" charset="0"/>
            </a:endParaRPr>
          </a:p>
        </p:txBody>
      </p:sp>
      <p:sp>
        <p:nvSpPr>
          <p:cNvPr id="14" name="TextBox 13"/>
          <p:cNvSpPr txBox="1"/>
          <p:nvPr/>
        </p:nvSpPr>
        <p:spPr>
          <a:xfrm>
            <a:off x="3797300" y="609600"/>
            <a:ext cx="3417888" cy="461963"/>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ea typeface="+mn-ea"/>
              </a:rPr>
              <a:t>Functional patterns</a:t>
            </a:r>
            <a:endParaRPr lang="en-US" altLang="zh-CN" sz="2400" dirty="0">
              <a:solidFill>
                <a:schemeClr val="accent6">
                  <a:lumMod val="75000"/>
                </a:schemeClr>
              </a:solidFill>
              <a:ea typeface="+mn-ea"/>
            </a:endParaRPr>
          </a:p>
        </p:txBody>
      </p:sp>
      <p:pic>
        <p:nvPicPr>
          <p:cNvPr id="11"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2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srcRect/>
          <a:stretch>
            <a:fillRect/>
          </a:stretch>
        </p:blipFill>
        <p:spPr bwMode="auto">
          <a:xfrm>
            <a:off x="5514975" y="981075"/>
            <a:ext cx="3629025" cy="619125"/>
          </a:xfrm>
          <a:prstGeom prst="rect">
            <a:avLst/>
          </a:prstGeom>
          <a:ln>
            <a:noFill/>
          </a:ln>
          <a:effectLst>
            <a:outerShdw blurRad="292100" dist="139700" dir="2700000" algn="tl" rotWithShape="0">
              <a:srgbClr val="333333">
                <a:alpha val="65000"/>
              </a:srgbClr>
            </a:outerShdw>
          </a:effectLst>
          <a:extLst/>
        </p:spPr>
      </p:pic>
      <p:sp>
        <p:nvSpPr>
          <p:cNvPr id="46087" name="Rectangle 6"/>
          <p:cNvSpPr>
            <a:spLocks noChangeArrowheads="1"/>
          </p:cNvSpPr>
          <p:nvPr/>
        </p:nvSpPr>
        <p:spPr bwMode="auto">
          <a:xfrm>
            <a:off x="5643563" y="1071563"/>
            <a:ext cx="3605212" cy="461665"/>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pitchFamily="34" charset="0"/>
              </a:rPr>
              <a:t>Warming-up </a:t>
            </a:r>
            <a:r>
              <a:rPr lang="en-US" altLang="zh-CN" sz="2400" dirty="0" smtClean="0">
                <a:solidFill>
                  <a:srgbClr val="000000"/>
                </a:solidFill>
                <a:latin typeface="Helvetica" pitchFamily="34" charset="0"/>
              </a:rPr>
              <a:t>activities</a:t>
            </a:r>
            <a:endParaRPr lang="en-US" altLang="zh-CN" sz="2400" dirty="0">
              <a:solidFill>
                <a:srgbClr val="000000"/>
              </a:solidFill>
              <a:latin typeface="Helvetica" pitchFamily="34" charset="0"/>
            </a:endParaRPr>
          </a:p>
        </p:txBody>
      </p:sp>
      <p:pic>
        <p:nvPicPr>
          <p:cNvPr id="46088" name="Picture 9"/>
          <p:cNvPicPr>
            <a:picLocks noChangeAspect="1" noChangeArrowheads="1"/>
          </p:cNvPicPr>
          <p:nvPr/>
        </p:nvPicPr>
        <p:blipFill>
          <a:blip r:embed="rId3" cstate="print"/>
          <a:srcRect/>
          <a:stretch>
            <a:fillRect/>
          </a:stretch>
        </p:blipFill>
        <p:spPr bwMode="auto">
          <a:xfrm>
            <a:off x="5581650" y="2586038"/>
            <a:ext cx="3346450" cy="1035050"/>
          </a:xfrm>
          <a:prstGeom prst="rect">
            <a:avLst/>
          </a:prstGeom>
          <a:noFill/>
          <a:ln w="9525">
            <a:noFill/>
            <a:miter lim="800000"/>
            <a:headEnd/>
            <a:tailEnd/>
          </a:ln>
        </p:spPr>
      </p:pic>
      <p:sp>
        <p:nvSpPr>
          <p:cNvPr id="18" name="TextBox 17">
            <a:hlinkClick r:id="rId4" action="ppaction://hlinksldjump"/>
          </p:cNvPr>
          <p:cNvSpPr txBox="1"/>
          <p:nvPr/>
        </p:nvSpPr>
        <p:spPr>
          <a:xfrm>
            <a:off x="6559550" y="2900363"/>
            <a:ext cx="1584325" cy="42703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46090" name="Picture 9"/>
          <p:cNvPicPr>
            <a:picLocks noChangeAspect="1" noChangeArrowheads="1"/>
          </p:cNvPicPr>
          <p:nvPr/>
        </p:nvPicPr>
        <p:blipFill>
          <a:blip r:embed="rId3" cstate="print"/>
          <a:srcRect r="5479"/>
          <a:stretch>
            <a:fillRect/>
          </a:stretch>
        </p:blipFill>
        <p:spPr bwMode="auto">
          <a:xfrm>
            <a:off x="4214813" y="4105275"/>
            <a:ext cx="4929187" cy="1052513"/>
          </a:xfrm>
          <a:prstGeom prst="rect">
            <a:avLst/>
          </a:prstGeom>
          <a:noFill/>
          <a:ln w="9525">
            <a:noFill/>
            <a:miter lim="800000"/>
            <a:headEnd/>
            <a:tailEnd/>
          </a:ln>
        </p:spPr>
      </p:pic>
      <p:sp>
        <p:nvSpPr>
          <p:cNvPr id="22" name="TextBox 21">
            <a:hlinkClick r:id="rId5" action="ppaction://hlinksldjump"/>
          </p:cNvPr>
          <p:cNvSpPr txBox="1"/>
          <p:nvPr/>
        </p:nvSpPr>
        <p:spPr>
          <a:xfrm>
            <a:off x="5229225" y="4432300"/>
            <a:ext cx="3170238" cy="427038"/>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Pre-reading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activities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46094" name="Picture 4">
            <a:hlinkClick r:id="rId6" action="ppaction://hlinksldjump"/>
          </p:cNvPr>
          <p:cNvPicPr>
            <a:picLocks noChangeAspect="1" noChangeArrowheads="1"/>
          </p:cNvPicPr>
          <p:nvPr/>
        </p:nvPicPr>
        <p:blipFill>
          <a:blip r:embed="rId7" cstate="print"/>
          <a:srcRect/>
          <a:stretch>
            <a:fillRect/>
          </a:stretch>
        </p:blipFill>
        <p:spPr bwMode="auto">
          <a:xfrm>
            <a:off x="8399463" y="6181725"/>
            <a:ext cx="434975" cy="458788"/>
          </a:xfrm>
          <a:prstGeom prst="rect">
            <a:avLst/>
          </a:prstGeom>
          <a:noFill/>
          <a:ln w="9525">
            <a:noFill/>
            <a:miter lim="800000"/>
            <a:headEnd/>
            <a:tailEnd/>
          </a:ln>
        </p:spPr>
      </p:pic>
      <p:grpSp>
        <p:nvGrpSpPr>
          <p:cNvPr id="17" name="组合 16"/>
          <p:cNvGrpSpPr/>
          <p:nvPr/>
        </p:nvGrpSpPr>
        <p:grpSpPr>
          <a:xfrm>
            <a:off x="0" y="-24"/>
            <a:ext cx="9144000" cy="769441"/>
            <a:chOff x="0" y="-24"/>
            <a:chExt cx="9144000" cy="769441"/>
          </a:xfrm>
        </p:grpSpPr>
        <p:sp>
          <p:nvSpPr>
            <p:cNvPr id="19"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20" name="TextBox 19"/>
            <p:cNvSpPr txBox="1"/>
            <p:nvPr/>
          </p:nvSpPr>
          <p:spPr>
            <a:xfrm>
              <a:off x="1385893" y="-24"/>
              <a:ext cx="6186503" cy="769441"/>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lgn="ctr" fontAlgn="auto">
                <a:spcBef>
                  <a:spcPts val="0"/>
                </a:spcBef>
                <a:spcAft>
                  <a:spcPts val="0"/>
                </a:spcAft>
                <a:defRPr/>
              </a:pPr>
              <a:r>
                <a:rPr lang="en-US" altLang="zh-CN" sz="2200" dirty="0" smtClean="0">
                  <a:effectLst>
                    <a:glow rad="101600">
                      <a:schemeClr val="tx1">
                        <a:alpha val="60000"/>
                      </a:schemeClr>
                    </a:glow>
                    <a:outerShdw blurRad="38100" dist="38100" dir="2700000" algn="tl">
                      <a:srgbClr val="000000">
                        <a:alpha val="43137"/>
                      </a:srgbClr>
                    </a:outerShdw>
                  </a:effectLst>
                </a:rPr>
                <a:t>A child’s clutter awaits </a:t>
              </a:r>
            </a:p>
            <a:p>
              <a:pPr algn="ctr" fontAlgn="auto">
                <a:spcBef>
                  <a:spcPts val="0"/>
                </a:spcBef>
                <a:spcAft>
                  <a:spcPts val="0"/>
                </a:spcAft>
                <a:defRPr/>
              </a:pPr>
              <a:r>
                <a:rPr lang="en-US" altLang="zh-CN" sz="2200" dirty="0" smtClean="0">
                  <a:effectLst>
                    <a:glow rad="101600">
                      <a:schemeClr val="tx1">
                        <a:alpha val="60000"/>
                      </a:schemeClr>
                    </a:glow>
                    <a:outerShdw blurRad="38100" dist="38100" dir="2700000" algn="tl">
                      <a:srgbClr val="000000">
                        <a:alpha val="43137"/>
                      </a:srgbClr>
                    </a:outerShdw>
                  </a:effectLst>
                </a:rPr>
                <a:t>an adult’s return</a:t>
              </a:r>
              <a:endParaRPr lang="en-US" sz="2200" dirty="0">
                <a:effectLst>
                  <a:glow rad="101600">
                    <a:schemeClr val="tx1">
                      <a:alpha val="60000"/>
                    </a:schemeClr>
                  </a:glow>
                  <a:outerShdw blurRad="38100" dist="38100" dir="2700000" algn="tl">
                    <a:srgbClr val="000000">
                      <a:alpha val="43137"/>
                    </a:srgbClr>
                  </a:outerShdw>
                </a:effectLst>
              </a:endParaRPr>
            </a:p>
          </p:txBody>
        </p:sp>
        <p:sp>
          <p:nvSpPr>
            <p:cNvPr id="21" name="TextBox 20"/>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smtClean="0">
                  <a:latin typeface="Helvetica" pitchFamily="34" charset="0"/>
                  <a:cs typeface="Helvetica Neue"/>
                </a:rPr>
                <a:t>Section A </a:t>
              </a:r>
            </a:p>
          </p:txBody>
        </p:sp>
      </p:grpSp>
      <p:pic>
        <p:nvPicPr>
          <p:cNvPr id="15" name="Picture 4"/>
          <p:cNvPicPr>
            <a:picLocks noChangeAspect="1" noChangeArrowheads="1"/>
          </p:cNvPicPr>
          <p:nvPr/>
        </p:nvPicPr>
        <p:blipFill>
          <a:blip r:embed="rId8">
            <a:clrChange>
              <a:clrFrom>
                <a:srgbClr val="FFFFFF"/>
              </a:clrFrom>
              <a:clrTo>
                <a:srgbClr val="FFFFFF">
                  <a:alpha val="0"/>
                </a:srgbClr>
              </a:clrTo>
            </a:clrChange>
          </a:blip>
          <a:srcRect r="3791"/>
          <a:stretch>
            <a:fillRect/>
          </a:stretch>
        </p:blipFill>
        <p:spPr bwMode="auto">
          <a:xfrm>
            <a:off x="-32" y="4275149"/>
            <a:ext cx="3621840" cy="2582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1"/>
          <p:cNvSpPr>
            <a:spLocks noChangeArrowheads="1"/>
          </p:cNvSpPr>
          <p:nvPr/>
        </p:nvSpPr>
        <p:spPr bwMode="auto">
          <a:xfrm>
            <a:off x="1428728" y="2000240"/>
            <a:ext cx="5976937" cy="892552"/>
          </a:xfrm>
          <a:prstGeom prst="rect">
            <a:avLst/>
          </a:prstGeom>
          <a:noFill/>
          <a:ln w="9525">
            <a:noFill/>
            <a:miter lim="800000"/>
            <a:headEnd/>
            <a:tailEnd/>
          </a:ln>
        </p:spPr>
        <p:txBody>
          <a:bodyPr>
            <a:spAutoFit/>
          </a:bodyPr>
          <a:lstStyle/>
          <a:p>
            <a:r>
              <a:rPr lang="zh-CN" altLang="en-US" sz="2600" dirty="0" smtClean="0">
                <a:latin typeface="华文行楷" pitchFamily="2" charset="-122"/>
                <a:ea typeface="华文行楷" pitchFamily="2" charset="-122"/>
              </a:rPr>
              <a:t>我</a:t>
            </a:r>
            <a:r>
              <a:rPr lang="zh-CN" altLang="en-US" sz="2600" dirty="0" smtClean="0">
                <a:solidFill>
                  <a:srgbClr val="C00000"/>
                </a:solidFill>
                <a:latin typeface="华文行楷" pitchFamily="2" charset="-122"/>
                <a:ea typeface="华文行楷" pitchFamily="2" charset="-122"/>
              </a:rPr>
              <a:t>越</a:t>
            </a:r>
            <a:r>
              <a:rPr lang="zh-CN" altLang="en-US" sz="2600" dirty="0" smtClean="0">
                <a:latin typeface="华文行楷" pitchFamily="2" charset="-122"/>
                <a:ea typeface="华文行楷" pitchFamily="2" charset="-122"/>
              </a:rPr>
              <a:t>理，要理的东西就</a:t>
            </a:r>
            <a:r>
              <a:rPr lang="zh-CN" altLang="en-US" sz="2600" dirty="0" smtClean="0">
                <a:solidFill>
                  <a:srgbClr val="C00000"/>
                </a:solidFill>
                <a:latin typeface="华文行楷" pitchFamily="2" charset="-122"/>
                <a:ea typeface="华文行楷" pitchFamily="2" charset="-122"/>
              </a:rPr>
              <a:t>越</a:t>
            </a:r>
            <a:r>
              <a:rPr lang="zh-CN" altLang="en-US" sz="2600" dirty="0" smtClean="0">
                <a:latin typeface="华文行楷" pitchFamily="2" charset="-122"/>
                <a:ea typeface="华文行楷" pitchFamily="2" charset="-122"/>
              </a:rPr>
              <a:t>多。</a:t>
            </a:r>
          </a:p>
          <a:p>
            <a:endParaRPr lang="zh-CN" altLang="en-US" sz="2600" dirty="0">
              <a:latin typeface="华文行楷" pitchFamily="2" charset="-122"/>
              <a:ea typeface="华文行楷" pitchFamily="2" charset="-122"/>
            </a:endParaRPr>
          </a:p>
        </p:txBody>
      </p:sp>
      <p:sp>
        <p:nvSpPr>
          <p:cNvPr id="122882" name="TextBox 4"/>
          <p:cNvSpPr txBox="1">
            <a:spLocks noChangeArrowheads="1"/>
          </p:cNvSpPr>
          <p:nvPr/>
        </p:nvSpPr>
        <p:spPr bwMode="auto">
          <a:xfrm>
            <a:off x="1403648" y="1142984"/>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122883" name="TextBox 25"/>
          <p:cNvSpPr txBox="1">
            <a:spLocks noChangeArrowheads="1"/>
          </p:cNvSpPr>
          <p:nvPr/>
        </p:nvSpPr>
        <p:spPr bwMode="auto">
          <a:xfrm>
            <a:off x="1428728" y="3121026"/>
            <a:ext cx="1871662" cy="522288"/>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3213" y="4193793"/>
            <a:ext cx="6383337" cy="1323439"/>
          </a:xfrm>
          <a:prstGeom prst="rect">
            <a:avLst/>
          </a:prstGeom>
          <a:noFill/>
          <a:ln w="9525">
            <a:noFill/>
            <a:miter lim="800000"/>
            <a:headEnd/>
            <a:tailEnd/>
          </a:ln>
        </p:spPr>
        <p:txBody>
          <a:bodyPr>
            <a:spAutoFit/>
          </a:bodyPr>
          <a:lstStyle/>
          <a:p>
            <a:r>
              <a:rPr lang="en-US" altLang="zh-CN" sz="2600" b="1" dirty="0" smtClean="0">
                <a:latin typeface="Helvetica" pitchFamily="34" charset="0"/>
              </a:rPr>
              <a:t>The job grows </a:t>
            </a:r>
            <a:r>
              <a:rPr lang="en-US" altLang="zh-CN" sz="2600" b="1" dirty="0" smtClean="0">
                <a:solidFill>
                  <a:srgbClr val="FF6600"/>
                </a:solidFill>
                <a:latin typeface="Helvetica" pitchFamily="34" charset="0"/>
              </a:rPr>
              <a:t>larger the longer </a:t>
            </a:r>
            <a:r>
              <a:rPr lang="en-US" altLang="zh-CN" sz="2600" b="1" dirty="0" smtClean="0">
                <a:latin typeface="Helvetica" pitchFamily="34" charset="0"/>
              </a:rPr>
              <a:t>I am at it. (L2, Para.9)</a:t>
            </a:r>
          </a:p>
          <a:p>
            <a:endParaRPr lang="zh-CN" altLang="zh-CN" sz="2800" dirty="0"/>
          </a:p>
        </p:txBody>
      </p:sp>
      <p:cxnSp>
        <p:nvCxnSpPr>
          <p:cNvPr id="4" name="直接连接符 3"/>
          <p:cNvCxnSpPr/>
          <p:nvPr/>
        </p:nvCxnSpPr>
        <p:spPr>
          <a:xfrm>
            <a:off x="1558622" y="1643050"/>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62109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2887"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6" name="TextBox 15"/>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1" name="TextBox 10">
            <a:hlinkClick r:id="" action="ppaction://hlinkshowjump?jump=nextslide"/>
          </p:cNvPr>
          <p:cNvSpPr txBox="1"/>
          <p:nvPr/>
        </p:nvSpPr>
        <p:spPr>
          <a:xfrm>
            <a:off x="6453188" y="5429250"/>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句型提炼</a:t>
            </a:r>
          </a:p>
        </p:txBody>
      </p:sp>
      <p:sp>
        <p:nvSpPr>
          <p:cNvPr id="12" name="TextBox 11"/>
          <p:cNvSpPr txBox="1"/>
          <p:nvPr/>
        </p:nvSpPr>
        <p:spPr>
          <a:xfrm>
            <a:off x="3797300" y="609600"/>
            <a:ext cx="3417888" cy="461963"/>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ea typeface="+mn-ea"/>
              </a:rPr>
              <a:t>Functional patterns</a:t>
            </a:r>
            <a:endParaRPr lang="en-US" altLang="zh-CN" sz="2400" dirty="0">
              <a:solidFill>
                <a:schemeClr val="accent6">
                  <a:lumMod val="75000"/>
                </a:schemeClr>
              </a:solidFill>
              <a:ea typeface="+mn-ea"/>
            </a:endParaRPr>
          </a:p>
        </p:txBody>
      </p:sp>
      <p:pic>
        <p:nvPicPr>
          <p:cNvPr id="13"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1"/>
          <p:cNvSpPr>
            <a:spLocks noChangeArrowheads="1"/>
          </p:cNvSpPr>
          <p:nvPr/>
        </p:nvSpPr>
        <p:spPr bwMode="auto">
          <a:xfrm>
            <a:off x="1619672" y="2071678"/>
            <a:ext cx="6273800" cy="451406"/>
          </a:xfrm>
          <a:prstGeom prst="rect">
            <a:avLst/>
          </a:prstGeom>
          <a:noFill/>
          <a:ln w="9525">
            <a:noFill/>
            <a:miter lim="800000"/>
            <a:headEnd/>
            <a:tailEnd/>
          </a:ln>
        </p:spPr>
        <p:txBody>
          <a:bodyPr>
            <a:spAutoFit/>
          </a:bodyPr>
          <a:lstStyle/>
          <a:p>
            <a:pPr>
              <a:lnSpc>
                <a:spcPts val="2800"/>
              </a:lnSpc>
            </a:pPr>
            <a:r>
              <a:rPr lang="en-US" altLang="zh-CN" sz="2600" b="1" dirty="0" smtClean="0">
                <a:solidFill>
                  <a:srgbClr val="E46C0A"/>
                </a:solidFill>
                <a:latin typeface="Helvetica" pitchFamily="34" charset="0"/>
                <a:ea typeface="华文行楷" pitchFamily="2" charset="-122"/>
              </a:rPr>
              <a:t>The more …, the more ….</a:t>
            </a:r>
          </a:p>
        </p:txBody>
      </p:sp>
      <p:sp>
        <p:nvSpPr>
          <p:cNvPr id="5" name="TextBox 4"/>
          <p:cNvSpPr txBox="1"/>
          <p:nvPr/>
        </p:nvSpPr>
        <p:spPr>
          <a:xfrm>
            <a:off x="1464505" y="1142984"/>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124931" name="TextBox 25"/>
          <p:cNvSpPr txBox="1">
            <a:spLocks noChangeArrowheads="1"/>
          </p:cNvSpPr>
          <p:nvPr/>
        </p:nvSpPr>
        <p:spPr bwMode="auto">
          <a:xfrm>
            <a:off x="1475656" y="3100384"/>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436266" y="4136400"/>
            <a:ext cx="6088062" cy="1020792"/>
          </a:xfrm>
          <a:prstGeom prst="rect">
            <a:avLst/>
          </a:prstGeom>
          <a:noFill/>
          <a:ln w="9525">
            <a:noFill/>
            <a:miter lim="800000"/>
            <a:headEnd/>
            <a:tailEnd/>
          </a:ln>
        </p:spPr>
        <p:txBody>
          <a:bodyPr>
            <a:spAutoFit/>
          </a:bodyPr>
          <a:lstStyle/>
          <a:p>
            <a:pPr>
              <a:lnSpc>
                <a:spcPts val="2800"/>
              </a:lnSpc>
              <a:spcBef>
                <a:spcPct val="50000"/>
              </a:spcBef>
            </a:pPr>
            <a:r>
              <a:rPr lang="zh-CN" altLang="en-US" sz="2600" dirty="0">
                <a:latin typeface="华文行楷" pitchFamily="2" charset="-122"/>
                <a:ea typeface="华文行楷" pitchFamily="2" charset="-122"/>
              </a:rPr>
              <a:t> 用于表达</a:t>
            </a:r>
            <a:r>
              <a:rPr lang="zh-CN" altLang="en-US" sz="2600" dirty="0" smtClean="0">
                <a:solidFill>
                  <a:srgbClr val="71AE0E"/>
                </a:solidFill>
                <a:latin typeface="华文行楷" pitchFamily="2" charset="-122"/>
                <a:ea typeface="华文行楷" pitchFamily="2" charset="-122"/>
              </a:rPr>
              <a:t>“</a:t>
            </a:r>
            <a:r>
              <a:rPr lang="zh-CN" altLang="zh-CN" sz="2600" dirty="0" smtClean="0">
                <a:solidFill>
                  <a:srgbClr val="71AE0E"/>
                </a:solidFill>
                <a:latin typeface="华文行楷" pitchFamily="2" charset="-122"/>
                <a:ea typeface="华文行楷" pitchFamily="2" charset="-122"/>
              </a:rPr>
              <a:t>越</a:t>
            </a:r>
            <a:r>
              <a:rPr lang="en-US" altLang="zh-CN" sz="2600" dirty="0" smtClean="0">
                <a:solidFill>
                  <a:srgbClr val="71AE0E"/>
                </a:solidFill>
                <a:latin typeface="华文行楷" pitchFamily="2" charset="-122"/>
                <a:ea typeface="华文行楷" pitchFamily="2" charset="-122"/>
              </a:rPr>
              <a:t>…… </a:t>
            </a:r>
            <a:r>
              <a:rPr lang="zh-CN" altLang="zh-CN" sz="2600" dirty="0" smtClean="0">
                <a:solidFill>
                  <a:srgbClr val="71AE0E"/>
                </a:solidFill>
                <a:latin typeface="华文行楷" pitchFamily="2" charset="-122"/>
                <a:ea typeface="华文行楷" pitchFamily="2" charset="-122"/>
              </a:rPr>
              <a:t>越</a:t>
            </a:r>
            <a:r>
              <a:rPr lang="en-US" altLang="zh-CN" sz="2600" dirty="0" smtClean="0">
                <a:solidFill>
                  <a:srgbClr val="71AE0E"/>
                </a:solidFill>
                <a:latin typeface="华文行楷" pitchFamily="2" charset="-122"/>
                <a:ea typeface="华文行楷" pitchFamily="2" charset="-122"/>
              </a:rPr>
              <a:t>……</a:t>
            </a:r>
            <a:r>
              <a:rPr lang="zh-CN" altLang="zh-CN" sz="2600" dirty="0" smtClean="0">
                <a:solidFill>
                  <a:srgbClr val="71AE0E"/>
                </a:solidFill>
                <a:latin typeface="华文行楷" pitchFamily="2" charset="-122"/>
                <a:ea typeface="华文行楷" pitchFamily="2" charset="-122"/>
              </a:rPr>
              <a:t>”</a:t>
            </a:r>
            <a:r>
              <a:rPr lang="zh-CN" altLang="zh-CN" sz="2600" dirty="0" smtClean="0">
                <a:latin typeface="华文行楷" pitchFamily="2" charset="-122"/>
                <a:ea typeface="华文行楷" pitchFamily="2" charset="-122"/>
              </a:rPr>
              <a:t>。</a:t>
            </a:r>
          </a:p>
          <a:p>
            <a:pPr>
              <a:lnSpc>
                <a:spcPts val="2800"/>
              </a:lnSpc>
              <a:spcBef>
                <a:spcPct val="50000"/>
              </a:spcBef>
            </a:pP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3643314"/>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714488"/>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4935"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3" name="TextBox 12"/>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24937" name="Picture 2"/>
          <p:cNvPicPr>
            <a:picLocks noChangeAspect="1" noChangeArrowheads="1"/>
          </p:cNvPicPr>
          <p:nvPr/>
        </p:nvPicPr>
        <p:blipFill>
          <a:blip r:embed="rId4" cstate="print"/>
          <a:srcRect/>
          <a:stretch>
            <a:fillRect/>
          </a:stretch>
        </p:blipFill>
        <p:spPr bwMode="auto">
          <a:xfrm>
            <a:off x="0" y="5876925"/>
            <a:ext cx="4208463" cy="957263"/>
          </a:xfrm>
          <a:prstGeom prst="rect">
            <a:avLst/>
          </a:prstGeom>
          <a:noFill/>
          <a:ln w="9525">
            <a:noFill/>
            <a:miter lim="800000"/>
            <a:headEnd/>
            <a:tailEnd/>
          </a:ln>
        </p:spPr>
      </p:pic>
      <p:sp>
        <p:nvSpPr>
          <p:cNvPr id="17" name="TextBox 16">
            <a:hlinkClick r:id="" action="ppaction://hlinkshowjump?jump=nextslide"/>
          </p:cNvPr>
          <p:cNvSpPr txBox="1"/>
          <p:nvPr/>
        </p:nvSpPr>
        <p:spPr>
          <a:xfrm>
            <a:off x="6786563" y="5508625"/>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句型应用</a:t>
            </a:r>
          </a:p>
        </p:txBody>
      </p:sp>
      <p:sp>
        <p:nvSpPr>
          <p:cNvPr id="16" name="TextBox 15"/>
          <p:cNvSpPr txBox="1"/>
          <p:nvPr/>
        </p:nvSpPr>
        <p:spPr>
          <a:xfrm>
            <a:off x="3797300" y="609600"/>
            <a:ext cx="3417888" cy="461963"/>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ea typeface="+mn-ea"/>
              </a:rPr>
              <a:t>Functional patterns</a:t>
            </a:r>
            <a:endParaRPr lang="en-US" altLang="zh-CN" sz="2400" dirty="0">
              <a:solidFill>
                <a:schemeClr val="accent6">
                  <a:lumMod val="75000"/>
                </a:schemeClr>
              </a:solidFill>
              <a:ea typeface="+mn-ea"/>
            </a:endParaRPr>
          </a:p>
        </p:txBody>
      </p:sp>
      <p:pic>
        <p:nvPicPr>
          <p:cNvPr id="15"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2" cstate="print"/>
          <a:srcRect l="7280" t="15610"/>
          <a:stretch>
            <a:fillRect/>
          </a:stretch>
        </p:blipFill>
        <p:spPr bwMode="auto">
          <a:xfrm>
            <a:off x="1003300" y="1484313"/>
            <a:ext cx="7745413" cy="4945062"/>
          </a:xfrm>
          <a:prstGeom prst="rect">
            <a:avLst/>
          </a:prstGeom>
          <a:noFill/>
          <a:ln w="9525">
            <a:noFill/>
            <a:miter lim="800000"/>
            <a:headEnd/>
            <a:tailEnd/>
          </a:ln>
        </p:spPr>
      </p:pic>
      <p:sp>
        <p:nvSpPr>
          <p:cNvPr id="13" name="文本框 5"/>
          <p:cNvSpPr txBox="1"/>
          <p:nvPr/>
        </p:nvSpPr>
        <p:spPr>
          <a:xfrm>
            <a:off x="1579564" y="3861048"/>
            <a:ext cx="4504604"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smtClean="0">
                <a:solidFill>
                  <a:schemeClr val="accent4">
                    <a:lumMod val="10000"/>
                  </a:schemeClr>
                </a:solidFill>
                <a:latin typeface="Helvetica" pitchFamily="34" charset="0"/>
                <a:ea typeface="+mn-ea"/>
              </a:rPr>
              <a:t>(get into its rhythm and mood) </a:t>
            </a:r>
            <a:endParaRPr kumimoji="1" lang="en-US" altLang="zh-CN" sz="2400" dirty="0">
              <a:solidFill>
                <a:schemeClr val="accent4">
                  <a:lumMod val="10000"/>
                </a:schemeClr>
              </a:solidFill>
              <a:latin typeface="Helvetica" pitchFamily="34" charset="0"/>
              <a:ea typeface="+mn-ea"/>
            </a:endParaRPr>
          </a:p>
        </p:txBody>
      </p:sp>
      <p:sp>
        <p:nvSpPr>
          <p:cNvPr id="23" name="TextBox 22"/>
          <p:cNvSpPr txBox="1"/>
          <p:nvPr/>
        </p:nvSpPr>
        <p:spPr>
          <a:xfrm>
            <a:off x="1403350" y="1844675"/>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典型例句</a:t>
            </a:r>
          </a:p>
        </p:txBody>
      </p:sp>
      <p:sp>
        <p:nvSpPr>
          <p:cNvPr id="3" name="TextBox 2"/>
          <p:cNvSpPr txBox="1">
            <a:spLocks noChangeArrowheads="1"/>
          </p:cNvSpPr>
          <p:nvPr/>
        </p:nvSpPr>
        <p:spPr bwMode="auto">
          <a:xfrm>
            <a:off x="1475656" y="2438338"/>
            <a:ext cx="6515100" cy="558614"/>
          </a:xfrm>
          <a:prstGeom prst="rect">
            <a:avLst/>
          </a:prstGeom>
          <a:noFill/>
          <a:ln w="9525">
            <a:noFill/>
            <a:miter lim="800000"/>
            <a:headEnd/>
            <a:tailEnd/>
          </a:ln>
        </p:spPr>
        <p:txBody>
          <a:bodyPr>
            <a:spAutoFit/>
          </a:bodyPr>
          <a:lstStyle/>
          <a:p>
            <a:pPr>
              <a:lnSpc>
                <a:spcPct val="135000"/>
              </a:lnSpc>
              <a:spcBef>
                <a:spcPct val="50000"/>
              </a:spcBef>
            </a:pPr>
            <a:r>
              <a:rPr lang="zh-CN" altLang="en-US" sz="2400" dirty="0" smtClean="0">
                <a:latin typeface="华文行楷" pitchFamily="2" charset="-122"/>
                <a:ea typeface="华文行楷" pitchFamily="2" charset="-122"/>
              </a:rPr>
              <a:t>读这本书越久，就越能领会其韵律和情感。</a:t>
            </a:r>
            <a:endParaRPr lang="zh-CN" altLang="en-US" sz="2400" dirty="0">
              <a:latin typeface="华文行楷" pitchFamily="2" charset="-122"/>
              <a:ea typeface="华文行楷" pitchFamily="2" charset="-122"/>
            </a:endParaRPr>
          </a:p>
        </p:txBody>
      </p:sp>
      <p:sp>
        <p:nvSpPr>
          <p:cNvPr id="25" name="TextBox 24"/>
          <p:cNvSpPr txBox="1"/>
          <p:nvPr/>
        </p:nvSpPr>
        <p:spPr>
          <a:xfrm>
            <a:off x="1403350" y="3224907"/>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126984"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2" name="TextBox 11"/>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5" name="TextBox 14"/>
          <p:cNvSpPr txBox="1"/>
          <p:nvPr/>
        </p:nvSpPr>
        <p:spPr>
          <a:xfrm>
            <a:off x="3687763" y="668338"/>
            <a:ext cx="3417887" cy="461962"/>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ea typeface="+mn-ea"/>
              </a:rPr>
              <a:t>Functional patterns</a:t>
            </a:r>
            <a:endParaRPr lang="en-US" altLang="zh-CN" sz="2400" dirty="0">
              <a:solidFill>
                <a:schemeClr val="accent6">
                  <a:lumMod val="75000"/>
                </a:schemeClr>
              </a:solidFill>
              <a:ea typeface="+mn-ea"/>
            </a:endParaRPr>
          </a:p>
        </p:txBody>
      </p:sp>
      <p:sp>
        <p:nvSpPr>
          <p:cNvPr id="16" name="矩形 15"/>
          <p:cNvSpPr>
            <a:spLocks noChangeArrowheads="1"/>
          </p:cNvSpPr>
          <p:nvPr/>
        </p:nvSpPr>
        <p:spPr bwMode="auto">
          <a:xfrm>
            <a:off x="1571625" y="4490730"/>
            <a:ext cx="6143625" cy="810478"/>
          </a:xfrm>
          <a:prstGeom prst="rect">
            <a:avLst/>
          </a:prstGeom>
          <a:noFill/>
          <a:ln w="9525">
            <a:noFill/>
            <a:miter lim="800000"/>
            <a:headEnd/>
            <a:tailEnd/>
          </a:ln>
        </p:spPr>
        <p:txBody>
          <a:bodyPr>
            <a:spAutoFit/>
          </a:bodyPr>
          <a:lstStyle/>
          <a:p>
            <a:pPr algn="just">
              <a:lnSpc>
                <a:spcPts val="2800"/>
              </a:lnSpc>
              <a:spcBef>
                <a:spcPct val="50000"/>
              </a:spcBef>
            </a:pPr>
            <a:r>
              <a:rPr kumimoji="1" lang="en-US" altLang="zh-CN" sz="2400" i="1" dirty="0" smtClean="0">
                <a:solidFill>
                  <a:srgbClr val="FF0000"/>
                </a:solidFill>
                <a:latin typeface="Helvetica" pitchFamily="34" charset="0"/>
              </a:rPr>
              <a:t>The longer </a:t>
            </a:r>
            <a:r>
              <a:rPr kumimoji="1" lang="en-US" altLang="zh-CN" sz="2400" dirty="0" smtClean="0">
                <a:latin typeface="Helvetica" pitchFamily="34" charset="0"/>
              </a:rPr>
              <a:t>you read this book, </a:t>
            </a:r>
            <a:r>
              <a:rPr kumimoji="1" lang="en-US" altLang="zh-CN" sz="2400" i="1" dirty="0" smtClean="0">
                <a:solidFill>
                  <a:srgbClr val="FF0000"/>
                </a:solidFill>
                <a:latin typeface="Helvetica" pitchFamily="34" charset="0"/>
              </a:rPr>
              <a:t>the more </a:t>
            </a:r>
            <a:r>
              <a:rPr kumimoji="1" lang="en-US" altLang="zh-CN" sz="2400" dirty="0" smtClean="0">
                <a:latin typeface="Helvetica" pitchFamily="34" charset="0"/>
              </a:rPr>
              <a:t>you get into its rhythm and mood.</a:t>
            </a:r>
          </a:p>
        </p:txBody>
      </p:sp>
      <p:pic>
        <p:nvPicPr>
          <p:cNvPr id="11"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25"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1"/>
          <p:cNvSpPr>
            <a:spLocks noChangeArrowheads="1"/>
          </p:cNvSpPr>
          <p:nvPr/>
        </p:nvSpPr>
        <p:spPr bwMode="auto">
          <a:xfrm>
            <a:off x="1538288" y="1928802"/>
            <a:ext cx="5976937" cy="892552"/>
          </a:xfrm>
          <a:prstGeom prst="rect">
            <a:avLst/>
          </a:prstGeom>
          <a:noFill/>
          <a:ln w="9525">
            <a:noFill/>
            <a:miter lim="800000"/>
            <a:headEnd/>
            <a:tailEnd/>
          </a:ln>
        </p:spPr>
        <p:txBody>
          <a:bodyPr>
            <a:spAutoFit/>
          </a:bodyPr>
          <a:lstStyle/>
          <a:p>
            <a:r>
              <a:rPr lang="zh-CN" altLang="en-US" sz="2600" dirty="0" smtClean="0">
                <a:latin typeface="华文行楷" pitchFamily="2" charset="-122"/>
                <a:ea typeface="华文行楷" pitchFamily="2" charset="-122"/>
              </a:rPr>
              <a:t>家里有她童年的纪念品在等着她。我们</a:t>
            </a:r>
            <a:r>
              <a:rPr lang="zh-CN" altLang="en-US" sz="2600" dirty="0" smtClean="0">
                <a:solidFill>
                  <a:srgbClr val="C00000"/>
                </a:solidFill>
                <a:latin typeface="华文行楷" pitchFamily="2" charset="-122"/>
                <a:ea typeface="华文行楷" pitchFamily="2" charset="-122"/>
              </a:rPr>
              <a:t>也在</a:t>
            </a:r>
            <a:r>
              <a:rPr lang="zh-CN" altLang="en-US" sz="2600" dirty="0" smtClean="0">
                <a:latin typeface="华文行楷" pitchFamily="2" charset="-122"/>
                <a:ea typeface="华文行楷" pitchFamily="2" charset="-122"/>
              </a:rPr>
              <a:t>等着她，在张开双臂等她回来。</a:t>
            </a:r>
          </a:p>
        </p:txBody>
      </p:sp>
      <p:sp>
        <p:nvSpPr>
          <p:cNvPr id="128002" name="TextBox 4"/>
          <p:cNvSpPr txBox="1">
            <a:spLocks noChangeArrowheads="1"/>
          </p:cNvSpPr>
          <p:nvPr/>
        </p:nvSpPr>
        <p:spPr bwMode="auto">
          <a:xfrm>
            <a:off x="1538288" y="1190613"/>
            <a:ext cx="1952625" cy="523875"/>
          </a:xfrm>
          <a:prstGeom prst="rect">
            <a:avLst/>
          </a:prstGeom>
          <a:noFill/>
          <a:ln w="9525">
            <a:noFill/>
            <a:miter lim="800000"/>
            <a:headEnd/>
            <a:tailEnd/>
          </a:ln>
        </p:spPr>
        <p:txBody>
          <a:bodyPr>
            <a:spAutoFit/>
          </a:bodyPr>
          <a:lstStyle/>
          <a:p>
            <a:r>
              <a:rPr lang="zh-CN" altLang="en-US" sz="2800" b="1">
                <a:solidFill>
                  <a:srgbClr val="C00000"/>
                </a:solidFill>
                <a:latin typeface="华文行楷" pitchFamily="2" charset="-122"/>
                <a:ea typeface="华文行楷" pitchFamily="2" charset="-122"/>
              </a:rPr>
              <a:t>原句译文</a:t>
            </a:r>
          </a:p>
        </p:txBody>
      </p:sp>
      <p:sp>
        <p:nvSpPr>
          <p:cNvPr id="128003" name="TextBox 25"/>
          <p:cNvSpPr txBox="1">
            <a:spLocks noChangeArrowheads="1"/>
          </p:cNvSpPr>
          <p:nvPr/>
        </p:nvSpPr>
        <p:spPr bwMode="auto">
          <a:xfrm>
            <a:off x="1538288" y="3143248"/>
            <a:ext cx="1871662" cy="522288"/>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1625" y="4144431"/>
            <a:ext cx="6500813" cy="2092881"/>
          </a:xfrm>
          <a:prstGeom prst="rect">
            <a:avLst/>
          </a:prstGeom>
          <a:noFill/>
          <a:ln w="9525">
            <a:noFill/>
            <a:miter lim="800000"/>
            <a:headEnd/>
            <a:tailEnd/>
          </a:ln>
        </p:spPr>
        <p:txBody>
          <a:bodyPr>
            <a:spAutoFit/>
          </a:bodyPr>
          <a:lstStyle/>
          <a:p>
            <a:pPr>
              <a:spcBef>
                <a:spcPct val="50000"/>
              </a:spcBef>
            </a:pPr>
            <a:r>
              <a:rPr lang="en-US" altLang="zh-CN" sz="2600" dirty="0" smtClean="0">
                <a:latin typeface="Helvetica" pitchFamily="34" charset="0"/>
              </a:rPr>
              <a:t>Tokens of her childhood will await her. </a:t>
            </a:r>
            <a:r>
              <a:rPr lang="en-US" altLang="zh-CN" sz="2600" b="1" dirty="0" smtClean="0">
                <a:solidFill>
                  <a:srgbClr val="FF6600"/>
                </a:solidFill>
                <a:latin typeface="Helvetica" pitchFamily="34" charset="0"/>
              </a:rPr>
              <a:t>So will</a:t>
            </a:r>
            <a:r>
              <a:rPr lang="en-US" altLang="zh-CN" sz="2600" dirty="0" smtClean="0">
                <a:latin typeface="Helvetica" pitchFamily="34" charset="0"/>
              </a:rPr>
              <a:t> we, with open arms. (L2, Para.22)</a:t>
            </a:r>
            <a:endParaRPr lang="zh-CN" altLang="zh-CN" sz="2600" dirty="0" smtClean="0">
              <a:latin typeface="Helvetica" pitchFamily="34" charset="0"/>
            </a:endParaRPr>
          </a:p>
          <a:p>
            <a:pPr>
              <a:spcBef>
                <a:spcPct val="50000"/>
              </a:spcBef>
            </a:pPr>
            <a:endParaRPr lang="en-US" altLang="zh-CN" sz="2600" dirty="0">
              <a:latin typeface="Helvetica" pitchFamily="34" charset="0"/>
            </a:endParaRPr>
          </a:p>
          <a:p>
            <a:pPr>
              <a:spcBef>
                <a:spcPct val="50000"/>
              </a:spcBef>
            </a:pPr>
            <a:endParaRPr lang="en-US" altLang="zh-CN" sz="2600" dirty="0">
              <a:latin typeface="Helvetica" pitchFamily="34" charset="0"/>
            </a:endParaRPr>
          </a:p>
        </p:txBody>
      </p:sp>
      <p:cxnSp>
        <p:nvCxnSpPr>
          <p:cNvPr id="4" name="直接连接符 3"/>
          <p:cNvCxnSpPr/>
          <p:nvPr/>
        </p:nvCxnSpPr>
        <p:spPr>
          <a:xfrm>
            <a:off x="1538333" y="1706563"/>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643314"/>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8007"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6" name="TextBox 15"/>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1" name="TextBox 10">
            <a:hlinkClick r:id="" action="ppaction://hlinkshowjump?jump=nextslide"/>
          </p:cNvPr>
          <p:cNvSpPr txBox="1"/>
          <p:nvPr/>
        </p:nvSpPr>
        <p:spPr>
          <a:xfrm>
            <a:off x="6453188" y="5429250"/>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句型提炼</a:t>
            </a:r>
          </a:p>
        </p:txBody>
      </p:sp>
      <p:sp>
        <p:nvSpPr>
          <p:cNvPr id="12" name="TextBox 11"/>
          <p:cNvSpPr txBox="1"/>
          <p:nvPr/>
        </p:nvSpPr>
        <p:spPr>
          <a:xfrm>
            <a:off x="3797300" y="609600"/>
            <a:ext cx="3417888" cy="461963"/>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ea typeface="+mn-ea"/>
              </a:rPr>
              <a:t>Functional patterns</a:t>
            </a:r>
            <a:endParaRPr lang="en-US" altLang="zh-CN" sz="2400" dirty="0">
              <a:solidFill>
                <a:schemeClr val="accent6">
                  <a:lumMod val="75000"/>
                </a:schemeClr>
              </a:solidFill>
              <a:ea typeface="+mn-ea"/>
            </a:endParaRPr>
          </a:p>
        </p:txBody>
      </p:sp>
      <p:pic>
        <p:nvPicPr>
          <p:cNvPr id="13"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1"/>
          <p:cNvSpPr>
            <a:spLocks noChangeArrowheads="1"/>
          </p:cNvSpPr>
          <p:nvPr/>
        </p:nvSpPr>
        <p:spPr bwMode="auto">
          <a:xfrm>
            <a:off x="1538287" y="1989138"/>
            <a:ext cx="6634113" cy="1313180"/>
          </a:xfrm>
          <a:prstGeom prst="rect">
            <a:avLst/>
          </a:prstGeom>
          <a:noFill/>
          <a:ln w="9525">
            <a:noFill/>
            <a:miter lim="800000"/>
            <a:headEnd/>
            <a:tailEnd/>
          </a:ln>
        </p:spPr>
        <p:txBody>
          <a:bodyPr wrap="square">
            <a:spAutoFit/>
          </a:bodyPr>
          <a:lstStyle/>
          <a:p>
            <a:r>
              <a:rPr lang="en-US" altLang="zh-CN" sz="2800" dirty="0" smtClean="0"/>
              <a:t>sb. do </a:t>
            </a:r>
            <a:r>
              <a:rPr lang="en-US" altLang="zh-CN" sz="2800" dirty="0" err="1" smtClean="0"/>
              <a:t>sth</a:t>
            </a:r>
            <a:r>
              <a:rPr lang="en-US" altLang="zh-CN" sz="2800" dirty="0" smtClean="0"/>
              <a:t>.   </a:t>
            </a:r>
            <a:r>
              <a:rPr lang="en-US" altLang="zh-CN" sz="2600" b="1" dirty="0" smtClean="0">
                <a:solidFill>
                  <a:srgbClr val="E46C0A"/>
                </a:solidFill>
                <a:latin typeface="Helvetica" pitchFamily="34" charset="0"/>
                <a:ea typeface="华文行楷" pitchFamily="2" charset="-122"/>
              </a:rPr>
              <a:t>So/Neither/Nor will/do/does/did sb. else.</a:t>
            </a:r>
            <a:endParaRPr lang="zh-CN" altLang="zh-CN" sz="2600" b="1" dirty="0" smtClean="0">
              <a:solidFill>
                <a:srgbClr val="E46C0A"/>
              </a:solidFill>
              <a:latin typeface="Helvetica" pitchFamily="34" charset="0"/>
              <a:ea typeface="华文行楷" pitchFamily="2" charset="-122"/>
            </a:endParaRPr>
          </a:p>
          <a:p>
            <a:pPr>
              <a:lnSpc>
                <a:spcPts val="2800"/>
              </a:lnSpc>
            </a:pPr>
            <a:endParaRPr lang="en-US" altLang="zh-CN" sz="2600" dirty="0">
              <a:latin typeface="Helvetica" pitchFamily="34" charset="0"/>
              <a:ea typeface="华文行楷" pitchFamily="2" charset="-122"/>
            </a:endParaRPr>
          </a:p>
        </p:txBody>
      </p:sp>
      <p:sp>
        <p:nvSpPr>
          <p:cNvPr id="5" name="TextBox 4"/>
          <p:cNvSpPr txBox="1"/>
          <p:nvPr/>
        </p:nvSpPr>
        <p:spPr>
          <a:xfrm>
            <a:off x="1538288" y="1262051"/>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130051" name="TextBox 25"/>
          <p:cNvSpPr txBox="1">
            <a:spLocks noChangeArrowheads="1"/>
          </p:cNvSpPr>
          <p:nvPr/>
        </p:nvSpPr>
        <p:spPr bwMode="auto">
          <a:xfrm>
            <a:off x="1538288" y="3143248"/>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403350" y="4001938"/>
            <a:ext cx="6408738" cy="1020792"/>
          </a:xfrm>
          <a:prstGeom prst="rect">
            <a:avLst/>
          </a:prstGeom>
          <a:noFill/>
          <a:ln w="9525">
            <a:noFill/>
            <a:miter lim="800000"/>
            <a:headEnd/>
            <a:tailEnd/>
          </a:ln>
        </p:spPr>
        <p:txBody>
          <a:bodyPr>
            <a:spAutoFit/>
          </a:bodyPr>
          <a:lstStyle/>
          <a:p>
            <a:pPr>
              <a:lnSpc>
                <a:spcPts val="2800"/>
              </a:lnSpc>
              <a:spcBef>
                <a:spcPct val="50000"/>
              </a:spcBef>
            </a:pPr>
            <a:r>
              <a:rPr lang="zh-CN" altLang="en-US" sz="2600" dirty="0">
                <a:latin typeface="华文行楷" pitchFamily="2" charset="-122"/>
                <a:ea typeface="华文行楷" pitchFamily="2" charset="-122"/>
              </a:rPr>
              <a:t> 用于表达</a:t>
            </a:r>
            <a:r>
              <a:rPr lang="zh-CN" altLang="en-US" sz="2600" dirty="0" smtClean="0">
                <a:latin typeface="华文行楷" pitchFamily="2" charset="-122"/>
                <a:ea typeface="华文行楷" pitchFamily="2" charset="-122"/>
              </a:rPr>
              <a:t>“</a:t>
            </a:r>
            <a:r>
              <a:rPr lang="zh-CN" altLang="en-US" sz="2600" b="1" dirty="0" smtClean="0">
                <a:solidFill>
                  <a:srgbClr val="92D050"/>
                </a:solidFill>
                <a:latin typeface="华文行楷" pitchFamily="2" charset="-122"/>
                <a:ea typeface="华文行楷" pitchFamily="2" charset="-122"/>
              </a:rPr>
              <a:t>同样的情况也适用于其他人</a:t>
            </a:r>
            <a:r>
              <a:rPr lang="zh-CN" altLang="en-US" sz="2600" dirty="0" smtClean="0">
                <a:latin typeface="华文行楷" pitchFamily="2" charset="-122"/>
                <a:ea typeface="华文行楷" pitchFamily="2" charset="-122"/>
              </a:rPr>
              <a:t>”。</a:t>
            </a:r>
            <a:endParaRPr lang="zh-CN" altLang="en-US" sz="2600" dirty="0">
              <a:latin typeface="华文行楷" pitchFamily="2" charset="-122"/>
              <a:ea typeface="华文行楷" pitchFamily="2" charset="-122"/>
            </a:endParaRPr>
          </a:p>
          <a:p>
            <a:pPr>
              <a:lnSpc>
                <a:spcPts val="2800"/>
              </a:lnSpc>
              <a:spcBef>
                <a:spcPct val="50000"/>
              </a:spcBef>
            </a:pP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3643314"/>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785926"/>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30055"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3" name="TextBox 12"/>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30057" name="Picture 2"/>
          <p:cNvPicPr>
            <a:picLocks noChangeAspect="1" noChangeArrowheads="1"/>
          </p:cNvPicPr>
          <p:nvPr/>
        </p:nvPicPr>
        <p:blipFill>
          <a:blip r:embed="rId4" cstate="print"/>
          <a:srcRect/>
          <a:stretch>
            <a:fillRect/>
          </a:stretch>
        </p:blipFill>
        <p:spPr bwMode="auto">
          <a:xfrm>
            <a:off x="0" y="5876925"/>
            <a:ext cx="4208463" cy="957263"/>
          </a:xfrm>
          <a:prstGeom prst="rect">
            <a:avLst/>
          </a:prstGeom>
          <a:noFill/>
          <a:ln w="9525">
            <a:noFill/>
            <a:miter lim="800000"/>
            <a:headEnd/>
            <a:tailEnd/>
          </a:ln>
        </p:spPr>
      </p:pic>
      <p:sp>
        <p:nvSpPr>
          <p:cNvPr id="17" name="TextBox 16">
            <a:hlinkClick r:id="" action="ppaction://hlinkshowjump?jump=nextslide"/>
          </p:cNvPr>
          <p:cNvSpPr txBox="1"/>
          <p:nvPr/>
        </p:nvSpPr>
        <p:spPr>
          <a:xfrm>
            <a:off x="6786563" y="5508625"/>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句型应用</a:t>
            </a:r>
          </a:p>
        </p:txBody>
      </p:sp>
      <p:sp>
        <p:nvSpPr>
          <p:cNvPr id="16" name="TextBox 15"/>
          <p:cNvSpPr txBox="1"/>
          <p:nvPr/>
        </p:nvSpPr>
        <p:spPr>
          <a:xfrm>
            <a:off x="3797300" y="609600"/>
            <a:ext cx="3417888" cy="461963"/>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ea typeface="+mn-ea"/>
              </a:rPr>
              <a:t>Functional patterns</a:t>
            </a:r>
            <a:endParaRPr lang="en-US" altLang="zh-CN" sz="2400" dirty="0">
              <a:solidFill>
                <a:schemeClr val="accent6">
                  <a:lumMod val="75000"/>
                </a:schemeClr>
              </a:solidFill>
              <a:ea typeface="+mn-ea"/>
            </a:endParaRPr>
          </a:p>
        </p:txBody>
      </p:sp>
      <p:pic>
        <p:nvPicPr>
          <p:cNvPr id="15"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2" cstate="print"/>
          <a:srcRect l="7280" t="15610"/>
          <a:stretch>
            <a:fillRect/>
          </a:stretch>
        </p:blipFill>
        <p:spPr bwMode="auto">
          <a:xfrm>
            <a:off x="500063" y="1484313"/>
            <a:ext cx="8248650" cy="5016500"/>
          </a:xfrm>
          <a:prstGeom prst="rect">
            <a:avLst/>
          </a:prstGeom>
          <a:noFill/>
          <a:ln w="9525">
            <a:noFill/>
            <a:miter lim="800000"/>
            <a:headEnd/>
            <a:tailEnd/>
          </a:ln>
        </p:spPr>
      </p:pic>
      <p:sp>
        <p:nvSpPr>
          <p:cNvPr id="13" name="文本框 5"/>
          <p:cNvSpPr txBox="1"/>
          <p:nvPr/>
        </p:nvSpPr>
        <p:spPr>
          <a:xfrm>
            <a:off x="1214414" y="3973589"/>
            <a:ext cx="3069554" cy="535531"/>
          </a:xfrm>
          <a:prstGeom prst="rect">
            <a:avLst/>
          </a:prstGeom>
          <a:solidFill>
            <a:srgbClr val="FFC000"/>
          </a:solidFill>
          <a:effectLst>
            <a:softEdge rad="127000"/>
          </a:effectLst>
        </p:spPr>
        <p:txBody>
          <a:bodyPr wrap="square">
            <a:spAutoFit/>
          </a:bodyPr>
          <a:lstStyle/>
          <a:p>
            <a:pPr fontAlgn="auto">
              <a:lnSpc>
                <a:spcPct val="120000"/>
              </a:lnSpc>
              <a:spcBef>
                <a:spcPct val="50000"/>
              </a:spcBef>
              <a:spcAft>
                <a:spcPts val="0"/>
              </a:spcAft>
              <a:defRPr/>
            </a:pPr>
            <a:r>
              <a:rPr kumimoji="1" lang="en-US" altLang="zh-CN" sz="2400" dirty="0" smtClean="0">
                <a:solidFill>
                  <a:srgbClr val="000000"/>
                </a:solidFill>
                <a:latin typeface="+mn-lt"/>
                <a:ea typeface="+mn-ea"/>
              </a:rPr>
              <a:t>(have great hope for )</a:t>
            </a:r>
            <a:endParaRPr kumimoji="1" lang="en-US" altLang="zh-CN" sz="2400" dirty="0">
              <a:solidFill>
                <a:schemeClr val="accent4">
                  <a:lumMod val="10000"/>
                </a:schemeClr>
              </a:solidFill>
              <a:latin typeface="+mn-lt"/>
              <a:ea typeface="+mn-ea"/>
            </a:endParaRPr>
          </a:p>
        </p:txBody>
      </p:sp>
      <p:sp>
        <p:nvSpPr>
          <p:cNvPr id="23" name="TextBox 22"/>
          <p:cNvSpPr txBox="1"/>
          <p:nvPr/>
        </p:nvSpPr>
        <p:spPr>
          <a:xfrm>
            <a:off x="1071563" y="1844675"/>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典型例句</a:t>
            </a:r>
          </a:p>
        </p:txBody>
      </p:sp>
      <p:sp>
        <p:nvSpPr>
          <p:cNvPr id="3" name="TextBox 2"/>
          <p:cNvSpPr txBox="1">
            <a:spLocks noChangeArrowheads="1"/>
          </p:cNvSpPr>
          <p:nvPr/>
        </p:nvSpPr>
        <p:spPr bwMode="auto">
          <a:xfrm>
            <a:off x="1143000" y="2267463"/>
            <a:ext cx="6813376" cy="1089529"/>
          </a:xfrm>
          <a:prstGeom prst="rect">
            <a:avLst/>
          </a:prstGeom>
          <a:noFill/>
          <a:ln w="9525">
            <a:noFill/>
            <a:miter lim="800000"/>
            <a:headEnd/>
            <a:tailEnd/>
          </a:ln>
        </p:spPr>
        <p:txBody>
          <a:bodyPr wrap="square">
            <a:spAutoFit/>
          </a:bodyPr>
          <a:lstStyle/>
          <a:p>
            <a:pPr>
              <a:lnSpc>
                <a:spcPct val="135000"/>
              </a:lnSpc>
              <a:spcBef>
                <a:spcPct val="50000"/>
              </a:spcBef>
            </a:pPr>
            <a:r>
              <a:rPr lang="zh-CN" altLang="en-US" sz="2400" dirty="0" smtClean="0">
                <a:latin typeface="华文行楷" pitchFamily="2" charset="-122"/>
                <a:ea typeface="华文行楷" pitchFamily="2" charset="-122"/>
              </a:rPr>
              <a:t>那次事故之后他父亲对他不报太高的期望了，他母亲也一样。</a:t>
            </a:r>
          </a:p>
        </p:txBody>
      </p:sp>
      <p:sp>
        <p:nvSpPr>
          <p:cNvPr id="25" name="TextBox 24"/>
          <p:cNvSpPr txBox="1"/>
          <p:nvPr/>
        </p:nvSpPr>
        <p:spPr>
          <a:xfrm>
            <a:off x="1071563" y="3440931"/>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132104"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2" name="TextBox 11"/>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6" name="矩形 15"/>
          <p:cNvSpPr>
            <a:spLocks noChangeArrowheads="1"/>
          </p:cNvSpPr>
          <p:nvPr/>
        </p:nvSpPr>
        <p:spPr bwMode="auto">
          <a:xfrm>
            <a:off x="1214438" y="4655458"/>
            <a:ext cx="6483350" cy="861774"/>
          </a:xfrm>
          <a:prstGeom prst="rect">
            <a:avLst/>
          </a:prstGeom>
          <a:noFill/>
          <a:ln w="9525">
            <a:noFill/>
            <a:miter lim="800000"/>
            <a:headEnd/>
            <a:tailEnd/>
          </a:ln>
        </p:spPr>
        <p:txBody>
          <a:bodyPr>
            <a:spAutoFit/>
          </a:bodyPr>
          <a:lstStyle/>
          <a:p>
            <a:r>
              <a:rPr lang="en-US" altLang="zh-CN" sz="2400" dirty="0" smtClean="0"/>
              <a:t>His father didn’t have great hope for him after that accident. </a:t>
            </a:r>
            <a:r>
              <a:rPr kumimoji="1" lang="en-US" altLang="zh-CN" sz="2400" i="1" dirty="0" smtClean="0">
                <a:solidFill>
                  <a:srgbClr val="FF0000"/>
                </a:solidFill>
                <a:latin typeface="Helvetica" pitchFamily="34" charset="0"/>
              </a:rPr>
              <a:t>Nor did </a:t>
            </a:r>
            <a:r>
              <a:rPr lang="en-US" altLang="zh-CN" sz="2400" dirty="0" smtClean="0"/>
              <a:t>his mother.</a:t>
            </a:r>
            <a:endParaRPr lang="zh-CN" altLang="zh-CN" sz="2400" dirty="0"/>
          </a:p>
        </p:txBody>
      </p:sp>
      <p:sp>
        <p:nvSpPr>
          <p:cNvPr id="14" name="TextBox 13"/>
          <p:cNvSpPr txBox="1"/>
          <p:nvPr/>
        </p:nvSpPr>
        <p:spPr>
          <a:xfrm>
            <a:off x="3797300" y="609600"/>
            <a:ext cx="3417888" cy="461963"/>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ea typeface="+mn-ea"/>
              </a:rPr>
              <a:t>Functional patterns</a:t>
            </a:r>
            <a:endParaRPr lang="en-US" altLang="zh-CN" sz="2400" dirty="0">
              <a:solidFill>
                <a:schemeClr val="accent6">
                  <a:lumMod val="75000"/>
                </a:schemeClr>
              </a:solidFill>
              <a:ea typeface="+mn-ea"/>
            </a:endParaRPr>
          </a:p>
        </p:txBody>
      </p:sp>
      <p:pic>
        <p:nvPicPr>
          <p:cNvPr id="11"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25" grpId="0"/>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138242" name="Picture 2"/>
          <p:cNvPicPr>
            <a:picLocks noChangeAspect="1" noChangeArrowheads="1"/>
          </p:cNvPicPr>
          <p:nvPr/>
        </p:nvPicPr>
        <p:blipFill>
          <a:blip r:embed="rId4" cstate="print"/>
          <a:srcRect/>
          <a:stretch>
            <a:fillRect/>
          </a:stretch>
        </p:blipFill>
        <p:spPr bwMode="auto">
          <a:xfrm>
            <a:off x="0" y="0"/>
            <a:ext cx="3779838" cy="1152525"/>
          </a:xfrm>
          <a:prstGeom prst="rect">
            <a:avLst/>
          </a:prstGeom>
          <a:noFill/>
          <a:ln w="9525">
            <a:noFill/>
            <a:miter lim="800000"/>
            <a:headEnd/>
            <a:tailEnd/>
          </a:ln>
        </p:spPr>
      </p:pic>
      <p:sp>
        <p:nvSpPr>
          <p:cNvPr id="17" name="TextBox 16"/>
          <p:cNvSpPr txBox="1"/>
          <p:nvPr/>
        </p:nvSpPr>
        <p:spPr>
          <a:xfrm>
            <a:off x="206375" y="498475"/>
            <a:ext cx="3481388" cy="461963"/>
          </a:xfrm>
          <a:prstGeom prst="rect">
            <a:avLst/>
          </a:prstGeom>
          <a:noFill/>
        </p:spPr>
        <p:txBody>
          <a:bodyPr>
            <a:spAutoFit/>
          </a:bodyPr>
          <a:lstStyle/>
          <a:p>
            <a:pPr fontAlgn="auto">
              <a:spcBef>
                <a:spcPts val="0"/>
              </a:spcBef>
              <a:spcAft>
                <a:spcPts val="0"/>
              </a:spcAft>
              <a:defRPr/>
            </a:pPr>
            <a:r>
              <a:rPr lang="en-US" altLang="zh-CN" sz="2400" b="1" dirty="0">
                <a:solidFill>
                  <a:prstClr val="white"/>
                </a:solidFill>
                <a:effectLst>
                  <a:outerShdw blurRad="38100" dist="38100" dir="2700000" algn="tl">
                    <a:srgbClr val="000000">
                      <a:alpha val="43137"/>
                    </a:srgbClr>
                  </a:outerShdw>
                </a:effectLst>
                <a:latin typeface="Comic Sans MS" pitchFamily="66" charset="0"/>
                <a:ea typeface="+mn-ea"/>
              </a:rPr>
              <a:t>Language </a:t>
            </a:r>
            <a:r>
              <a:rPr lang="en-US" altLang="zh-CN" sz="2400" b="1" dirty="0" smtClean="0">
                <a:solidFill>
                  <a:prstClr val="white"/>
                </a:solidFill>
                <a:effectLst>
                  <a:outerShdw blurRad="38100" dist="38100" dir="2700000" algn="tl">
                    <a:srgbClr val="000000">
                      <a:alpha val="43137"/>
                    </a:srgbClr>
                  </a:outerShdw>
                </a:effectLst>
                <a:latin typeface="Comic Sans MS" pitchFamily="66" charset="0"/>
                <a:ea typeface="+mn-ea"/>
              </a:rPr>
              <a:t>focus</a:t>
            </a:r>
            <a:endParaRPr lang="zh-CN" altLang="en-US" sz="2400" b="1" dirty="0">
              <a:solidFill>
                <a:prstClr val="white"/>
              </a:solidFill>
              <a:effectLst>
                <a:outerShdw blurRad="38100" dist="38100" dir="2700000" algn="tl">
                  <a:srgbClr val="000000">
                    <a:alpha val="43137"/>
                  </a:srgbClr>
                </a:outerShdw>
              </a:effectLst>
              <a:latin typeface="Comic Sans MS" pitchFamily="66" charset="0"/>
              <a:ea typeface="+mn-ea"/>
            </a:endParaRPr>
          </a:p>
        </p:txBody>
      </p:sp>
      <p:sp>
        <p:nvSpPr>
          <p:cNvPr id="138244" name="TextBox 28"/>
          <p:cNvSpPr txBox="1">
            <a:spLocks noChangeArrowheads="1"/>
          </p:cNvSpPr>
          <p:nvPr/>
        </p:nvSpPr>
        <p:spPr bwMode="auto">
          <a:xfrm>
            <a:off x="3784600" y="642938"/>
            <a:ext cx="5002213" cy="461962"/>
          </a:xfrm>
          <a:prstGeom prst="rect">
            <a:avLst/>
          </a:prstGeom>
          <a:noFill/>
          <a:ln w="9525">
            <a:noFill/>
            <a:miter lim="800000"/>
            <a:headEnd/>
            <a:tailEnd/>
          </a:ln>
        </p:spPr>
        <p:txBody>
          <a:bodyPr>
            <a:spAutoFit/>
          </a:bodyPr>
          <a:lstStyle/>
          <a:p>
            <a:r>
              <a:rPr lang="en-US" altLang="zh-CN" sz="2400" b="1" dirty="0">
                <a:solidFill>
                  <a:srgbClr val="E46C0A"/>
                </a:solidFill>
                <a:latin typeface="Helvetica" pitchFamily="34" charset="0"/>
                <a:ea typeface="Helvetica Neue"/>
                <a:cs typeface="Helvetica Neue"/>
              </a:rPr>
              <a:t>Language </a:t>
            </a:r>
            <a:r>
              <a:rPr lang="en-US" altLang="zh-CN" sz="2400" b="1" dirty="0" smtClean="0">
                <a:solidFill>
                  <a:srgbClr val="E46C0A"/>
                </a:solidFill>
                <a:latin typeface="Helvetica" pitchFamily="34" charset="0"/>
                <a:ea typeface="Helvetica Neue"/>
                <a:cs typeface="Helvetica Neue"/>
              </a:rPr>
              <a:t>appreciation</a:t>
            </a:r>
            <a:endParaRPr lang="en-US" altLang="zh-CN" sz="2400" b="1" dirty="0">
              <a:solidFill>
                <a:srgbClr val="E46C0A"/>
              </a:solidFill>
              <a:latin typeface="Helvetica" pitchFamily="34" charset="0"/>
              <a:ea typeface="Helvetica Neue"/>
              <a:cs typeface="Helvetica Neue"/>
            </a:endParaRPr>
          </a:p>
        </p:txBody>
      </p:sp>
      <p:grpSp>
        <p:nvGrpSpPr>
          <p:cNvPr id="15" name="Group 35"/>
          <p:cNvGrpSpPr>
            <a:grpSpLocks/>
          </p:cNvGrpSpPr>
          <p:nvPr/>
        </p:nvGrpSpPr>
        <p:grpSpPr bwMode="auto">
          <a:xfrm rot="872659">
            <a:off x="4605421" y="1366056"/>
            <a:ext cx="4390925" cy="2653688"/>
            <a:chOff x="3387742" y="3567824"/>
            <a:chExt cx="1767998" cy="1516886"/>
          </a:xfrm>
        </p:grpSpPr>
        <p:grpSp>
          <p:nvGrpSpPr>
            <p:cNvPr id="138253" name="Group 21"/>
            <p:cNvGrpSpPr>
              <a:grpSpLocks/>
            </p:cNvGrpSpPr>
            <p:nvPr/>
          </p:nvGrpSpPr>
          <p:grpSpPr bwMode="auto">
            <a:xfrm rot="-396937">
              <a:off x="3387742" y="3567824"/>
              <a:ext cx="1767998" cy="1516886"/>
              <a:chOff x="772339" y="618631"/>
              <a:chExt cx="1767998" cy="1516886"/>
            </a:xfrm>
          </p:grpSpPr>
          <p:sp>
            <p:nvSpPr>
              <p:cNvPr id="22" name="Freeform 6"/>
              <p:cNvSpPr>
                <a:spLocks/>
              </p:cNvSpPr>
              <p:nvPr/>
            </p:nvSpPr>
            <p:spPr bwMode="auto">
              <a:xfrm rot="346487">
                <a:off x="800037" y="664470"/>
                <a:ext cx="1740300" cy="1303890"/>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0" name="Freeform 6"/>
              <p:cNvSpPr>
                <a:spLocks/>
              </p:cNvSpPr>
              <p:nvPr/>
            </p:nvSpPr>
            <p:spPr bwMode="auto">
              <a:xfrm rot="485220">
                <a:off x="771104" y="616251"/>
                <a:ext cx="1741334" cy="1516901"/>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138254" name="TextBox 28"/>
            <p:cNvSpPr txBox="1">
              <a:spLocks noChangeArrowheads="1"/>
            </p:cNvSpPr>
            <p:nvPr/>
          </p:nvSpPr>
          <p:spPr bwMode="auto">
            <a:xfrm rot="21540000">
              <a:off x="3461068" y="3765395"/>
              <a:ext cx="1689504" cy="1219192"/>
            </a:xfrm>
            <a:prstGeom prst="rect">
              <a:avLst/>
            </a:prstGeom>
            <a:noFill/>
            <a:ln w="9525">
              <a:noFill/>
              <a:miter lim="800000"/>
              <a:headEnd/>
              <a:tailEnd/>
            </a:ln>
          </p:spPr>
          <p:txBody>
            <a:bodyPr wrap="square">
              <a:spAutoFit/>
            </a:bodyPr>
            <a:lstStyle/>
            <a:p>
              <a:pPr algn="just" eaLnBrk="0" hangingPunct="0">
                <a:lnSpc>
                  <a:spcPct val="85000"/>
                </a:lnSpc>
              </a:pPr>
              <a:r>
                <a:rPr kumimoji="1" lang="zh-CN" altLang="en-US" sz="2600" dirty="0" smtClean="0">
                  <a:solidFill>
                    <a:srgbClr val="000000"/>
                  </a:solidFill>
                  <a:latin typeface="华文行楷" pitchFamily="2" charset="-122"/>
                  <a:ea typeface="华文行楷" pitchFamily="2" charset="-122"/>
                  <a:cs typeface="华文新魏" pitchFamily="2" charset="-122"/>
                </a:rPr>
                <a:t>今天她走了，远离我去寻求成年人的独立。我很高兴她离开了。这意味着她成功了，而我也终于可以从</a:t>
              </a:r>
              <a:r>
                <a:rPr kumimoji="1" lang="en-US" altLang="zh-CN" sz="2600" dirty="0" smtClean="0">
                  <a:solidFill>
                    <a:srgbClr val="000000"/>
                  </a:solidFill>
                  <a:latin typeface="华文行楷" pitchFamily="2" charset="-122"/>
                  <a:ea typeface="华文行楷" pitchFamily="2" charset="-122"/>
                  <a:cs typeface="华文新魏" pitchFamily="2" charset="-122"/>
                </a:rPr>
                <a:t>18</a:t>
              </a:r>
              <a:r>
                <a:rPr kumimoji="1" lang="zh-CN" altLang="en-US" sz="2600" dirty="0" smtClean="0">
                  <a:solidFill>
                    <a:srgbClr val="000000"/>
                  </a:solidFill>
                  <a:latin typeface="华文行楷" pitchFamily="2" charset="-122"/>
                  <a:ea typeface="华文行楷" pitchFamily="2" charset="-122"/>
                  <a:cs typeface="华文新魏" pitchFamily="2" charset="-122"/>
                </a:rPr>
                <a:t>年的责任中脱身了。</a:t>
              </a:r>
            </a:p>
            <a:p>
              <a:pPr algn="just" eaLnBrk="0" hangingPunct="0">
                <a:lnSpc>
                  <a:spcPct val="85000"/>
                </a:lnSpc>
              </a:pPr>
              <a:endParaRPr kumimoji="1" lang="en-US" altLang="zh-CN" sz="2600" dirty="0">
                <a:solidFill>
                  <a:srgbClr val="000000"/>
                </a:solidFill>
                <a:latin typeface="华文行楷" pitchFamily="2" charset="-122"/>
                <a:ea typeface="华文行楷" pitchFamily="2" charset="-122"/>
                <a:cs typeface="华文新魏" pitchFamily="2" charset="-122"/>
              </a:endParaRPr>
            </a:p>
          </p:txBody>
        </p:sp>
      </p:grpSp>
      <p:grpSp>
        <p:nvGrpSpPr>
          <p:cNvPr id="31" name="Group 35"/>
          <p:cNvGrpSpPr>
            <a:grpSpLocks/>
          </p:cNvGrpSpPr>
          <p:nvPr/>
        </p:nvGrpSpPr>
        <p:grpSpPr bwMode="auto">
          <a:xfrm rot="-1117645">
            <a:off x="460323" y="2941183"/>
            <a:ext cx="4956240" cy="3576155"/>
            <a:chOff x="3391589" y="3567412"/>
            <a:chExt cx="1761828" cy="1737279"/>
          </a:xfrm>
        </p:grpSpPr>
        <p:grpSp>
          <p:nvGrpSpPr>
            <p:cNvPr id="138247" name="Group 21"/>
            <p:cNvGrpSpPr>
              <a:grpSpLocks/>
            </p:cNvGrpSpPr>
            <p:nvPr/>
          </p:nvGrpSpPr>
          <p:grpSpPr bwMode="auto">
            <a:xfrm rot="-396937">
              <a:off x="3402942" y="3567412"/>
              <a:ext cx="1750475" cy="1737279"/>
              <a:chOff x="774849" y="618230"/>
              <a:chExt cx="1750475" cy="1737279"/>
            </a:xfrm>
          </p:grpSpPr>
          <p:sp>
            <p:nvSpPr>
              <p:cNvPr id="34" name="Freeform 6"/>
              <p:cNvSpPr>
                <a:spLocks/>
              </p:cNvSpPr>
              <p:nvPr/>
            </p:nvSpPr>
            <p:spPr bwMode="auto">
              <a:xfrm rot="346487">
                <a:off x="784399" y="661183"/>
                <a:ext cx="1740925" cy="1694326"/>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5" name="Freeform 6"/>
              <p:cNvSpPr>
                <a:spLocks/>
              </p:cNvSpPr>
              <p:nvPr/>
            </p:nvSpPr>
            <p:spPr bwMode="auto">
              <a:xfrm rot="485220">
                <a:off x="774849" y="618230"/>
                <a:ext cx="1742054" cy="1432956"/>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cstate="print"/>
                <a:tile tx="0" ty="0" sx="100000" sy="100000" flip="none" algn="tl"/>
              </a:blip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33" name="TextBox 28"/>
            <p:cNvSpPr txBox="1">
              <a:spLocks noChangeArrowheads="1"/>
            </p:cNvSpPr>
            <p:nvPr/>
          </p:nvSpPr>
          <p:spPr bwMode="auto">
            <a:xfrm rot="21540000">
              <a:off x="3391589" y="3758082"/>
              <a:ext cx="1666174" cy="1366580"/>
            </a:xfrm>
            <a:prstGeom prst="rect">
              <a:avLst/>
            </a:prstGeom>
            <a:noFill/>
            <a:ln w="9525">
              <a:noFill/>
              <a:miter lim="800000"/>
              <a:headEnd/>
              <a:tailEnd/>
            </a:ln>
            <a:effectLst>
              <a:glow rad="101600">
                <a:schemeClr val="accent6">
                  <a:satMod val="175000"/>
                  <a:alpha val="40000"/>
                </a:schemeClr>
              </a:glow>
            </a:effectLst>
          </p:spPr>
          <p:txBody>
            <a:bodyPr>
              <a:spAutoFit/>
            </a:bodyPr>
            <a:lstStyle>
              <a:lvl1pPr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365125" indent="-365125" algn="just" fontAlgn="auto">
                <a:lnSpc>
                  <a:spcPct val="85000"/>
                </a:lnSpc>
                <a:spcBef>
                  <a:spcPts val="0"/>
                </a:spcBef>
                <a:spcAft>
                  <a:spcPts val="0"/>
                </a:spcAft>
                <a:defRPr/>
              </a:pPr>
              <a:r>
                <a:rPr kumimoji="1" lang="en-US" altLang="zh-CN" sz="2600" b="0" dirty="0">
                  <a:solidFill>
                    <a:srgbClr val="8E0000"/>
                  </a:solidFill>
                  <a:latin typeface="Helvetica"/>
                  <a:ea typeface="楷体"/>
                  <a:cs typeface="华文新魏" charset="0"/>
                </a:rPr>
                <a:t>a</a:t>
              </a:r>
              <a:r>
                <a:rPr kumimoji="1" lang="en-US" altLang="zh-CN" sz="2600" b="0" dirty="0" smtClean="0">
                  <a:solidFill>
                    <a:srgbClr val="8E0000"/>
                  </a:solidFill>
                  <a:latin typeface="Helvetica"/>
                  <a:ea typeface="楷体"/>
                  <a:cs typeface="华文新魏" charset="0"/>
                </a:rPr>
                <a:t>. Today she’s gone, off to be an adult far away from me. I’m glad she’s gone. It means she made it, and that I’m finally free of 18 years of responsibilities. (L1, Para.4)</a:t>
              </a:r>
            </a:p>
            <a:p>
              <a:pPr marL="365125" indent="-365125" fontAlgn="auto">
                <a:lnSpc>
                  <a:spcPct val="85000"/>
                </a:lnSpc>
                <a:spcBef>
                  <a:spcPts val="0"/>
                </a:spcBef>
                <a:spcAft>
                  <a:spcPts val="0"/>
                </a:spcAft>
                <a:defRPr/>
              </a:pPr>
              <a:endParaRPr kumimoji="1" lang="en-US" altLang="zh-CN" sz="2600" b="0" dirty="0">
                <a:solidFill>
                  <a:srgbClr val="8E0000"/>
                </a:solidFill>
                <a:latin typeface="Helvetica"/>
                <a:ea typeface="楷体"/>
                <a:cs typeface="华文新魏" charset="0"/>
              </a:endParaRPr>
            </a:p>
          </p:txBody>
        </p:sp>
      </p:grpSp>
      <p:pic>
        <p:nvPicPr>
          <p:cNvPr id="16"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ppt_w*0.70"/>
                                          </p:val>
                                        </p:tav>
                                        <p:tav tm="100000">
                                          <p:val>
                                            <p:strVal val="#ppt_w"/>
                                          </p:val>
                                        </p:tav>
                                      </p:tavLst>
                                    </p:anim>
                                    <p:anim calcmode="lin" valueType="num">
                                      <p:cBhvr>
                                        <p:cTn id="8" dur="1000" fill="hold"/>
                                        <p:tgtEl>
                                          <p:spTgt spid="31"/>
                                        </p:tgtEl>
                                        <p:attrNameLst>
                                          <p:attrName>ppt_h</p:attrName>
                                        </p:attrNameLst>
                                      </p:cBhvr>
                                      <p:tavLst>
                                        <p:tav tm="0">
                                          <p:val>
                                            <p:strVal val="#ppt_h"/>
                                          </p:val>
                                        </p:tav>
                                        <p:tav tm="100000">
                                          <p:val>
                                            <p:strVal val="#ppt_h"/>
                                          </p:val>
                                        </p:tav>
                                      </p:tavLst>
                                    </p:anim>
                                    <p:animEffect transition="in" filter="fade">
                                      <p:cBhvr>
                                        <p:cTn id="9" dur="10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strVal val="#ppt_w*0.70"/>
                                          </p:val>
                                        </p:tav>
                                        <p:tav tm="100000">
                                          <p:val>
                                            <p:strVal val="#ppt_w"/>
                                          </p:val>
                                        </p:tav>
                                      </p:tavLst>
                                    </p:anim>
                                    <p:anim calcmode="lin" valueType="num">
                                      <p:cBhvr>
                                        <p:cTn id="15" dur="1000" fill="hold"/>
                                        <p:tgtEl>
                                          <p:spTgt spid="15"/>
                                        </p:tgtEl>
                                        <p:attrNameLst>
                                          <p:attrName>ppt_h</p:attrName>
                                        </p:attrNameLst>
                                      </p:cBhvr>
                                      <p:tavLst>
                                        <p:tav tm="0">
                                          <p:val>
                                            <p:strVal val="#ppt_h"/>
                                          </p:val>
                                        </p:tav>
                                        <p:tav tm="100000">
                                          <p:val>
                                            <p:strVal val="#ppt_h"/>
                                          </p:val>
                                        </p:tav>
                                      </p:tavLst>
                                    </p:anim>
                                    <p:animEffect transition="in" filter="fade">
                                      <p:cBhvr>
                                        <p:cTn id="1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8" name="Group 35"/>
          <p:cNvGrpSpPr>
            <a:grpSpLocks/>
          </p:cNvGrpSpPr>
          <p:nvPr/>
        </p:nvGrpSpPr>
        <p:grpSpPr bwMode="auto">
          <a:xfrm rot="872659">
            <a:off x="4934152" y="1905509"/>
            <a:ext cx="3560762" cy="2191622"/>
            <a:chOff x="3386782" y="3571595"/>
            <a:chExt cx="1765861" cy="1326336"/>
          </a:xfrm>
        </p:grpSpPr>
        <p:grpSp>
          <p:nvGrpSpPr>
            <p:cNvPr id="140299" name="Group 21"/>
            <p:cNvGrpSpPr>
              <a:grpSpLocks/>
            </p:cNvGrpSpPr>
            <p:nvPr/>
          </p:nvGrpSpPr>
          <p:grpSpPr bwMode="auto">
            <a:xfrm rot="-396937">
              <a:off x="3386782" y="3571595"/>
              <a:ext cx="1765861" cy="1314597"/>
              <a:chOff x="782611" y="622817"/>
              <a:chExt cx="1765861" cy="1314597"/>
            </a:xfrm>
          </p:grpSpPr>
          <p:sp>
            <p:nvSpPr>
              <p:cNvPr id="24" name="Freeform 6"/>
              <p:cNvSpPr>
                <a:spLocks/>
              </p:cNvSpPr>
              <p:nvPr/>
            </p:nvSpPr>
            <p:spPr bwMode="auto">
              <a:xfrm rot="346487">
                <a:off x="808172" y="664763"/>
                <a:ext cx="1740300" cy="11881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00B0F0"/>
                </a:solidFill>
                <a:round/>
                <a:headEnd/>
                <a:tailEnd/>
              </a:ln>
              <a:effectLst>
                <a:glow rad="139700">
                  <a:schemeClr val="accent5">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25" name="Freeform 6"/>
              <p:cNvSpPr>
                <a:spLocks/>
              </p:cNvSpPr>
              <p:nvPr/>
            </p:nvSpPr>
            <p:spPr bwMode="auto">
              <a:xfrm rot="485220">
                <a:off x="779980" y="620349"/>
                <a:ext cx="1741456" cy="1314280"/>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140300" name="TextBox 28"/>
            <p:cNvSpPr txBox="1">
              <a:spLocks noChangeArrowheads="1"/>
            </p:cNvSpPr>
            <p:nvPr/>
          </p:nvSpPr>
          <p:spPr bwMode="auto">
            <a:xfrm rot="21540000">
              <a:off x="3524431" y="3812957"/>
              <a:ext cx="1504314" cy="1084974"/>
            </a:xfrm>
            <a:prstGeom prst="rect">
              <a:avLst/>
            </a:prstGeom>
            <a:noFill/>
            <a:ln w="9525">
              <a:noFill/>
              <a:miter lim="800000"/>
              <a:headEnd/>
              <a:tailEnd/>
            </a:ln>
          </p:spPr>
          <p:txBody>
            <a:bodyPr>
              <a:spAutoFit/>
            </a:bodyPr>
            <a:lstStyle/>
            <a:p>
              <a:pPr algn="just" eaLnBrk="0" hangingPunct="0">
                <a:lnSpc>
                  <a:spcPct val="85000"/>
                </a:lnSpc>
              </a:pPr>
              <a:r>
                <a:rPr kumimoji="1" lang="zh-CN" altLang="en-US" sz="2600" dirty="0" smtClean="0">
                  <a:solidFill>
                    <a:srgbClr val="000000"/>
                  </a:solidFill>
                  <a:latin typeface="华文行楷" pitchFamily="2" charset="-122"/>
                  <a:ea typeface="华文行楷" pitchFamily="2" charset="-122"/>
                  <a:cs typeface="华文新魏" pitchFamily="2" charset="-122"/>
                </a:rPr>
                <a:t>他伤感的语气让我喉头一紧。我努力克制，不让眼泪流下来。</a:t>
              </a:r>
            </a:p>
            <a:p>
              <a:pPr algn="just" eaLnBrk="0" hangingPunct="0">
                <a:lnSpc>
                  <a:spcPct val="85000"/>
                </a:lnSpc>
              </a:pP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grpSp>
        <p:nvGrpSpPr>
          <p:cNvPr id="26" name="Group 35"/>
          <p:cNvGrpSpPr>
            <a:grpSpLocks/>
          </p:cNvGrpSpPr>
          <p:nvPr/>
        </p:nvGrpSpPr>
        <p:grpSpPr bwMode="auto">
          <a:xfrm rot="-1117645">
            <a:off x="623909" y="2670636"/>
            <a:ext cx="4546934" cy="3680322"/>
            <a:chOff x="3412311" y="3570773"/>
            <a:chExt cx="1745390" cy="1731543"/>
          </a:xfrm>
        </p:grpSpPr>
        <p:grpSp>
          <p:nvGrpSpPr>
            <p:cNvPr id="140295" name="Group 21"/>
            <p:cNvGrpSpPr>
              <a:grpSpLocks/>
            </p:cNvGrpSpPr>
            <p:nvPr/>
          </p:nvGrpSpPr>
          <p:grpSpPr bwMode="auto">
            <a:xfrm rot="-396937">
              <a:off x="3412311" y="3570773"/>
              <a:ext cx="1745390" cy="1731543"/>
              <a:chOff x="784115" y="622374"/>
              <a:chExt cx="1745390" cy="1731543"/>
            </a:xfrm>
          </p:grpSpPr>
          <p:sp>
            <p:nvSpPr>
              <p:cNvPr id="36" name="Freeform 6"/>
              <p:cNvSpPr>
                <a:spLocks/>
              </p:cNvSpPr>
              <p:nvPr/>
            </p:nvSpPr>
            <p:spPr bwMode="auto">
              <a:xfrm rot="346487">
                <a:off x="784115" y="659206"/>
                <a:ext cx="1740387" cy="1694711"/>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7" name="Freeform 6"/>
              <p:cNvSpPr>
                <a:spLocks/>
              </p:cNvSpPr>
              <p:nvPr/>
            </p:nvSpPr>
            <p:spPr bwMode="auto">
              <a:xfrm rot="485220">
                <a:off x="787290" y="622374"/>
                <a:ext cx="1742215" cy="1314540"/>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140296" name="TextBox 28"/>
            <p:cNvSpPr txBox="1">
              <a:spLocks noChangeArrowheads="1"/>
            </p:cNvSpPr>
            <p:nvPr/>
          </p:nvSpPr>
          <p:spPr bwMode="auto">
            <a:xfrm rot="21540000">
              <a:off x="3518425" y="3761015"/>
              <a:ext cx="1504314" cy="1003498"/>
            </a:xfrm>
            <a:prstGeom prst="rect">
              <a:avLst/>
            </a:prstGeom>
            <a:noFill/>
            <a:ln w="9525">
              <a:noFill/>
              <a:miter lim="800000"/>
              <a:headEnd/>
              <a:tailEnd/>
            </a:ln>
          </p:spPr>
          <p:txBody>
            <a:bodyPr>
              <a:spAutoFit/>
            </a:bodyPr>
            <a:lstStyle/>
            <a:p>
              <a:pPr marL="365125" indent="-365125" algn="just" eaLnBrk="0" hangingPunct="0">
                <a:lnSpc>
                  <a:spcPct val="85000"/>
                </a:lnSpc>
              </a:pPr>
              <a:r>
                <a:rPr kumimoji="1" lang="en-US" altLang="zh-CN" sz="2600" dirty="0">
                  <a:solidFill>
                    <a:srgbClr val="8E0000"/>
                  </a:solidFill>
                  <a:latin typeface="Helvetica" pitchFamily="34" charset="0"/>
                  <a:ea typeface="楷体"/>
                  <a:cs typeface="华文新魏" pitchFamily="2" charset="-122"/>
                </a:rPr>
                <a:t>b. </a:t>
              </a:r>
              <a:r>
                <a:rPr kumimoji="1" lang="en-US" altLang="zh-CN" sz="2600" dirty="0" smtClean="0">
                  <a:solidFill>
                    <a:srgbClr val="8E0000"/>
                  </a:solidFill>
                  <a:latin typeface="Helvetica" pitchFamily="34" charset="0"/>
                  <a:ea typeface="楷体"/>
                  <a:cs typeface="华文新魏" pitchFamily="2" charset="-122"/>
                </a:rPr>
                <a:t>I feel my throat tighten at the sadness in his voice. I try hard to keep back my tears. (L1, Para.21)</a:t>
              </a:r>
            </a:p>
            <a:p>
              <a:pPr algn="just" eaLnBrk="0" hangingPunct="0">
                <a:lnSpc>
                  <a:spcPct val="85000"/>
                </a:lnSpc>
              </a:pPr>
              <a:endParaRPr kumimoji="1" lang="en-US" altLang="zh-CN" sz="2600" dirty="0">
                <a:solidFill>
                  <a:srgbClr val="8E0000"/>
                </a:solidFill>
                <a:latin typeface="Helvetica" pitchFamily="34" charset="0"/>
                <a:ea typeface="楷体"/>
                <a:cs typeface="华文新魏" pitchFamily="2" charset="-122"/>
              </a:endParaRPr>
            </a:p>
          </p:txBody>
        </p:sp>
      </p:grpSp>
      <p:pic>
        <p:nvPicPr>
          <p:cNvPr id="140292" name="Picture 2"/>
          <p:cNvPicPr>
            <a:picLocks noChangeAspect="1" noChangeArrowheads="1"/>
          </p:cNvPicPr>
          <p:nvPr/>
        </p:nvPicPr>
        <p:blipFill>
          <a:blip r:embed="rId5" cstate="print"/>
          <a:srcRect/>
          <a:stretch>
            <a:fillRect/>
          </a:stretch>
        </p:blipFill>
        <p:spPr bwMode="auto">
          <a:xfrm>
            <a:off x="0" y="0"/>
            <a:ext cx="3779838" cy="1152525"/>
          </a:xfrm>
          <a:prstGeom prst="rect">
            <a:avLst/>
          </a:prstGeom>
          <a:noFill/>
          <a:ln w="9525">
            <a:noFill/>
            <a:miter lim="800000"/>
            <a:headEnd/>
            <a:tailEnd/>
          </a:ln>
        </p:spPr>
      </p:pic>
      <p:sp>
        <p:nvSpPr>
          <p:cNvPr id="21" name="TextBox 20"/>
          <p:cNvSpPr txBox="1"/>
          <p:nvPr/>
        </p:nvSpPr>
        <p:spPr>
          <a:xfrm>
            <a:off x="206375" y="498475"/>
            <a:ext cx="3481388" cy="461963"/>
          </a:xfrm>
          <a:prstGeom prst="rect">
            <a:avLst/>
          </a:prstGeom>
          <a:noFill/>
        </p:spPr>
        <p:txBody>
          <a:bodyPr>
            <a:spAutoFit/>
          </a:bodyPr>
          <a:lstStyle/>
          <a:p>
            <a:pPr fontAlgn="auto">
              <a:spcBef>
                <a:spcPts val="0"/>
              </a:spcBef>
              <a:spcAft>
                <a:spcPts val="0"/>
              </a:spcAft>
              <a:defRPr/>
            </a:pPr>
            <a:r>
              <a:rPr lang="en-US" altLang="zh-CN" sz="2400" b="1" dirty="0">
                <a:solidFill>
                  <a:prstClr val="white"/>
                </a:solidFill>
                <a:effectLst>
                  <a:outerShdw blurRad="38100" dist="38100" dir="2700000" algn="tl">
                    <a:srgbClr val="000000">
                      <a:alpha val="43137"/>
                    </a:srgbClr>
                  </a:outerShdw>
                </a:effectLst>
                <a:latin typeface="Comic Sans MS" pitchFamily="66" charset="0"/>
                <a:ea typeface="+mn-ea"/>
              </a:rPr>
              <a:t>Language </a:t>
            </a:r>
            <a:r>
              <a:rPr lang="en-US" altLang="zh-CN" sz="2400" b="1" dirty="0" smtClean="0">
                <a:solidFill>
                  <a:prstClr val="white"/>
                </a:solidFill>
                <a:effectLst>
                  <a:outerShdw blurRad="38100" dist="38100" dir="2700000" algn="tl">
                    <a:srgbClr val="000000">
                      <a:alpha val="43137"/>
                    </a:srgbClr>
                  </a:outerShdw>
                </a:effectLst>
                <a:latin typeface="Comic Sans MS" pitchFamily="66" charset="0"/>
                <a:ea typeface="+mn-ea"/>
              </a:rPr>
              <a:t>focus</a:t>
            </a:r>
            <a:endParaRPr lang="zh-CN" altLang="en-US" sz="2400" b="1" dirty="0">
              <a:solidFill>
                <a:prstClr val="white"/>
              </a:solidFill>
              <a:effectLst>
                <a:outerShdw blurRad="38100" dist="38100" dir="2700000" algn="tl">
                  <a:srgbClr val="000000">
                    <a:alpha val="43137"/>
                  </a:srgbClr>
                </a:outerShdw>
              </a:effectLst>
              <a:latin typeface="Comic Sans MS" pitchFamily="66" charset="0"/>
              <a:ea typeface="+mn-ea"/>
            </a:endParaRPr>
          </a:p>
        </p:txBody>
      </p:sp>
      <p:sp>
        <p:nvSpPr>
          <p:cNvPr id="140294" name="TextBox 21"/>
          <p:cNvSpPr txBox="1">
            <a:spLocks noChangeArrowheads="1"/>
          </p:cNvSpPr>
          <p:nvPr/>
        </p:nvSpPr>
        <p:spPr bwMode="auto">
          <a:xfrm>
            <a:off x="3784600" y="642938"/>
            <a:ext cx="5002213" cy="461962"/>
          </a:xfrm>
          <a:prstGeom prst="rect">
            <a:avLst/>
          </a:prstGeom>
          <a:noFill/>
          <a:ln w="9525">
            <a:noFill/>
            <a:miter lim="800000"/>
            <a:headEnd/>
            <a:tailEnd/>
          </a:ln>
        </p:spPr>
        <p:txBody>
          <a:bodyPr>
            <a:spAutoFit/>
          </a:bodyPr>
          <a:lstStyle/>
          <a:p>
            <a:r>
              <a:rPr lang="en-US" altLang="zh-CN" sz="2400" b="1" dirty="0">
                <a:solidFill>
                  <a:srgbClr val="E46C0A"/>
                </a:solidFill>
                <a:latin typeface="Helvetica" pitchFamily="34" charset="0"/>
                <a:ea typeface="Helvetica Neue"/>
                <a:cs typeface="Helvetica Neue"/>
              </a:rPr>
              <a:t>Language </a:t>
            </a:r>
            <a:r>
              <a:rPr lang="en-US" altLang="zh-CN" sz="2400" b="1" dirty="0" smtClean="0">
                <a:solidFill>
                  <a:srgbClr val="E46C0A"/>
                </a:solidFill>
                <a:latin typeface="Helvetica" pitchFamily="34" charset="0"/>
                <a:ea typeface="Helvetica Neue"/>
                <a:cs typeface="Helvetica Neue"/>
              </a:rPr>
              <a:t>appreciation</a:t>
            </a:r>
            <a:endParaRPr lang="en-US" altLang="zh-CN" sz="2400" b="1" dirty="0">
              <a:solidFill>
                <a:srgbClr val="E46C0A"/>
              </a:solidFill>
              <a:latin typeface="Helvetica" pitchFamily="34" charset="0"/>
              <a:ea typeface="Helvetica Neue"/>
              <a:cs typeface="Helvetica Neue"/>
            </a:endParaRPr>
          </a:p>
        </p:txBody>
      </p:sp>
      <p:pic>
        <p:nvPicPr>
          <p:cNvPr id="15"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1000" fill="hold"/>
                                        <p:tgtEl>
                                          <p:spTgt spid="18"/>
                                        </p:tgtEl>
                                        <p:attrNameLst>
                                          <p:attrName>ppt_w</p:attrName>
                                        </p:attrNameLst>
                                      </p:cBhvr>
                                      <p:tavLst>
                                        <p:tav tm="0">
                                          <p:val>
                                            <p:strVal val="#ppt_w*0.70"/>
                                          </p:val>
                                        </p:tav>
                                        <p:tav tm="100000">
                                          <p:val>
                                            <p:strVal val="#ppt_w"/>
                                          </p:val>
                                        </p:tav>
                                      </p:tavLst>
                                    </p:anim>
                                    <p:anim calcmode="lin" valueType="num">
                                      <p:cBhvr>
                                        <p:cTn id="15" dur="1000" fill="hold"/>
                                        <p:tgtEl>
                                          <p:spTgt spid="18"/>
                                        </p:tgtEl>
                                        <p:attrNameLst>
                                          <p:attrName>ppt_h</p:attrName>
                                        </p:attrNameLst>
                                      </p:cBhvr>
                                      <p:tavLst>
                                        <p:tav tm="0">
                                          <p:val>
                                            <p:strVal val="#ppt_h"/>
                                          </p:val>
                                        </p:tav>
                                        <p:tav tm="100000">
                                          <p:val>
                                            <p:strVal val="#ppt_h"/>
                                          </p:val>
                                        </p:tav>
                                      </p:tavLst>
                                    </p:anim>
                                    <p:animEffect transition="in" filter="fade">
                                      <p:cBhvr>
                                        <p:cTn id="1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26" name="Group 35"/>
          <p:cNvGrpSpPr>
            <a:grpSpLocks/>
          </p:cNvGrpSpPr>
          <p:nvPr/>
        </p:nvGrpSpPr>
        <p:grpSpPr bwMode="auto">
          <a:xfrm rot="-1117645">
            <a:off x="327226" y="2425070"/>
            <a:ext cx="5097463" cy="3118819"/>
            <a:chOff x="3388621" y="3501427"/>
            <a:chExt cx="1757865" cy="1572824"/>
          </a:xfrm>
        </p:grpSpPr>
        <p:grpSp>
          <p:nvGrpSpPr>
            <p:cNvPr id="142343" name="Group 21"/>
            <p:cNvGrpSpPr>
              <a:grpSpLocks/>
            </p:cNvGrpSpPr>
            <p:nvPr/>
          </p:nvGrpSpPr>
          <p:grpSpPr bwMode="auto">
            <a:xfrm rot="-396937">
              <a:off x="3388621" y="3501427"/>
              <a:ext cx="1757865" cy="1572824"/>
              <a:chOff x="777673" y="552007"/>
              <a:chExt cx="1757865" cy="1572824"/>
            </a:xfrm>
          </p:grpSpPr>
          <p:sp>
            <p:nvSpPr>
              <p:cNvPr id="36" name="Freeform 6"/>
              <p:cNvSpPr>
                <a:spLocks/>
              </p:cNvSpPr>
              <p:nvPr/>
            </p:nvSpPr>
            <p:spPr bwMode="auto">
              <a:xfrm rot="346487">
                <a:off x="793053" y="659932"/>
                <a:ext cx="1740346" cy="1461856"/>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kern="0">
                    <a:solidFill>
                      <a:sysClr val="windowText" lastClr="000000"/>
                    </a:solidFill>
                    <a:latin typeface="Arial" pitchFamily="34" charset="0"/>
                    <a:ea typeface="PMingLiU" pitchFamily="18" charset="-120"/>
                  </a:rPr>
                  <a:t>  </a:t>
                </a:r>
              </a:p>
            </p:txBody>
          </p:sp>
          <p:sp>
            <p:nvSpPr>
              <p:cNvPr id="37" name="Freeform 6"/>
              <p:cNvSpPr>
                <a:spLocks/>
              </p:cNvSpPr>
              <p:nvPr/>
            </p:nvSpPr>
            <p:spPr bwMode="auto">
              <a:xfrm rot="485220">
                <a:off x="777012" y="548738"/>
                <a:ext cx="1741441" cy="1536309"/>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kern="0">
                  <a:solidFill>
                    <a:srgbClr val="8E0000"/>
                  </a:solidFill>
                  <a:latin typeface="Arial" pitchFamily="34" charset="0"/>
                  <a:ea typeface="楷体_GB2312" pitchFamily="49" charset="-122"/>
                </a:endParaRPr>
              </a:p>
            </p:txBody>
          </p:sp>
        </p:grpSp>
        <p:sp>
          <p:nvSpPr>
            <p:cNvPr id="142344" name="TextBox 28"/>
            <p:cNvSpPr txBox="1">
              <a:spLocks noChangeArrowheads="1"/>
            </p:cNvSpPr>
            <p:nvPr/>
          </p:nvSpPr>
          <p:spPr bwMode="auto">
            <a:xfrm rot="21540000">
              <a:off x="3470489" y="3985603"/>
              <a:ext cx="1592555" cy="745794"/>
            </a:xfrm>
            <a:prstGeom prst="rect">
              <a:avLst/>
            </a:prstGeom>
            <a:noFill/>
            <a:ln w="9525">
              <a:noFill/>
              <a:miter lim="800000"/>
              <a:headEnd/>
              <a:tailEnd/>
            </a:ln>
          </p:spPr>
          <p:txBody>
            <a:bodyPr>
              <a:spAutoFit/>
            </a:bodyPr>
            <a:lstStyle/>
            <a:p>
              <a:pPr marL="365125" indent="-365125" algn="just" eaLnBrk="0" hangingPunct="0">
                <a:lnSpc>
                  <a:spcPct val="85000"/>
                </a:lnSpc>
              </a:pPr>
              <a:r>
                <a:rPr kumimoji="1" lang="en-US" altLang="zh-CN" sz="2600" dirty="0">
                  <a:solidFill>
                    <a:srgbClr val="8E0000"/>
                  </a:solidFill>
                  <a:latin typeface="Helvetica" pitchFamily="34" charset="0"/>
                  <a:ea typeface="楷体"/>
                  <a:cs typeface="华文新魏" pitchFamily="2" charset="-122"/>
                </a:rPr>
                <a:t>c</a:t>
              </a:r>
              <a:r>
                <a:rPr kumimoji="1" lang="en-US" altLang="zh-CN" sz="2600" dirty="0" smtClean="0">
                  <a:solidFill>
                    <a:srgbClr val="8E0000"/>
                  </a:solidFill>
                  <a:latin typeface="Helvetica" pitchFamily="34" charset="0"/>
                  <a:ea typeface="楷体"/>
                  <a:cs typeface="华文新魏" pitchFamily="2" charset="-122"/>
                </a:rPr>
                <a:t>. Tokens of her childhood will await her. So will we, with open arms. (L2, Para.22)</a:t>
              </a:r>
              <a:endParaRPr kumimoji="1" lang="en-US" altLang="zh-CN" sz="2600" dirty="0">
                <a:solidFill>
                  <a:srgbClr val="8E0000"/>
                </a:solidFill>
                <a:latin typeface="Helvetica" pitchFamily="34" charset="0"/>
                <a:ea typeface="楷体"/>
                <a:cs typeface="华文新魏" pitchFamily="2" charset="-122"/>
              </a:endParaRPr>
            </a:p>
            <a:p>
              <a:pPr algn="just" eaLnBrk="0" hangingPunct="0">
                <a:lnSpc>
                  <a:spcPct val="85000"/>
                </a:lnSpc>
              </a:pPr>
              <a:endParaRPr kumimoji="1" lang="en-US" altLang="zh-CN" sz="2600" dirty="0">
                <a:solidFill>
                  <a:srgbClr val="8E0000"/>
                </a:solidFill>
                <a:latin typeface="Helvetica" pitchFamily="34" charset="0"/>
                <a:ea typeface="楷体"/>
                <a:cs typeface="华文新魏" pitchFamily="2" charset="-122"/>
              </a:endParaRPr>
            </a:p>
          </p:txBody>
        </p:sp>
      </p:grpSp>
      <p:pic>
        <p:nvPicPr>
          <p:cNvPr id="142340" name="Picture 2"/>
          <p:cNvPicPr>
            <a:picLocks noChangeAspect="1" noChangeArrowheads="1"/>
          </p:cNvPicPr>
          <p:nvPr/>
        </p:nvPicPr>
        <p:blipFill>
          <a:blip r:embed="rId5" cstate="print"/>
          <a:srcRect/>
          <a:stretch>
            <a:fillRect/>
          </a:stretch>
        </p:blipFill>
        <p:spPr bwMode="auto">
          <a:xfrm>
            <a:off x="0" y="0"/>
            <a:ext cx="3779838" cy="1152525"/>
          </a:xfrm>
          <a:prstGeom prst="rect">
            <a:avLst/>
          </a:prstGeom>
          <a:noFill/>
          <a:ln w="9525">
            <a:noFill/>
            <a:miter lim="800000"/>
            <a:headEnd/>
            <a:tailEnd/>
          </a:ln>
        </p:spPr>
      </p:pic>
      <p:sp>
        <p:nvSpPr>
          <p:cNvPr id="21" name="TextBox 20"/>
          <p:cNvSpPr txBox="1"/>
          <p:nvPr/>
        </p:nvSpPr>
        <p:spPr>
          <a:xfrm>
            <a:off x="206375" y="498475"/>
            <a:ext cx="3481388" cy="461963"/>
          </a:xfrm>
          <a:prstGeom prst="rect">
            <a:avLst/>
          </a:prstGeom>
          <a:noFill/>
        </p:spPr>
        <p:txBody>
          <a:bodyPr>
            <a:spAutoFit/>
          </a:bodyPr>
          <a:lstStyle/>
          <a:p>
            <a:pPr fontAlgn="auto">
              <a:spcBef>
                <a:spcPts val="0"/>
              </a:spcBef>
              <a:spcAft>
                <a:spcPts val="0"/>
              </a:spcAft>
              <a:defRPr/>
            </a:pPr>
            <a:r>
              <a:rPr lang="en-US" altLang="zh-CN" sz="2400" b="1" dirty="0">
                <a:solidFill>
                  <a:prstClr val="white"/>
                </a:solidFill>
                <a:effectLst>
                  <a:outerShdw blurRad="38100" dist="38100" dir="2700000" algn="tl">
                    <a:srgbClr val="000000">
                      <a:alpha val="43137"/>
                    </a:srgbClr>
                  </a:outerShdw>
                </a:effectLst>
                <a:latin typeface="Comic Sans MS" pitchFamily="66" charset="0"/>
                <a:ea typeface="+mn-ea"/>
              </a:rPr>
              <a:t>Language </a:t>
            </a:r>
            <a:r>
              <a:rPr lang="en-US" altLang="zh-CN" sz="2400" b="1" dirty="0" smtClean="0">
                <a:solidFill>
                  <a:prstClr val="white"/>
                </a:solidFill>
                <a:effectLst>
                  <a:outerShdw blurRad="38100" dist="38100" dir="2700000" algn="tl">
                    <a:srgbClr val="000000">
                      <a:alpha val="43137"/>
                    </a:srgbClr>
                  </a:outerShdw>
                </a:effectLst>
                <a:latin typeface="Comic Sans MS" pitchFamily="66" charset="0"/>
                <a:ea typeface="+mn-ea"/>
              </a:rPr>
              <a:t>focus</a:t>
            </a:r>
            <a:endParaRPr lang="zh-CN" altLang="en-US" sz="2400" b="1" dirty="0">
              <a:solidFill>
                <a:prstClr val="white"/>
              </a:solidFill>
              <a:effectLst>
                <a:outerShdw blurRad="38100" dist="38100" dir="2700000" algn="tl">
                  <a:srgbClr val="000000">
                    <a:alpha val="43137"/>
                  </a:srgbClr>
                </a:outerShdw>
              </a:effectLst>
              <a:latin typeface="Comic Sans MS" pitchFamily="66" charset="0"/>
              <a:ea typeface="+mn-ea"/>
            </a:endParaRPr>
          </a:p>
        </p:txBody>
      </p:sp>
      <p:sp>
        <p:nvSpPr>
          <p:cNvPr id="142342" name="TextBox 21"/>
          <p:cNvSpPr txBox="1">
            <a:spLocks noChangeArrowheads="1"/>
          </p:cNvSpPr>
          <p:nvPr/>
        </p:nvSpPr>
        <p:spPr bwMode="auto">
          <a:xfrm>
            <a:off x="3784600" y="642938"/>
            <a:ext cx="5002213" cy="461962"/>
          </a:xfrm>
          <a:prstGeom prst="rect">
            <a:avLst/>
          </a:prstGeom>
          <a:noFill/>
          <a:ln w="9525">
            <a:noFill/>
            <a:miter lim="800000"/>
            <a:headEnd/>
            <a:tailEnd/>
          </a:ln>
        </p:spPr>
        <p:txBody>
          <a:bodyPr>
            <a:spAutoFit/>
          </a:bodyPr>
          <a:lstStyle/>
          <a:p>
            <a:r>
              <a:rPr lang="en-US" altLang="zh-CN" sz="2400" b="1" dirty="0">
                <a:solidFill>
                  <a:srgbClr val="E46C0A"/>
                </a:solidFill>
                <a:latin typeface="Helvetica" pitchFamily="34" charset="0"/>
                <a:ea typeface="Helvetica Neue"/>
                <a:cs typeface="Helvetica Neue"/>
              </a:rPr>
              <a:t>Language </a:t>
            </a:r>
            <a:r>
              <a:rPr lang="en-US" altLang="zh-CN" sz="2400" b="1" dirty="0" smtClean="0">
                <a:solidFill>
                  <a:srgbClr val="E46C0A"/>
                </a:solidFill>
                <a:latin typeface="Helvetica" pitchFamily="34" charset="0"/>
                <a:ea typeface="Helvetica Neue"/>
                <a:cs typeface="Helvetica Neue"/>
              </a:rPr>
              <a:t>appreciation</a:t>
            </a:r>
            <a:endParaRPr lang="en-US" altLang="zh-CN" sz="2400" b="1" dirty="0">
              <a:solidFill>
                <a:srgbClr val="E46C0A"/>
              </a:solidFill>
              <a:latin typeface="Helvetica" pitchFamily="34" charset="0"/>
              <a:ea typeface="Helvetica Neue"/>
              <a:cs typeface="Helvetica Neue"/>
            </a:endParaRPr>
          </a:p>
        </p:txBody>
      </p:sp>
      <p:grpSp>
        <p:nvGrpSpPr>
          <p:cNvPr id="18" name="Group 35"/>
          <p:cNvGrpSpPr>
            <a:grpSpLocks/>
          </p:cNvGrpSpPr>
          <p:nvPr/>
        </p:nvGrpSpPr>
        <p:grpSpPr bwMode="auto">
          <a:xfrm rot="872659">
            <a:off x="5153274" y="1465920"/>
            <a:ext cx="3494087" cy="2207794"/>
            <a:chOff x="3386787" y="3571680"/>
            <a:chExt cx="1764391" cy="1336324"/>
          </a:xfrm>
        </p:grpSpPr>
        <p:grpSp>
          <p:nvGrpSpPr>
            <p:cNvPr id="142347" name="Group 21"/>
            <p:cNvGrpSpPr>
              <a:grpSpLocks/>
            </p:cNvGrpSpPr>
            <p:nvPr/>
          </p:nvGrpSpPr>
          <p:grpSpPr bwMode="auto">
            <a:xfrm rot="-396937">
              <a:off x="3386787" y="3571680"/>
              <a:ext cx="1764391" cy="1314597"/>
              <a:chOff x="782611" y="622817"/>
              <a:chExt cx="1764391" cy="1314597"/>
            </a:xfrm>
          </p:grpSpPr>
          <p:sp>
            <p:nvSpPr>
              <p:cNvPr id="24" name="Freeform 6"/>
              <p:cNvSpPr>
                <a:spLocks/>
              </p:cNvSpPr>
              <p:nvPr/>
            </p:nvSpPr>
            <p:spPr bwMode="auto">
              <a:xfrm rot="346487">
                <a:off x="806702" y="664682"/>
                <a:ext cx="1740300" cy="1220184"/>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chemeClr val="accent3">
                    <a:lumMod val="75000"/>
                  </a:schemeClr>
                </a:solidFill>
                <a:round/>
                <a:headEnd/>
                <a:tailEnd/>
              </a:ln>
              <a:effectLst>
                <a:glow rad="1397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25" name="Freeform 6"/>
              <p:cNvSpPr>
                <a:spLocks/>
              </p:cNvSpPr>
              <p:nvPr/>
            </p:nvSpPr>
            <p:spPr bwMode="auto">
              <a:xfrm rot="485220">
                <a:off x="780006" y="620033"/>
                <a:ext cx="1741144" cy="131447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142348" name="TextBox 28"/>
            <p:cNvSpPr txBox="1">
              <a:spLocks noChangeArrowheads="1"/>
            </p:cNvSpPr>
            <p:nvPr/>
          </p:nvSpPr>
          <p:spPr bwMode="auto">
            <a:xfrm rot="21540000">
              <a:off x="3460009" y="3822867"/>
              <a:ext cx="1594680" cy="1085137"/>
            </a:xfrm>
            <a:prstGeom prst="rect">
              <a:avLst/>
            </a:prstGeom>
            <a:noFill/>
            <a:ln w="9525">
              <a:noFill/>
              <a:miter lim="800000"/>
              <a:headEnd/>
              <a:tailEnd/>
            </a:ln>
          </p:spPr>
          <p:txBody>
            <a:bodyPr wrap="square">
              <a:spAutoFit/>
            </a:bodyPr>
            <a:lstStyle/>
            <a:p>
              <a:pPr algn="just" eaLnBrk="0" hangingPunct="0">
                <a:lnSpc>
                  <a:spcPct val="85000"/>
                </a:lnSpc>
              </a:pPr>
              <a:r>
                <a:rPr kumimoji="1" lang="zh-CN" altLang="en-US" sz="2600" dirty="0" smtClean="0">
                  <a:solidFill>
                    <a:srgbClr val="000000"/>
                  </a:solidFill>
                  <a:latin typeface="华文行楷" pitchFamily="2" charset="-122"/>
                  <a:ea typeface="华文行楷" pitchFamily="2" charset="-122"/>
                  <a:cs typeface="华文新魏" pitchFamily="2" charset="-122"/>
                </a:rPr>
                <a:t>家里有她童年的纪念品在等着她。我们也在等着她，张开双臂等她回来。</a:t>
              </a:r>
            </a:p>
            <a:p>
              <a:pPr algn="just" eaLnBrk="0" hangingPunct="0">
                <a:lnSpc>
                  <a:spcPct val="85000"/>
                </a:lnSpc>
              </a:pP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pic>
        <p:nvPicPr>
          <p:cNvPr id="16"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1000" fill="hold"/>
                                        <p:tgtEl>
                                          <p:spTgt spid="18"/>
                                        </p:tgtEl>
                                        <p:attrNameLst>
                                          <p:attrName>ppt_w</p:attrName>
                                        </p:attrNameLst>
                                      </p:cBhvr>
                                      <p:tavLst>
                                        <p:tav tm="0">
                                          <p:val>
                                            <p:strVal val="#ppt_w*0.70"/>
                                          </p:val>
                                        </p:tav>
                                        <p:tav tm="100000">
                                          <p:val>
                                            <p:strVal val="#ppt_w"/>
                                          </p:val>
                                        </p:tav>
                                      </p:tavLst>
                                    </p:anim>
                                    <p:anim calcmode="lin" valueType="num">
                                      <p:cBhvr>
                                        <p:cTn id="15" dur="1000" fill="hold"/>
                                        <p:tgtEl>
                                          <p:spTgt spid="18"/>
                                        </p:tgtEl>
                                        <p:attrNameLst>
                                          <p:attrName>ppt_h</p:attrName>
                                        </p:attrNameLst>
                                      </p:cBhvr>
                                      <p:tavLst>
                                        <p:tav tm="0">
                                          <p:val>
                                            <p:strVal val="#ppt_h"/>
                                          </p:val>
                                        </p:tav>
                                        <p:tav tm="100000">
                                          <p:val>
                                            <p:strVal val="#ppt_h"/>
                                          </p:val>
                                        </p:tav>
                                      </p:tavLst>
                                    </p:anim>
                                    <p:animEffect transition="in" filter="fade">
                                      <p:cBhvr>
                                        <p:cTn id="1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8"/>
          <p:cNvSpPr txBox="1">
            <a:spLocks noChangeArrowheads="1"/>
          </p:cNvSpPr>
          <p:nvPr/>
        </p:nvSpPr>
        <p:spPr bwMode="auto">
          <a:xfrm>
            <a:off x="611560" y="1268760"/>
            <a:ext cx="7811574" cy="1292662"/>
          </a:xfrm>
          <a:prstGeom prst="rect">
            <a:avLst/>
          </a:prstGeom>
          <a:noFill/>
          <a:ln>
            <a:noFill/>
          </a:ln>
          <a:extLst>
            <a:ext uri="{909E8E84-426E-40DD-AFC4-6F175D3DCCD1}"/>
            <a:ext uri="{91240B29-F687-4F45-9708-019B960494DF}"/>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514350" indent="-514350">
              <a:buAutoNum type="arabicPlain"/>
            </a:pPr>
            <a:r>
              <a:rPr lang="en-US" altLang="zh-CN" sz="2600" b="0" dirty="0" smtClean="0">
                <a:solidFill>
                  <a:schemeClr val="tx1"/>
                </a:solidFill>
                <a:latin typeface="Helvetica" pitchFamily="34" charset="0"/>
              </a:rPr>
              <a:t>If you were the daughter, what response  </a:t>
            </a:r>
          </a:p>
          <a:p>
            <a:pPr marL="514350" indent="-514350"/>
            <a:r>
              <a:rPr lang="en-US" altLang="zh-CN" sz="2600" b="0" dirty="0" smtClean="0">
                <a:solidFill>
                  <a:schemeClr val="tx1"/>
                </a:solidFill>
                <a:latin typeface="Helvetica" pitchFamily="34" charset="0"/>
              </a:rPr>
              <a:t>      would you have when you read the article?</a:t>
            </a:r>
            <a:endParaRPr lang="zh-CN" altLang="zh-CN" sz="2600" b="0" dirty="0" smtClean="0">
              <a:solidFill>
                <a:schemeClr val="tx1"/>
              </a:solidFill>
              <a:latin typeface="Helvetica" pitchFamily="34" charset="0"/>
            </a:endParaRPr>
          </a:p>
          <a:p>
            <a:pPr algn="just" eaLnBrk="1" fontAlgn="auto" hangingPunct="1">
              <a:spcBef>
                <a:spcPts val="0"/>
              </a:spcBef>
              <a:spcAft>
                <a:spcPts val="0"/>
              </a:spcAft>
              <a:defRPr/>
            </a:pPr>
            <a:endParaRPr lang="en-US" altLang="zh-CN" sz="2600" b="0" dirty="0">
              <a:solidFill>
                <a:schemeClr val="tx1"/>
              </a:solidFill>
              <a:latin typeface="Helvetica" pitchFamily="34" charset="0"/>
            </a:endParaRPr>
          </a:p>
        </p:txBody>
      </p:sp>
      <p:sp>
        <p:nvSpPr>
          <p:cNvPr id="148483" name="Text Box 18"/>
          <p:cNvSpPr txBox="1">
            <a:spLocks noChangeArrowheads="1"/>
          </p:cNvSpPr>
          <p:nvPr/>
        </p:nvSpPr>
        <p:spPr bwMode="auto">
          <a:xfrm>
            <a:off x="611560" y="2708920"/>
            <a:ext cx="7811574" cy="1292662"/>
          </a:xfrm>
          <a:prstGeom prst="rect">
            <a:avLst/>
          </a:prstGeom>
          <a:noFill/>
          <a:ln w="9525">
            <a:noFill/>
            <a:miter lim="800000"/>
            <a:headEnd/>
            <a:tailEnd/>
          </a:ln>
        </p:spPr>
        <p:txBody>
          <a:bodyPr wrap="square">
            <a:spAutoFit/>
          </a:bodyPr>
          <a:lstStyle/>
          <a:p>
            <a:pPr marL="457200" indent="-457200">
              <a:buFontTx/>
              <a:buAutoNum type="arabicPlain" startAt="2"/>
            </a:pPr>
            <a:r>
              <a:rPr lang="en-US" altLang="zh-CN" sz="2600" dirty="0" smtClean="0">
                <a:latin typeface="Helvetica" pitchFamily="34" charset="0"/>
                <a:ea typeface="楷体_GB2312" pitchFamily="49" charset="-122"/>
              </a:rPr>
              <a:t>Some young people refuse to take their parents’ advice or even do the opposite as they think they are adults. How do you think about it? </a:t>
            </a:r>
          </a:p>
        </p:txBody>
      </p:sp>
      <p:sp>
        <p:nvSpPr>
          <p:cNvPr id="148484" name="Text Box 18"/>
          <p:cNvSpPr txBox="1">
            <a:spLocks noChangeArrowheads="1"/>
          </p:cNvSpPr>
          <p:nvPr/>
        </p:nvSpPr>
        <p:spPr bwMode="auto">
          <a:xfrm>
            <a:off x="611560" y="4637088"/>
            <a:ext cx="8246720" cy="1292662"/>
          </a:xfrm>
          <a:prstGeom prst="rect">
            <a:avLst/>
          </a:prstGeom>
          <a:noFill/>
          <a:ln w="9525">
            <a:noFill/>
            <a:miter lim="800000"/>
            <a:headEnd/>
            <a:tailEnd/>
          </a:ln>
        </p:spPr>
        <p:txBody>
          <a:bodyPr wrap="square">
            <a:spAutoFit/>
          </a:bodyPr>
          <a:lstStyle/>
          <a:p>
            <a:pPr marL="457200" indent="-457200" algn="just">
              <a:buFontTx/>
              <a:buAutoNum type="arabicPlain" startAt="3"/>
            </a:pPr>
            <a:r>
              <a:rPr lang="en-US" altLang="zh-CN" sz="2600" dirty="0" smtClean="0">
                <a:latin typeface="Helvetica" pitchFamily="34" charset="0"/>
                <a:ea typeface="楷体_GB2312" pitchFamily="49" charset="-122"/>
              </a:rPr>
              <a:t>Some say a good relationship starts with good communication. What can you do to strengthen communication with your parents?</a:t>
            </a:r>
          </a:p>
        </p:txBody>
      </p:sp>
      <p:pic>
        <p:nvPicPr>
          <p:cNvPr id="148490" name="Picture 2"/>
          <p:cNvPicPr>
            <a:picLocks noChangeAspect="1" noChangeArrowheads="1"/>
          </p:cNvPicPr>
          <p:nvPr/>
        </p:nvPicPr>
        <p:blipFill>
          <a:blip r:embed="rId2" cstate="print"/>
          <a:srcRect/>
          <a:stretch>
            <a:fillRect/>
          </a:stretch>
        </p:blipFill>
        <p:spPr bwMode="auto">
          <a:xfrm>
            <a:off x="0" y="0"/>
            <a:ext cx="3779838" cy="1152525"/>
          </a:xfrm>
          <a:prstGeom prst="rect">
            <a:avLst/>
          </a:prstGeom>
          <a:noFill/>
          <a:ln w="9525">
            <a:noFill/>
            <a:miter lim="800000"/>
            <a:headEnd/>
            <a:tailEnd/>
          </a:ln>
        </p:spPr>
      </p:pic>
      <p:sp>
        <p:nvSpPr>
          <p:cNvPr id="15" name="TextBox 14"/>
          <p:cNvSpPr txBox="1"/>
          <p:nvPr/>
        </p:nvSpPr>
        <p:spPr>
          <a:xfrm>
            <a:off x="268288" y="492125"/>
            <a:ext cx="2316162"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Critical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48492" name="TextBox 22"/>
          <p:cNvSpPr txBox="1">
            <a:spLocks noChangeArrowheads="1"/>
          </p:cNvSpPr>
          <p:nvPr/>
        </p:nvSpPr>
        <p:spPr bwMode="auto">
          <a:xfrm>
            <a:off x="3779838" y="476672"/>
            <a:ext cx="3417887" cy="461962"/>
          </a:xfrm>
          <a:prstGeom prst="rect">
            <a:avLst/>
          </a:prstGeom>
          <a:noFill/>
          <a:ln w="9525">
            <a:noFill/>
            <a:miter lim="800000"/>
            <a:headEnd/>
            <a:tailEnd/>
          </a:ln>
        </p:spPr>
        <p:txBody>
          <a:bodyPr>
            <a:spAutoFit/>
          </a:bodyPr>
          <a:lstStyle/>
          <a:p>
            <a:r>
              <a:rPr lang="en-US" altLang="zh-CN" sz="2400" b="1" dirty="0">
                <a:solidFill>
                  <a:srgbClr val="E46C0A"/>
                </a:solidFill>
                <a:latin typeface="Helvetica" pitchFamily="34" charset="0"/>
                <a:ea typeface="Helvetica Neue"/>
                <a:cs typeface="Helvetica Neue"/>
              </a:rPr>
              <a:t>Theme </a:t>
            </a:r>
            <a:r>
              <a:rPr lang="en-US" altLang="zh-CN" sz="2400" b="1" dirty="0" smtClean="0">
                <a:solidFill>
                  <a:srgbClr val="E46C0A"/>
                </a:solidFill>
                <a:latin typeface="Helvetica" pitchFamily="34" charset="0"/>
                <a:ea typeface="Helvetica Neue"/>
                <a:cs typeface="Helvetica Neue"/>
              </a:rPr>
              <a:t>exploration</a:t>
            </a:r>
            <a:endParaRPr lang="en-US" altLang="zh-CN" sz="2400" b="1" dirty="0">
              <a:solidFill>
                <a:srgbClr val="E46C0A"/>
              </a:solidFill>
              <a:latin typeface="Helvetica" pitchFamily="34" charset="0"/>
              <a:ea typeface="Helvetica Neue"/>
              <a:cs typeface="Helvetica Neue"/>
            </a:endParaRPr>
          </a:p>
        </p:txBody>
      </p:sp>
      <p:pic>
        <p:nvPicPr>
          <p:cNvPr id="14"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TextBox 8"/>
          <p:cNvSpPr txBox="1">
            <a:spLocks noChangeArrowheads="1"/>
          </p:cNvSpPr>
          <p:nvPr/>
        </p:nvSpPr>
        <p:spPr bwMode="auto">
          <a:xfrm>
            <a:off x="785813" y="1892300"/>
            <a:ext cx="6929459" cy="457200"/>
          </a:xfrm>
          <a:prstGeom prst="rect">
            <a:avLst/>
          </a:prstGeom>
          <a:noFill/>
          <a:ln w="9525">
            <a:noFill/>
            <a:miter lim="800000"/>
            <a:headEnd/>
            <a:tailEnd/>
          </a:ln>
        </p:spPr>
        <p:txBody>
          <a:bodyPr wrap="square">
            <a:spAutoFit/>
          </a:bodyPr>
          <a:lstStyle/>
          <a:p>
            <a:pPr marL="514350" indent="-514350" eaLnBrk="0" hangingPunct="0"/>
            <a:r>
              <a:rPr lang="en-US" altLang="zh-CN" sz="2400" dirty="0" smtClean="0">
                <a:latin typeface="Helvetica" pitchFamily="34" charset="0"/>
                <a:ea typeface="Cambria Math" pitchFamily="18" charset="0"/>
                <a:cs typeface="Arial" charset="0"/>
              </a:rPr>
              <a:t>Check </a:t>
            </a:r>
            <a:r>
              <a:rPr lang="en-US" altLang="zh-CN" sz="2400" dirty="0">
                <a:latin typeface="Helvetica" pitchFamily="34" charset="0"/>
                <a:ea typeface="Cambria Math" pitchFamily="18" charset="0"/>
                <a:cs typeface="Arial" charset="0"/>
              </a:rPr>
              <a:t>(√) the statements which are true for you. </a:t>
            </a:r>
          </a:p>
        </p:txBody>
      </p:sp>
      <p:pic>
        <p:nvPicPr>
          <p:cNvPr id="47109" name="Picture 9"/>
          <p:cNvPicPr>
            <a:picLocks noChangeAspect="1" noChangeArrowheads="1"/>
          </p:cNvPicPr>
          <p:nvPr/>
        </p:nvPicPr>
        <p:blipFill>
          <a:blip r:embed="rId3" cstate="print"/>
          <a:srcRect/>
          <a:stretch>
            <a:fillRect/>
          </a:stretch>
        </p:blipFill>
        <p:spPr bwMode="auto">
          <a:xfrm>
            <a:off x="0" y="0"/>
            <a:ext cx="3348038" cy="1198563"/>
          </a:xfrm>
          <a:prstGeom prst="rect">
            <a:avLst/>
          </a:prstGeom>
          <a:noFill/>
          <a:ln w="9525">
            <a:noFill/>
            <a:miter lim="800000"/>
            <a:headEnd/>
            <a:tailEnd/>
          </a:ln>
        </p:spPr>
      </p:pic>
      <p:sp>
        <p:nvSpPr>
          <p:cNvPr id="141323" name="TextBox 33"/>
          <p:cNvSpPr txBox="1">
            <a:spLocks noChangeArrowheads="1"/>
          </p:cNvSpPr>
          <p:nvPr/>
        </p:nvSpPr>
        <p:spPr bwMode="auto">
          <a:xfrm>
            <a:off x="857224" y="2714620"/>
            <a:ext cx="7812088" cy="2677656"/>
          </a:xfrm>
          <a:prstGeom prst="rect">
            <a:avLst/>
          </a:prstGeom>
          <a:noFill/>
          <a:ln w="9525">
            <a:noFill/>
            <a:miter lim="800000"/>
            <a:headEnd/>
            <a:tailEnd/>
          </a:ln>
        </p:spPr>
        <p:txBody>
          <a:bodyPr>
            <a:spAutoFit/>
          </a:bodyPr>
          <a:lstStyle/>
          <a:p>
            <a:pPr marL="358775" indent="-358775" eaLnBrk="0" hangingPunct="0">
              <a:buFont typeface="Wingdings" pitchFamily="2" charset="2"/>
              <a:buChar char="p"/>
            </a:pPr>
            <a:r>
              <a:rPr lang="en-US" altLang="zh-CN" sz="2400" dirty="0" smtClean="0">
                <a:latin typeface="Helvetica" pitchFamily="34" charset="0"/>
                <a:ea typeface="Cambria Math" pitchFamily="18" charset="0"/>
                <a:cs typeface="Arial" charset="0"/>
              </a:rPr>
              <a:t>I </a:t>
            </a:r>
            <a:r>
              <a:rPr lang="en-US" altLang="zh-CN" sz="2400" dirty="0">
                <a:latin typeface="Helvetica" pitchFamily="34" charset="0"/>
                <a:ea typeface="Cambria Math" pitchFamily="18" charset="0"/>
                <a:cs typeface="Arial" charset="0"/>
              </a:rPr>
              <a:t>have been missing my parents a lot since I left for college. </a:t>
            </a:r>
          </a:p>
          <a:p>
            <a:pPr marL="274638" indent="-274638" eaLnBrk="0" hangingPunct="0">
              <a:buFont typeface="Wingdings" pitchFamily="2" charset="2"/>
              <a:buChar char="p"/>
            </a:pPr>
            <a:r>
              <a:rPr lang="en-US" altLang="zh-CN" sz="2400" dirty="0" smtClean="0">
                <a:latin typeface="Helvetica" pitchFamily="34" charset="0"/>
                <a:ea typeface="Cambria Math" pitchFamily="18" charset="0"/>
                <a:cs typeface="Arial" charset="0"/>
              </a:rPr>
              <a:t> I </a:t>
            </a:r>
            <a:r>
              <a:rPr lang="en-US" altLang="zh-CN" sz="2400" dirty="0">
                <a:latin typeface="Helvetica" pitchFamily="34" charset="0"/>
                <a:ea typeface="Cambria Math" pitchFamily="18" charset="0"/>
                <a:cs typeface="Arial" charset="0"/>
              </a:rPr>
              <a:t>often chat with my parents.</a:t>
            </a:r>
          </a:p>
          <a:p>
            <a:pPr marL="274638" indent="-274638" eaLnBrk="0" hangingPunct="0">
              <a:buFont typeface="Wingdings" pitchFamily="2" charset="2"/>
              <a:buChar char="p"/>
            </a:pPr>
            <a:r>
              <a:rPr lang="en-US" altLang="zh-CN" sz="2400" dirty="0" smtClean="0">
                <a:latin typeface="Helvetica" pitchFamily="34" charset="0"/>
                <a:ea typeface="Cambria Math" pitchFamily="18" charset="0"/>
                <a:cs typeface="Arial" charset="0"/>
              </a:rPr>
              <a:t> I </a:t>
            </a:r>
            <a:r>
              <a:rPr lang="en-US" altLang="zh-CN" sz="2400" dirty="0">
                <a:latin typeface="Helvetica" pitchFamily="34" charset="0"/>
                <a:ea typeface="Cambria Math" pitchFamily="18" charset="0"/>
                <a:cs typeface="Arial" charset="0"/>
              </a:rPr>
              <a:t>like sharing my joys and sorrows with my parents.</a:t>
            </a:r>
          </a:p>
          <a:p>
            <a:pPr marL="274638" indent="-274638" eaLnBrk="0" hangingPunct="0">
              <a:buFont typeface="Wingdings" pitchFamily="2" charset="2"/>
              <a:buChar char="p"/>
            </a:pPr>
            <a:r>
              <a:rPr lang="en-US" altLang="zh-CN" sz="2400" dirty="0" smtClean="0">
                <a:latin typeface="Helvetica" pitchFamily="34" charset="0"/>
                <a:ea typeface="Cambria Math" pitchFamily="18" charset="0"/>
                <a:cs typeface="Arial" charset="0"/>
              </a:rPr>
              <a:t> I </a:t>
            </a:r>
            <a:r>
              <a:rPr lang="en-US" altLang="zh-CN" sz="2400" dirty="0">
                <a:latin typeface="Helvetica" pitchFamily="34" charset="0"/>
                <a:ea typeface="Cambria Math" pitchFamily="18" charset="0"/>
                <a:cs typeface="Arial" charset="0"/>
              </a:rPr>
              <a:t>always remember my parents’ birthdays.</a:t>
            </a:r>
          </a:p>
          <a:p>
            <a:pPr marL="274638" indent="-274638" eaLnBrk="0" hangingPunct="0">
              <a:buFont typeface="Wingdings" pitchFamily="2" charset="2"/>
              <a:buChar char="p"/>
            </a:pPr>
            <a:r>
              <a:rPr lang="en-US" altLang="zh-CN" sz="2400" dirty="0" smtClean="0">
                <a:latin typeface="Helvetica" pitchFamily="34" charset="0"/>
                <a:ea typeface="Cambria Math" pitchFamily="18" charset="0"/>
                <a:cs typeface="Arial" charset="0"/>
              </a:rPr>
              <a:t> I </a:t>
            </a:r>
            <a:r>
              <a:rPr lang="en-US" altLang="zh-CN" sz="2400" dirty="0">
                <a:latin typeface="Helvetica" pitchFamily="34" charset="0"/>
                <a:ea typeface="Cambria Math" pitchFamily="18" charset="0"/>
                <a:cs typeface="Arial" charset="0"/>
              </a:rPr>
              <a:t>know about my parents’ hobbies.</a:t>
            </a:r>
          </a:p>
          <a:p>
            <a:pPr marL="274638" indent="-274638" eaLnBrk="0" hangingPunct="0">
              <a:buFont typeface="Wingdings" pitchFamily="2" charset="2"/>
              <a:buChar char="p"/>
            </a:pPr>
            <a:r>
              <a:rPr lang="en-US" altLang="zh-CN" sz="2400" dirty="0" smtClean="0">
                <a:latin typeface="Helvetica" pitchFamily="34" charset="0"/>
                <a:ea typeface="Cambria Math" pitchFamily="18" charset="0"/>
                <a:cs typeface="Arial" charset="0"/>
              </a:rPr>
              <a:t> My </a:t>
            </a:r>
            <a:r>
              <a:rPr lang="en-US" altLang="zh-CN" sz="2400" dirty="0">
                <a:latin typeface="Helvetica" pitchFamily="34" charset="0"/>
                <a:ea typeface="Cambria Math" pitchFamily="18" charset="0"/>
                <a:cs typeface="Arial" charset="0"/>
              </a:rPr>
              <a:t>parents allow me to make my own decisions.</a:t>
            </a:r>
          </a:p>
        </p:txBody>
      </p:sp>
      <p:sp>
        <p:nvSpPr>
          <p:cNvPr id="13" name="TextBox 12"/>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47114" name="矩形 11"/>
          <p:cNvSpPr>
            <a:spLocks noChangeArrowheads="1"/>
          </p:cNvSpPr>
          <p:nvPr/>
        </p:nvSpPr>
        <p:spPr bwMode="auto">
          <a:xfrm>
            <a:off x="3068638" y="371475"/>
            <a:ext cx="5743575" cy="1041400"/>
          </a:xfrm>
          <a:prstGeom prst="rect">
            <a:avLst/>
          </a:prstGeom>
          <a:noFill/>
          <a:ln w="9525">
            <a:noFill/>
            <a:miter lim="800000"/>
            <a:headEnd/>
            <a:tailEnd/>
          </a:ln>
        </p:spPr>
        <p:txBody>
          <a:bodyPr>
            <a:spAutoFit/>
          </a:bodyPr>
          <a:lstStyle/>
          <a:p>
            <a:pPr algn="just">
              <a:lnSpc>
                <a:spcPct val="130000"/>
              </a:lnSpc>
            </a:pPr>
            <a:r>
              <a:rPr lang="en-US" altLang="zh-CN" sz="2400" b="1">
                <a:solidFill>
                  <a:srgbClr val="006600"/>
                </a:solidFill>
                <a:latin typeface="Helvetica" pitchFamily="34" charset="0"/>
                <a:ea typeface="Helvetica Neue"/>
                <a:cs typeface="Helvetica Neue"/>
              </a:rPr>
              <a:t>Survey: </a:t>
            </a:r>
            <a:r>
              <a:rPr lang="en-US" altLang="zh-CN" sz="2400" b="1">
                <a:solidFill>
                  <a:srgbClr val="006600"/>
                </a:solidFill>
                <a:latin typeface="Helvetica" pitchFamily="34" charset="0"/>
              </a:rPr>
              <a:t>How close are you and your parents?</a:t>
            </a:r>
            <a:endParaRPr lang="zh-CN" altLang="en-US" sz="2400" b="1">
              <a:solidFill>
                <a:srgbClr val="006600"/>
              </a:solidFill>
              <a:latin typeface="Helvetica" pitchFamily="34" charset="0"/>
            </a:endParaRPr>
          </a:p>
        </p:txBody>
      </p:sp>
      <p:pic>
        <p:nvPicPr>
          <p:cNvPr id="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1323"/>
                                        </p:tgtEl>
                                        <p:attrNameLst>
                                          <p:attrName>style.visibility</p:attrName>
                                        </p:attrNameLst>
                                      </p:cBhvr>
                                      <p:to>
                                        <p:strVal val="visible"/>
                                      </p:to>
                                    </p:set>
                                    <p:animEffect transition="in" filter="box(in)">
                                      <p:cBhvr>
                                        <p:cTn id="7" dur="500"/>
                                        <p:tgtEl>
                                          <p:spTgt spid="141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a:spLocks noChangeArrowheads="1"/>
          </p:cNvSpPr>
          <p:nvPr/>
        </p:nvSpPr>
        <p:spPr bwMode="auto">
          <a:xfrm>
            <a:off x="385859" y="2857496"/>
            <a:ext cx="8064624" cy="3194721"/>
          </a:xfrm>
          <a:prstGeom prst="rect">
            <a:avLst/>
          </a:prstGeom>
          <a:noFill/>
          <a:ln w="9525">
            <a:noFill/>
            <a:miter lim="800000"/>
            <a:headEnd/>
            <a:tailEnd/>
          </a:ln>
        </p:spPr>
        <p:txBody>
          <a:bodyPr wrap="square">
            <a:spAutoFit/>
          </a:bodyPr>
          <a:lstStyle/>
          <a:p>
            <a:pPr marL="514350" indent="-514350" algn="just" fontAlgn="auto">
              <a:lnSpc>
                <a:spcPct val="120000"/>
              </a:lnSpc>
              <a:spcBef>
                <a:spcPts val="0"/>
              </a:spcBef>
              <a:spcAft>
                <a:spcPts val="0"/>
              </a:spcAft>
              <a:defRPr/>
            </a:pPr>
            <a:r>
              <a:rPr lang="en-US" altLang="zh-CN" sz="2300" dirty="0">
                <a:latin typeface="Helvetica"/>
                <a:ea typeface="楷体_GB2312" pitchFamily="49" charset="-122"/>
              </a:rPr>
              <a:t>              </a:t>
            </a:r>
            <a:r>
              <a:rPr lang="en-US" altLang="zh-CN" sz="2800" dirty="0" smtClean="0">
                <a:latin typeface="Helvetica"/>
                <a:ea typeface="楷体_GB2312" pitchFamily="49" charset="-122"/>
              </a:rPr>
              <a:t>If I were the daughter, I would be very much </a:t>
            </a:r>
            <a:r>
              <a:rPr lang="en-US" altLang="zh-CN" sz="2800" u="sng" dirty="0" smtClean="0">
                <a:latin typeface="Helvetica"/>
                <a:ea typeface="楷体_GB2312" pitchFamily="49" charset="-122"/>
              </a:rPr>
              <a:t>touched</a:t>
            </a:r>
            <a:r>
              <a:rPr lang="en-US" altLang="zh-CN" sz="2800" dirty="0" smtClean="0">
                <a:latin typeface="Helvetica"/>
                <a:ea typeface="楷体_GB2312" pitchFamily="49" charset="-122"/>
              </a:rPr>
              <a:t> when I read the article. I would call my mom to </a:t>
            </a:r>
            <a:r>
              <a:rPr lang="en-US" altLang="zh-CN" sz="2800" u="sng" dirty="0" smtClean="0">
                <a:latin typeface="Helvetica"/>
                <a:ea typeface="楷体_GB2312" pitchFamily="49" charset="-122"/>
              </a:rPr>
              <a:t>say sorry</a:t>
            </a:r>
            <a:r>
              <a:rPr lang="en-US" altLang="zh-CN" sz="2800" dirty="0" smtClean="0">
                <a:latin typeface="Helvetica"/>
                <a:ea typeface="楷体_GB2312" pitchFamily="49" charset="-122"/>
              </a:rPr>
              <a:t> for acting rebelliously and would </a:t>
            </a:r>
            <a:r>
              <a:rPr lang="en-US" altLang="zh-CN" sz="2800" u="sng" dirty="0" smtClean="0">
                <a:latin typeface="Helvetica"/>
                <a:ea typeface="楷体_GB2312" pitchFamily="49" charset="-122"/>
              </a:rPr>
              <a:t>tell her how much I love her</a:t>
            </a:r>
            <a:r>
              <a:rPr lang="en-US" altLang="zh-CN" sz="2800" dirty="0" smtClean="0">
                <a:latin typeface="Helvetica"/>
                <a:ea typeface="楷体_GB2312" pitchFamily="49" charset="-122"/>
              </a:rPr>
              <a:t>. Probably I would return home as soon as I can.</a:t>
            </a:r>
            <a:endParaRPr lang="zh-CN" altLang="en-US" sz="2800" dirty="0">
              <a:latin typeface="Helvetica"/>
              <a:ea typeface="楷体_GB2312" pitchFamily="49" charset="-122"/>
            </a:endParaRPr>
          </a:p>
        </p:txBody>
      </p:sp>
      <p:sp>
        <p:nvSpPr>
          <p:cNvPr id="9" name="圆角矩形 8"/>
          <p:cNvSpPr/>
          <p:nvPr/>
        </p:nvSpPr>
        <p:spPr>
          <a:xfrm>
            <a:off x="745899" y="2716330"/>
            <a:ext cx="7858549" cy="3376966"/>
          </a:xfrm>
          <a:prstGeom prst="roundRect">
            <a:avLst>
              <a:gd name="adj" fmla="val 21876"/>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49509" name="Picture 2"/>
          <p:cNvPicPr>
            <a:picLocks noChangeAspect="1" noChangeArrowheads="1"/>
          </p:cNvPicPr>
          <p:nvPr/>
        </p:nvPicPr>
        <p:blipFill>
          <a:blip r:embed="rId2"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268288" y="492125"/>
            <a:ext cx="2316162"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Critical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49511" name="Text Box 18"/>
          <p:cNvSpPr txBox="1">
            <a:spLocks noChangeArrowheads="1"/>
          </p:cNvSpPr>
          <p:nvPr/>
        </p:nvSpPr>
        <p:spPr bwMode="auto">
          <a:xfrm>
            <a:off x="904875" y="1365250"/>
            <a:ext cx="7429500" cy="461963"/>
          </a:xfrm>
          <a:prstGeom prst="rect">
            <a:avLst/>
          </a:prstGeom>
          <a:noFill/>
          <a:ln w="9525">
            <a:noFill/>
            <a:miter lim="800000"/>
            <a:headEnd/>
            <a:tailEnd/>
          </a:ln>
        </p:spPr>
        <p:txBody>
          <a:bodyPr>
            <a:spAutoFit/>
          </a:bodyPr>
          <a:lstStyle/>
          <a:p>
            <a:pPr marL="120650" indent="-120650" algn="just"/>
            <a:endParaRPr lang="en-US" altLang="zh-CN" sz="2400">
              <a:latin typeface="Helvetica" pitchFamily="34" charset="0"/>
              <a:ea typeface="楷体_GB2312" pitchFamily="49" charset="-122"/>
              <a:cs typeface="Helvetica Neue Black Condensed"/>
            </a:endParaRPr>
          </a:p>
        </p:txBody>
      </p:sp>
      <p:sp>
        <p:nvSpPr>
          <p:cNvPr id="12" name="Text Box 18"/>
          <p:cNvSpPr txBox="1">
            <a:spLocks noChangeArrowheads="1"/>
          </p:cNvSpPr>
          <p:nvPr/>
        </p:nvSpPr>
        <p:spPr bwMode="auto">
          <a:xfrm>
            <a:off x="500034" y="1335088"/>
            <a:ext cx="7691437" cy="892552"/>
          </a:xfrm>
          <a:prstGeom prst="rect">
            <a:avLst/>
          </a:prstGeom>
          <a:noFill/>
          <a:ln w="9525">
            <a:noFill/>
            <a:miter lim="800000"/>
            <a:headEnd/>
            <a:tailEnd/>
          </a:ln>
        </p:spPr>
        <p:txBody>
          <a:bodyPr>
            <a:spAutoFit/>
          </a:bodyPr>
          <a:lstStyle/>
          <a:p>
            <a:pPr marL="514350" indent="-514350">
              <a:buAutoNum type="arabicPeriod"/>
            </a:pPr>
            <a:r>
              <a:rPr lang="en-US" altLang="zh-CN" sz="2600" dirty="0" smtClean="0">
                <a:latin typeface="Helvetica" pitchFamily="34" charset="0"/>
                <a:ea typeface="楷体_GB2312" charset="0"/>
                <a:cs typeface="楷体_GB2312" charset="0"/>
              </a:rPr>
              <a:t>If you were the daughter, what response would you have when you read the article?</a:t>
            </a:r>
            <a:endParaRPr lang="en-US" altLang="zh-CN" sz="2400" dirty="0">
              <a:solidFill>
                <a:srgbClr val="1C1C1C"/>
              </a:solidFill>
              <a:latin typeface="+mn-lt"/>
              <a:ea typeface="+mn-ea"/>
            </a:endParaRPr>
          </a:p>
        </p:txBody>
      </p:sp>
      <p:pic>
        <p:nvPicPr>
          <p:cNvPr id="149513"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8081" y="2279773"/>
            <a:ext cx="1068388" cy="1008063"/>
          </a:xfrm>
          <a:prstGeom prst="rect">
            <a:avLst/>
          </a:prstGeom>
          <a:noFill/>
          <a:ln w="9525">
            <a:noFill/>
            <a:miter lim="800000"/>
            <a:headEnd/>
            <a:tailEnd/>
          </a:ln>
        </p:spPr>
      </p:pic>
      <p:sp>
        <p:nvSpPr>
          <p:cNvPr id="14" name="TextBox 13"/>
          <p:cNvSpPr txBox="1"/>
          <p:nvPr/>
        </p:nvSpPr>
        <p:spPr>
          <a:xfrm>
            <a:off x="511594" y="2648073"/>
            <a:ext cx="784225"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149516" name="TextBox 15"/>
          <p:cNvSpPr txBox="1">
            <a:spLocks noChangeArrowheads="1"/>
          </p:cNvSpPr>
          <p:nvPr/>
        </p:nvSpPr>
        <p:spPr bwMode="auto">
          <a:xfrm>
            <a:off x="3779838" y="681038"/>
            <a:ext cx="3417887" cy="461962"/>
          </a:xfrm>
          <a:prstGeom prst="rect">
            <a:avLst/>
          </a:prstGeom>
          <a:noFill/>
          <a:ln w="9525">
            <a:noFill/>
            <a:miter lim="800000"/>
            <a:headEnd/>
            <a:tailEnd/>
          </a:ln>
        </p:spPr>
        <p:txBody>
          <a:bodyPr>
            <a:spAutoFit/>
          </a:bodyPr>
          <a:lstStyle/>
          <a:p>
            <a:r>
              <a:rPr lang="en-US" altLang="zh-CN" sz="2400" b="1" dirty="0">
                <a:solidFill>
                  <a:srgbClr val="E46C0A"/>
                </a:solidFill>
                <a:latin typeface="Helvetica" pitchFamily="34" charset="0"/>
                <a:ea typeface="Helvetica Neue"/>
                <a:cs typeface="Helvetica Neue"/>
              </a:rPr>
              <a:t>Theme </a:t>
            </a:r>
            <a:r>
              <a:rPr lang="en-US" altLang="zh-CN" sz="2400" b="1" dirty="0" smtClean="0">
                <a:solidFill>
                  <a:srgbClr val="E46C0A"/>
                </a:solidFill>
                <a:latin typeface="Helvetica" pitchFamily="34" charset="0"/>
                <a:ea typeface="Helvetica Neue"/>
                <a:cs typeface="Helvetica Neue"/>
              </a:rPr>
              <a:t>exploration</a:t>
            </a:r>
            <a:endParaRPr lang="en-US" altLang="zh-CN" sz="2400" b="1" dirty="0">
              <a:solidFill>
                <a:srgbClr val="E46C0A"/>
              </a:solidFill>
              <a:latin typeface="Helvetica" pitchFamily="34" charset="0"/>
              <a:ea typeface="Helvetica Neue"/>
              <a:cs typeface="Helvetica Neue"/>
            </a:endParaRPr>
          </a:p>
        </p:txBody>
      </p:sp>
      <p:pic>
        <p:nvPicPr>
          <p:cNvPr id="11"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434940" y="2425918"/>
            <a:ext cx="8137588" cy="4200475"/>
          </a:xfrm>
          <a:prstGeom prst="roundRect">
            <a:avLst>
              <a:gd name="adj" fmla="val 17832"/>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0532" name="Picture 2"/>
          <p:cNvPicPr>
            <a:picLocks noChangeAspect="1" noChangeArrowheads="1"/>
          </p:cNvPicPr>
          <p:nvPr/>
        </p:nvPicPr>
        <p:blipFill>
          <a:blip r:embed="rId2"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268288" y="492125"/>
            <a:ext cx="2316162"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Critical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0" name="TextBox 19">
            <a:hlinkClick r:id="rId3" action="ppaction://hlinksldjump"/>
          </p:cNvPr>
          <p:cNvSpPr txBox="1"/>
          <p:nvPr/>
        </p:nvSpPr>
        <p:spPr>
          <a:xfrm>
            <a:off x="268288" y="1827213"/>
            <a:ext cx="1358900" cy="461962"/>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 \\</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150535" name="Text Box 18"/>
          <p:cNvSpPr txBox="1">
            <a:spLocks noChangeArrowheads="1"/>
          </p:cNvSpPr>
          <p:nvPr/>
        </p:nvSpPr>
        <p:spPr bwMode="auto">
          <a:xfrm>
            <a:off x="904875" y="1365250"/>
            <a:ext cx="7429500" cy="461963"/>
          </a:xfrm>
          <a:prstGeom prst="rect">
            <a:avLst/>
          </a:prstGeom>
          <a:noFill/>
          <a:ln w="9525">
            <a:noFill/>
            <a:miter lim="800000"/>
            <a:headEnd/>
            <a:tailEnd/>
          </a:ln>
        </p:spPr>
        <p:txBody>
          <a:bodyPr>
            <a:spAutoFit/>
          </a:bodyPr>
          <a:lstStyle/>
          <a:p>
            <a:pPr marL="120650" indent="-120650" algn="just"/>
            <a:endParaRPr lang="en-US" altLang="zh-CN" sz="2400">
              <a:latin typeface="Helvetica" pitchFamily="34" charset="0"/>
              <a:ea typeface="楷体_GB2312" pitchFamily="49" charset="-122"/>
              <a:cs typeface="Helvetica Neue Black Condensed"/>
            </a:endParaRPr>
          </a:p>
        </p:txBody>
      </p:sp>
      <p:sp>
        <p:nvSpPr>
          <p:cNvPr id="150536" name="Text Box 18"/>
          <p:cNvSpPr txBox="1">
            <a:spLocks noChangeArrowheads="1"/>
          </p:cNvSpPr>
          <p:nvPr/>
        </p:nvSpPr>
        <p:spPr bwMode="auto">
          <a:xfrm>
            <a:off x="673126" y="1071546"/>
            <a:ext cx="7685088" cy="1200329"/>
          </a:xfrm>
          <a:prstGeom prst="rect">
            <a:avLst/>
          </a:prstGeom>
          <a:noFill/>
          <a:ln w="9525">
            <a:noFill/>
            <a:miter lim="800000"/>
            <a:headEnd/>
            <a:tailEnd/>
          </a:ln>
        </p:spPr>
        <p:txBody>
          <a:bodyPr>
            <a:spAutoFit/>
          </a:bodyPr>
          <a:lstStyle/>
          <a:p>
            <a:pPr marL="442913" indent="-442913" algn="just"/>
            <a:r>
              <a:rPr lang="en-US" altLang="zh-CN" sz="2400" dirty="0">
                <a:latin typeface="Helvetica" pitchFamily="34" charset="0"/>
                <a:ea typeface="楷体_GB2312" pitchFamily="49" charset="-122"/>
              </a:rPr>
              <a:t>2. </a:t>
            </a:r>
            <a:r>
              <a:rPr lang="en-US" altLang="zh-CN" sz="2400" dirty="0" smtClean="0">
                <a:latin typeface="Helvetica" pitchFamily="34" charset="0"/>
                <a:ea typeface="楷体_GB2312" pitchFamily="49" charset="-122"/>
              </a:rPr>
              <a:t>Some young people refuse to take their parents’ advice or even do the opposite as they think they are adults. How do you think about it? </a:t>
            </a:r>
          </a:p>
        </p:txBody>
      </p:sp>
      <p:pic>
        <p:nvPicPr>
          <p:cNvPr id="150537"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71463" y="2057400"/>
            <a:ext cx="1068387" cy="1008063"/>
          </a:xfrm>
          <a:prstGeom prst="rect">
            <a:avLst/>
          </a:prstGeom>
          <a:noFill/>
          <a:ln w="9525">
            <a:noFill/>
            <a:miter lim="800000"/>
            <a:headEnd/>
            <a:tailEnd/>
          </a:ln>
        </p:spPr>
      </p:pic>
      <p:sp>
        <p:nvSpPr>
          <p:cNvPr id="14" name="TextBox 13"/>
          <p:cNvSpPr txBox="1"/>
          <p:nvPr/>
        </p:nvSpPr>
        <p:spPr>
          <a:xfrm>
            <a:off x="434975" y="2425700"/>
            <a:ext cx="784225"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17" name="TextBox 16"/>
          <p:cNvSpPr txBox="1">
            <a:spLocks noChangeArrowheads="1"/>
          </p:cNvSpPr>
          <p:nvPr/>
        </p:nvSpPr>
        <p:spPr bwMode="auto">
          <a:xfrm>
            <a:off x="714375" y="2571744"/>
            <a:ext cx="7858153" cy="4154984"/>
          </a:xfrm>
          <a:prstGeom prst="rect">
            <a:avLst/>
          </a:prstGeom>
          <a:noFill/>
          <a:ln w="9525">
            <a:noFill/>
            <a:miter lim="800000"/>
            <a:headEnd/>
            <a:tailEnd/>
          </a:ln>
        </p:spPr>
        <p:txBody>
          <a:bodyPr wrap="square">
            <a:spAutoFit/>
          </a:bodyPr>
          <a:lstStyle/>
          <a:p>
            <a:r>
              <a:rPr lang="en-US" altLang="zh-CN" sz="2400" dirty="0">
                <a:latin typeface="Helvetica" pitchFamily="34" charset="0"/>
                <a:ea typeface="楷体_GB2312" pitchFamily="49" charset="-122"/>
              </a:rPr>
              <a:t> </a:t>
            </a:r>
            <a:r>
              <a:rPr lang="zh-CN" altLang="zh-CN" sz="2400" dirty="0" smtClean="0"/>
              <a:t> </a:t>
            </a:r>
            <a:r>
              <a:rPr lang="en-US" altLang="zh-CN" sz="2400" dirty="0" smtClean="0"/>
              <a:t>I don’t think it is wise to refuse parents’ advice or even do the opposite without a good reason. Your parents </a:t>
            </a:r>
            <a:r>
              <a:rPr lang="en-US" altLang="zh-CN" sz="2400" u="sng" dirty="0" smtClean="0"/>
              <a:t>care about you more than anybody else</a:t>
            </a:r>
            <a:r>
              <a:rPr lang="en-US" altLang="zh-CN" sz="2400" dirty="0" smtClean="0"/>
              <a:t> and always want to </a:t>
            </a:r>
            <a:r>
              <a:rPr lang="en-US" altLang="zh-CN" sz="2400" u="sng" dirty="0" smtClean="0"/>
              <a:t>share their experience with you</a:t>
            </a:r>
            <a:r>
              <a:rPr lang="en-US" altLang="zh-CN" sz="2400" dirty="0" smtClean="0"/>
              <a:t>. If you follow their advice, you can at least </a:t>
            </a:r>
            <a:r>
              <a:rPr lang="en-US" altLang="zh-CN" sz="2400" u="sng" dirty="0" smtClean="0"/>
              <a:t>learn from their experience</a:t>
            </a:r>
            <a:r>
              <a:rPr lang="en-US" altLang="zh-CN" sz="2400" dirty="0" smtClean="0"/>
              <a:t> and </a:t>
            </a:r>
            <a:r>
              <a:rPr lang="en-US" altLang="zh-CN" sz="2400" u="sng" dirty="0" smtClean="0"/>
              <a:t>avoid making silly mistakes</a:t>
            </a:r>
            <a:r>
              <a:rPr lang="en-US" altLang="zh-CN" sz="2400" dirty="0" smtClean="0"/>
              <a:t>. If you don’t take their advice, you may still get experience – but </a:t>
            </a:r>
            <a:r>
              <a:rPr lang="en-US" altLang="zh-CN" sz="2400" u="sng" dirty="0" smtClean="0"/>
              <a:t>in a hard way</a:t>
            </a:r>
            <a:r>
              <a:rPr lang="en-US" altLang="zh-CN" sz="2400" dirty="0" smtClean="0"/>
              <a:t>. Besides, your parents may directly </a:t>
            </a:r>
            <a:r>
              <a:rPr lang="en-US" altLang="zh-CN" sz="2400" u="sng" dirty="0" smtClean="0"/>
              <a:t>point out your weaknesses</a:t>
            </a:r>
            <a:r>
              <a:rPr lang="en-US" altLang="zh-CN" sz="2400" dirty="0" smtClean="0"/>
              <a:t> that your peers wouldn’t. So, listening to your parents’ advice can </a:t>
            </a:r>
            <a:r>
              <a:rPr lang="en-US" altLang="zh-CN" sz="2400" u="sng" dirty="0" smtClean="0"/>
              <a:t>make you smarter and help you grow mature</a:t>
            </a:r>
            <a:r>
              <a:rPr lang="en-US" altLang="zh-CN" sz="2400" dirty="0" smtClean="0"/>
              <a:t>.</a:t>
            </a:r>
            <a:endParaRPr lang="zh-CN" altLang="zh-CN" sz="2400" dirty="0" smtClean="0"/>
          </a:p>
        </p:txBody>
      </p:sp>
      <p:sp>
        <p:nvSpPr>
          <p:cNvPr id="150541" name="TextBox 18"/>
          <p:cNvSpPr txBox="1">
            <a:spLocks noChangeArrowheads="1"/>
          </p:cNvSpPr>
          <p:nvPr/>
        </p:nvSpPr>
        <p:spPr bwMode="auto">
          <a:xfrm>
            <a:off x="3779838" y="681038"/>
            <a:ext cx="3417887" cy="461962"/>
          </a:xfrm>
          <a:prstGeom prst="rect">
            <a:avLst/>
          </a:prstGeom>
          <a:noFill/>
          <a:ln w="9525">
            <a:noFill/>
            <a:miter lim="800000"/>
            <a:headEnd/>
            <a:tailEnd/>
          </a:ln>
        </p:spPr>
        <p:txBody>
          <a:bodyPr>
            <a:spAutoFit/>
          </a:bodyPr>
          <a:lstStyle/>
          <a:p>
            <a:r>
              <a:rPr lang="en-US" altLang="zh-CN" sz="2400" b="1" dirty="0">
                <a:solidFill>
                  <a:srgbClr val="E46C0A"/>
                </a:solidFill>
                <a:latin typeface="Helvetica" pitchFamily="34" charset="0"/>
                <a:ea typeface="Helvetica Neue"/>
                <a:cs typeface="Helvetica Neue"/>
              </a:rPr>
              <a:t>Theme </a:t>
            </a:r>
            <a:r>
              <a:rPr lang="en-US" altLang="zh-CN" sz="2400" b="1" dirty="0" smtClean="0">
                <a:solidFill>
                  <a:srgbClr val="E46C0A"/>
                </a:solidFill>
                <a:latin typeface="Helvetica" pitchFamily="34" charset="0"/>
                <a:ea typeface="Helvetica Neue"/>
                <a:cs typeface="Helvetica Neue"/>
              </a:rPr>
              <a:t>exploration</a:t>
            </a:r>
            <a:endParaRPr lang="en-US" altLang="zh-CN" sz="2400" b="1" dirty="0">
              <a:solidFill>
                <a:srgbClr val="E46C0A"/>
              </a:solidFill>
              <a:latin typeface="Helvetica" pitchFamily="34" charset="0"/>
              <a:ea typeface="Helvetica Neue"/>
              <a:cs typeface="Helvetica Neue"/>
            </a:endParaRPr>
          </a:p>
        </p:txBody>
      </p:sp>
      <p:pic>
        <p:nvPicPr>
          <p:cNvPr id="12"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a:spLocks noChangeArrowheads="1"/>
          </p:cNvSpPr>
          <p:nvPr/>
        </p:nvSpPr>
        <p:spPr bwMode="auto">
          <a:xfrm>
            <a:off x="785813" y="2693467"/>
            <a:ext cx="7521575" cy="3785652"/>
          </a:xfrm>
          <a:prstGeom prst="rect">
            <a:avLst/>
          </a:prstGeom>
          <a:noFill/>
          <a:ln w="9525">
            <a:noFill/>
            <a:miter lim="800000"/>
            <a:headEnd/>
            <a:tailEnd/>
          </a:ln>
        </p:spPr>
        <p:txBody>
          <a:bodyPr>
            <a:spAutoFit/>
          </a:bodyPr>
          <a:lstStyle/>
          <a:p>
            <a:r>
              <a:rPr lang="en-US" altLang="zh-CN" sz="2400" dirty="0">
                <a:latin typeface="Helvetica"/>
                <a:ea typeface="楷体_GB2312" pitchFamily="49" charset="-122"/>
              </a:rPr>
              <a:t>      </a:t>
            </a:r>
            <a:r>
              <a:rPr lang="en-US" altLang="zh-CN" sz="2400" dirty="0" smtClean="0"/>
              <a:t>Good communication will, in my view, </a:t>
            </a:r>
            <a:r>
              <a:rPr lang="en-US" altLang="zh-CN" sz="2400" u="sng" dirty="0" smtClean="0"/>
              <a:t>help build a good relationship</a:t>
            </a:r>
            <a:r>
              <a:rPr lang="en-US" altLang="zh-CN" sz="2400" dirty="0" smtClean="0"/>
              <a:t>. The following are my ways to strengthen communication with my parents:</a:t>
            </a:r>
            <a:endParaRPr lang="zh-CN" altLang="zh-CN" sz="2400" dirty="0" smtClean="0"/>
          </a:p>
          <a:p>
            <a:r>
              <a:rPr lang="zh-CN" altLang="zh-CN" sz="2400" dirty="0" smtClean="0"/>
              <a:t>•</a:t>
            </a:r>
            <a:r>
              <a:rPr lang="en-US" altLang="zh-CN" sz="2400" dirty="0" smtClean="0"/>
              <a:t>  Visit them whenever possible;	</a:t>
            </a:r>
            <a:endParaRPr lang="zh-CN" altLang="zh-CN" sz="2400" dirty="0" smtClean="0"/>
          </a:p>
          <a:p>
            <a:r>
              <a:rPr lang="zh-CN" altLang="zh-CN" sz="2400" dirty="0" smtClean="0"/>
              <a:t>•</a:t>
            </a:r>
            <a:r>
              <a:rPr lang="en-US" altLang="zh-CN" sz="2400" dirty="0" smtClean="0"/>
              <a:t>  Invite them to see what I am doing at college;</a:t>
            </a:r>
            <a:endParaRPr lang="zh-CN" altLang="zh-CN" sz="2400" dirty="0" smtClean="0"/>
          </a:p>
          <a:p>
            <a:pPr marL="185738" lvl="0" indent="-185738">
              <a:buFont typeface="Arial" pitchFamily="34" charset="0"/>
              <a:buChar char="•"/>
            </a:pPr>
            <a:r>
              <a:rPr lang="en-US" altLang="zh-CN" sz="2400" dirty="0" smtClean="0"/>
              <a:t>Teach them to use new communication tools, such as </a:t>
            </a:r>
            <a:r>
              <a:rPr lang="en-US" altLang="zh-CN" sz="2400" dirty="0" err="1" smtClean="0"/>
              <a:t>WeChat</a:t>
            </a:r>
            <a:r>
              <a:rPr lang="en-US" altLang="zh-CN" sz="2400" dirty="0" smtClean="0"/>
              <a:t> and Skype so that they can communicate with me wherever I am;</a:t>
            </a:r>
            <a:endParaRPr lang="zh-CN" altLang="zh-CN" sz="2400" dirty="0" smtClean="0"/>
          </a:p>
          <a:p>
            <a:r>
              <a:rPr lang="zh-CN" altLang="zh-CN" sz="2400" dirty="0" smtClean="0"/>
              <a:t>•</a:t>
            </a:r>
            <a:r>
              <a:rPr lang="en-US" altLang="zh-CN" sz="2400" dirty="0" smtClean="0"/>
              <a:t>  Try to look at things in their perspectives; and </a:t>
            </a:r>
            <a:endParaRPr lang="zh-CN" altLang="zh-CN" sz="2400" dirty="0" smtClean="0"/>
          </a:p>
          <a:p>
            <a:r>
              <a:rPr lang="zh-CN" altLang="zh-CN" sz="2400" dirty="0" smtClean="0"/>
              <a:t>•</a:t>
            </a:r>
            <a:r>
              <a:rPr lang="en-US" altLang="zh-CN" sz="2400" dirty="0" smtClean="0"/>
              <a:t>  Share with them my feelings, problems or ambitions.</a:t>
            </a:r>
            <a:endParaRPr lang="zh-CN" altLang="en-US" sz="2400" dirty="0">
              <a:latin typeface="Helvetica"/>
              <a:ea typeface="楷体_GB2312" pitchFamily="49" charset="-122"/>
            </a:endParaRPr>
          </a:p>
        </p:txBody>
      </p:sp>
      <p:sp>
        <p:nvSpPr>
          <p:cNvPr id="9" name="圆角矩形 8"/>
          <p:cNvSpPr/>
          <p:nvPr/>
        </p:nvSpPr>
        <p:spPr>
          <a:xfrm>
            <a:off x="683567" y="2492896"/>
            <a:ext cx="7817523" cy="4216816"/>
          </a:xfrm>
          <a:prstGeom prst="roundRect">
            <a:avLst>
              <a:gd name="adj" fmla="val 20834"/>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1557" name="Picture 2"/>
          <p:cNvPicPr>
            <a:picLocks noChangeAspect="1" noChangeArrowheads="1"/>
          </p:cNvPicPr>
          <p:nvPr/>
        </p:nvPicPr>
        <p:blipFill>
          <a:blip r:embed="rId2"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268288" y="492125"/>
            <a:ext cx="2316162"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Critical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51559" name="Text Box 18"/>
          <p:cNvSpPr txBox="1">
            <a:spLocks noChangeArrowheads="1"/>
          </p:cNvSpPr>
          <p:nvPr/>
        </p:nvSpPr>
        <p:spPr bwMode="auto">
          <a:xfrm>
            <a:off x="904875" y="1365250"/>
            <a:ext cx="7429500" cy="461963"/>
          </a:xfrm>
          <a:prstGeom prst="rect">
            <a:avLst/>
          </a:prstGeom>
          <a:noFill/>
          <a:ln w="9525">
            <a:noFill/>
            <a:miter lim="800000"/>
            <a:headEnd/>
            <a:tailEnd/>
          </a:ln>
        </p:spPr>
        <p:txBody>
          <a:bodyPr>
            <a:spAutoFit/>
          </a:bodyPr>
          <a:lstStyle/>
          <a:p>
            <a:pPr marL="120650" indent="-120650" algn="just"/>
            <a:endParaRPr lang="en-US" altLang="zh-CN" sz="2400">
              <a:latin typeface="Helvetica" pitchFamily="34" charset="0"/>
              <a:ea typeface="楷体_GB2312" pitchFamily="49" charset="-122"/>
              <a:cs typeface="Helvetica Neue Black Condensed"/>
            </a:endParaRPr>
          </a:p>
        </p:txBody>
      </p:sp>
      <p:sp>
        <p:nvSpPr>
          <p:cNvPr id="151560" name="Text Box 18"/>
          <p:cNvSpPr txBox="1">
            <a:spLocks noChangeArrowheads="1"/>
          </p:cNvSpPr>
          <p:nvPr/>
        </p:nvSpPr>
        <p:spPr bwMode="auto">
          <a:xfrm>
            <a:off x="683567" y="1124744"/>
            <a:ext cx="7784158" cy="1200329"/>
          </a:xfrm>
          <a:prstGeom prst="rect">
            <a:avLst/>
          </a:prstGeom>
          <a:noFill/>
          <a:ln w="9525">
            <a:noFill/>
            <a:miter lim="800000"/>
            <a:headEnd/>
            <a:tailEnd/>
          </a:ln>
        </p:spPr>
        <p:txBody>
          <a:bodyPr wrap="square">
            <a:spAutoFit/>
          </a:bodyPr>
          <a:lstStyle/>
          <a:p>
            <a:pPr marL="441325" indent="-441325" algn="just"/>
            <a:r>
              <a:rPr lang="en-US" altLang="zh-CN" sz="2400" dirty="0">
                <a:latin typeface="Helvetica" pitchFamily="34" charset="0"/>
                <a:ea typeface="楷体_GB2312" pitchFamily="49" charset="-122"/>
              </a:rPr>
              <a:t>3. </a:t>
            </a:r>
            <a:r>
              <a:rPr lang="en-US" altLang="zh-CN" sz="2400" dirty="0" smtClean="0">
                <a:latin typeface="Helvetica" pitchFamily="34" charset="0"/>
                <a:ea typeface="楷体_GB2312" pitchFamily="49" charset="-122"/>
              </a:rPr>
              <a:t>Some say a good relationship starts with good communication. What can you do to strengthen communication with your parents?</a:t>
            </a:r>
            <a:endParaRPr lang="en-US" altLang="zh-CN" sz="2400" dirty="0">
              <a:solidFill>
                <a:srgbClr val="1C1C1C"/>
              </a:solidFill>
              <a:latin typeface="Calibri" pitchFamily="34" charset="0"/>
            </a:endParaRPr>
          </a:p>
        </p:txBody>
      </p:sp>
      <p:pic>
        <p:nvPicPr>
          <p:cNvPr id="15156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9512" y="2132856"/>
            <a:ext cx="1231900" cy="1008063"/>
          </a:xfrm>
          <a:prstGeom prst="rect">
            <a:avLst/>
          </a:prstGeom>
          <a:noFill/>
          <a:ln w="9525">
            <a:noFill/>
            <a:miter lim="800000"/>
            <a:headEnd/>
            <a:tailEnd/>
          </a:ln>
        </p:spPr>
      </p:pic>
      <p:sp>
        <p:nvSpPr>
          <p:cNvPr id="14" name="TextBox 13"/>
          <p:cNvSpPr txBox="1"/>
          <p:nvPr/>
        </p:nvSpPr>
        <p:spPr>
          <a:xfrm>
            <a:off x="466849" y="2447181"/>
            <a:ext cx="784225"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151564" name="TextBox 15"/>
          <p:cNvSpPr txBox="1">
            <a:spLocks noChangeArrowheads="1"/>
          </p:cNvSpPr>
          <p:nvPr/>
        </p:nvSpPr>
        <p:spPr bwMode="auto">
          <a:xfrm>
            <a:off x="3779838" y="548680"/>
            <a:ext cx="3417887" cy="461962"/>
          </a:xfrm>
          <a:prstGeom prst="rect">
            <a:avLst/>
          </a:prstGeom>
          <a:noFill/>
          <a:ln w="9525">
            <a:noFill/>
            <a:miter lim="800000"/>
            <a:headEnd/>
            <a:tailEnd/>
          </a:ln>
        </p:spPr>
        <p:txBody>
          <a:bodyPr>
            <a:spAutoFit/>
          </a:bodyPr>
          <a:lstStyle/>
          <a:p>
            <a:r>
              <a:rPr lang="en-US" altLang="zh-CN" sz="2400" b="1" dirty="0">
                <a:solidFill>
                  <a:srgbClr val="E46C0A"/>
                </a:solidFill>
                <a:latin typeface="Helvetica" pitchFamily="34" charset="0"/>
                <a:ea typeface="Helvetica Neue"/>
                <a:cs typeface="Helvetica Neue"/>
              </a:rPr>
              <a:t>Theme </a:t>
            </a:r>
            <a:r>
              <a:rPr lang="en-US" altLang="zh-CN" sz="2400" b="1" dirty="0" smtClean="0">
                <a:solidFill>
                  <a:srgbClr val="E46C0A"/>
                </a:solidFill>
                <a:latin typeface="Helvetica" pitchFamily="34" charset="0"/>
                <a:ea typeface="Helvetica Neue"/>
                <a:cs typeface="Helvetica Neue"/>
              </a:rPr>
              <a:t>exploration</a:t>
            </a:r>
            <a:endParaRPr lang="en-US" altLang="zh-CN" sz="2400" b="1" dirty="0">
              <a:solidFill>
                <a:srgbClr val="E46C0A"/>
              </a:solidFill>
              <a:latin typeface="Helvetica" pitchFamily="34" charset="0"/>
              <a:ea typeface="Helvetica Neue"/>
              <a:cs typeface="Helvetica Neue"/>
            </a:endParaRPr>
          </a:p>
        </p:txBody>
      </p:sp>
      <p:pic>
        <p:nvPicPr>
          <p:cNvPr id="11"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extBox 6"/>
          <p:cNvSpPr txBox="1">
            <a:spLocks noChangeArrowheads="1"/>
          </p:cNvSpPr>
          <p:nvPr/>
        </p:nvSpPr>
        <p:spPr bwMode="auto">
          <a:xfrm>
            <a:off x="923925" y="3286124"/>
            <a:ext cx="6505595" cy="646331"/>
          </a:xfrm>
          <a:prstGeom prst="rect">
            <a:avLst/>
          </a:prstGeom>
          <a:noFill/>
          <a:ln w="9525">
            <a:noFill/>
            <a:miter lim="800000"/>
            <a:headEnd/>
            <a:tailEnd/>
          </a:ln>
        </p:spPr>
        <p:txBody>
          <a:bodyPr wrap="square">
            <a:spAutoFit/>
          </a:bodyPr>
          <a:lstStyle/>
          <a:p>
            <a:pPr>
              <a:lnSpc>
                <a:spcPct val="150000"/>
              </a:lnSpc>
            </a:pPr>
            <a:r>
              <a:rPr lang="en-US" altLang="zh-CN" sz="2400" dirty="0" smtClean="0">
                <a:solidFill>
                  <a:srgbClr val="000000"/>
                </a:solidFill>
                <a:latin typeface="Helvetica" pitchFamily="34" charset="0"/>
              </a:rPr>
              <a:t>What’s the parenting style of the tiger mother?</a:t>
            </a:r>
          </a:p>
        </p:txBody>
      </p:sp>
      <p:sp>
        <p:nvSpPr>
          <p:cNvPr id="154626" name="TextBox 8"/>
          <p:cNvSpPr txBox="1">
            <a:spLocks noChangeArrowheads="1"/>
          </p:cNvSpPr>
          <p:nvPr/>
        </p:nvSpPr>
        <p:spPr bwMode="auto">
          <a:xfrm>
            <a:off x="1149350" y="1484313"/>
            <a:ext cx="755650" cy="585787"/>
          </a:xfrm>
          <a:prstGeom prst="rect">
            <a:avLst/>
          </a:prstGeom>
          <a:noFill/>
          <a:ln w="9525">
            <a:noFill/>
            <a:miter lim="800000"/>
            <a:headEnd/>
            <a:tailEnd/>
          </a:ln>
        </p:spPr>
        <p:txBody>
          <a:bodyPr>
            <a:spAutoFit/>
          </a:bodyPr>
          <a:lstStyle/>
          <a:p>
            <a:pPr marL="514350" indent="-514350" algn="just" eaLnBrk="0" hangingPunct="0"/>
            <a:r>
              <a:rPr lang="en-US" altLang="zh-CN" b="1">
                <a:solidFill>
                  <a:srgbClr val="0E9D80"/>
                </a:solidFill>
                <a:latin typeface="Helvetica" pitchFamily="34" charset="0"/>
                <a:ea typeface="Cambria Math" pitchFamily="18" charset="0"/>
                <a:cs typeface="Helvetica Neue Black Condensed"/>
              </a:rPr>
              <a:t>  </a:t>
            </a:r>
          </a:p>
        </p:txBody>
      </p:sp>
      <p:sp>
        <p:nvSpPr>
          <p:cNvPr id="154627" name="TextBox 15"/>
          <p:cNvSpPr txBox="1">
            <a:spLocks noChangeArrowheads="1"/>
          </p:cNvSpPr>
          <p:nvPr/>
        </p:nvSpPr>
        <p:spPr bwMode="auto">
          <a:xfrm>
            <a:off x="3779838" y="681038"/>
            <a:ext cx="4721225" cy="461962"/>
          </a:xfrm>
          <a:prstGeom prst="rect">
            <a:avLst/>
          </a:prstGeom>
          <a:noFill/>
          <a:ln w="9525">
            <a:noFill/>
            <a:miter lim="800000"/>
            <a:headEnd/>
            <a:tailEnd/>
          </a:ln>
        </p:spPr>
        <p:txBody>
          <a:bodyPr>
            <a:spAutoFit/>
          </a:bodyPr>
          <a:lstStyle/>
          <a:p>
            <a:r>
              <a:rPr lang="en-US" altLang="zh-CN" sz="2400" b="1" dirty="0">
                <a:solidFill>
                  <a:srgbClr val="E46C0A"/>
                </a:solidFill>
                <a:latin typeface="Helvetica" pitchFamily="34" charset="0"/>
                <a:ea typeface="Helvetica Neue"/>
                <a:cs typeface="Helvetica Neue"/>
              </a:rPr>
              <a:t>Watching &amp; </a:t>
            </a:r>
            <a:r>
              <a:rPr lang="en-US" altLang="zh-CN" sz="2400" b="1" dirty="0" smtClean="0">
                <a:solidFill>
                  <a:srgbClr val="E46C0A"/>
                </a:solidFill>
                <a:latin typeface="Helvetica" pitchFamily="34" charset="0"/>
                <a:ea typeface="Helvetica Neue"/>
                <a:cs typeface="Helvetica Neue"/>
              </a:rPr>
              <a:t>discussing</a:t>
            </a:r>
            <a:endParaRPr lang="en-US" altLang="zh-CN" sz="2400" b="1" dirty="0">
              <a:solidFill>
                <a:srgbClr val="E46C0A"/>
              </a:solidFill>
              <a:latin typeface="Helvetica" pitchFamily="34" charset="0"/>
              <a:ea typeface="Helvetica Neue"/>
              <a:cs typeface="Helvetica Neue"/>
            </a:endParaRPr>
          </a:p>
        </p:txBody>
      </p:sp>
      <p:pic>
        <p:nvPicPr>
          <p:cNvPr id="154628"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268288" y="492125"/>
            <a:ext cx="2316162"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Critical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54630" name="矩形 10"/>
          <p:cNvSpPr>
            <a:spLocks noChangeArrowheads="1"/>
          </p:cNvSpPr>
          <p:nvPr/>
        </p:nvSpPr>
        <p:spPr bwMode="auto">
          <a:xfrm>
            <a:off x="743730" y="1593056"/>
            <a:ext cx="6072215" cy="954088"/>
          </a:xfrm>
          <a:prstGeom prst="rect">
            <a:avLst/>
          </a:prstGeom>
          <a:noFill/>
          <a:ln w="9525">
            <a:noFill/>
            <a:miter lim="800000"/>
            <a:headEnd/>
            <a:tailEnd/>
          </a:ln>
        </p:spPr>
        <p:txBody>
          <a:bodyPr wrap="square">
            <a:spAutoFit/>
          </a:bodyPr>
          <a:lstStyle/>
          <a:p>
            <a:pPr eaLnBrk="0" hangingPunct="0"/>
            <a:r>
              <a:rPr lang="en-US" altLang="zh-CN" sz="2800" dirty="0">
                <a:solidFill>
                  <a:srgbClr val="000000"/>
                </a:solidFill>
                <a:latin typeface="Helvetica" pitchFamily="34" charset="0"/>
              </a:rPr>
              <a:t>Watch a video </a:t>
            </a:r>
            <a:r>
              <a:rPr lang="en-US" altLang="zh-CN" sz="2800" dirty="0" smtClean="0">
                <a:solidFill>
                  <a:srgbClr val="000000"/>
                </a:solidFill>
                <a:latin typeface="Helvetica" pitchFamily="34" charset="0"/>
              </a:rPr>
              <a:t>clip </a:t>
            </a:r>
            <a:r>
              <a:rPr lang="en-US" altLang="zh-CN" sz="2800" dirty="0">
                <a:solidFill>
                  <a:srgbClr val="000000"/>
                </a:solidFill>
                <a:latin typeface="Helvetica" pitchFamily="34" charset="0"/>
              </a:rPr>
              <a:t>and discuss </a:t>
            </a:r>
            <a:r>
              <a:rPr lang="en-US" altLang="zh-CN" sz="2800" dirty="0" smtClean="0">
                <a:solidFill>
                  <a:srgbClr val="000000"/>
                </a:solidFill>
                <a:latin typeface="Helvetica" pitchFamily="34" charset="0"/>
              </a:rPr>
              <a:t>the question:</a:t>
            </a:r>
            <a:endParaRPr lang="en-US" altLang="zh-CN" sz="2800" dirty="0">
              <a:solidFill>
                <a:srgbClr val="000000"/>
              </a:solidFill>
              <a:latin typeface="Helvetica" pitchFamily="34" charset="0"/>
            </a:endParaRPr>
          </a:p>
        </p:txBody>
      </p:sp>
      <p:pic>
        <p:nvPicPr>
          <p:cNvPr id="154632" name="Picture 9" descr="13">
            <a:hlinkClick r:id="rId4" action="ppaction://hlinkfile"/>
          </p:cNvPr>
          <p:cNvPicPr>
            <a:picLocks noChangeAspect="1" noChangeArrowheads="1" noCrop="1"/>
          </p:cNvPicPr>
          <p:nvPr/>
        </p:nvPicPr>
        <p:blipFill>
          <a:blip r:embed="rId5" cstate="print"/>
          <a:srcRect/>
          <a:stretch>
            <a:fillRect/>
          </a:stretch>
        </p:blipFill>
        <p:spPr bwMode="auto">
          <a:xfrm>
            <a:off x="2584450" y="2137569"/>
            <a:ext cx="1195388" cy="319927"/>
          </a:xfrm>
          <a:prstGeom prst="rect">
            <a:avLst/>
          </a:prstGeom>
          <a:noFill/>
          <a:ln w="9525">
            <a:noFill/>
            <a:miter lim="800000"/>
            <a:headEnd/>
            <a:tailEnd/>
          </a:ln>
        </p:spPr>
      </p:pic>
      <p:pic>
        <p:nvPicPr>
          <p:cNvPr id="154633" name="Picture 27" descr="E:\2014素材\441\24[2007418114541].png"/>
          <p:cNvPicPr>
            <a:picLocks noChangeAspect="1" noChangeArrowheads="1"/>
          </p:cNvPicPr>
          <p:nvPr/>
        </p:nvPicPr>
        <p:blipFill>
          <a:blip r:embed="rId6" cstate="print"/>
          <a:srcRect/>
          <a:stretch>
            <a:fillRect/>
          </a:stretch>
        </p:blipFill>
        <p:spPr bwMode="auto">
          <a:xfrm rot="1602339">
            <a:off x="6907213" y="1146175"/>
            <a:ext cx="1500187" cy="1566863"/>
          </a:xfrm>
          <a:prstGeom prst="rect">
            <a:avLst/>
          </a:prstGeom>
          <a:noFill/>
          <a:ln w="9525">
            <a:noFill/>
            <a:miter lim="800000"/>
            <a:headEnd/>
            <a:tailEnd/>
          </a:ln>
        </p:spPr>
      </p:pic>
      <p:pic>
        <p:nvPicPr>
          <p:cNvPr id="13"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788988" y="2789348"/>
            <a:ext cx="7887468" cy="337595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8724"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a:solidFill>
                  <a:srgbClr val="0E9D80"/>
                </a:solidFill>
                <a:latin typeface="Helvetica" pitchFamily="34" charset="0"/>
                <a:ea typeface="Cambria Math" pitchFamily="18" charset="0"/>
                <a:cs typeface="Helvetica Neue Black Condensed"/>
              </a:rPr>
              <a:t>  </a:t>
            </a:r>
          </a:p>
        </p:txBody>
      </p:sp>
      <p:pic>
        <p:nvPicPr>
          <p:cNvPr id="158725"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9" name="TextBox 18"/>
          <p:cNvSpPr txBox="1"/>
          <p:nvPr/>
        </p:nvSpPr>
        <p:spPr>
          <a:xfrm>
            <a:off x="268288" y="492125"/>
            <a:ext cx="2316162"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Critical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58727"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14313" y="2357438"/>
            <a:ext cx="1446212" cy="1365250"/>
          </a:xfrm>
          <a:prstGeom prst="rect">
            <a:avLst/>
          </a:prstGeom>
          <a:noFill/>
          <a:ln w="9525">
            <a:noFill/>
            <a:miter lim="800000"/>
            <a:headEnd/>
            <a:tailEnd/>
          </a:ln>
        </p:spPr>
      </p:pic>
      <p:sp>
        <p:nvSpPr>
          <p:cNvPr id="21" name="TextBox 20"/>
          <p:cNvSpPr txBox="1"/>
          <p:nvPr/>
        </p:nvSpPr>
        <p:spPr>
          <a:xfrm>
            <a:off x="555625" y="2809875"/>
            <a:ext cx="1073150" cy="461963"/>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11" name="矩形 10"/>
          <p:cNvSpPr/>
          <p:nvPr/>
        </p:nvSpPr>
        <p:spPr>
          <a:xfrm>
            <a:off x="1214438" y="3271624"/>
            <a:ext cx="7223125" cy="2308324"/>
          </a:xfrm>
          <a:prstGeom prst="rect">
            <a:avLst/>
          </a:prstGeom>
        </p:spPr>
        <p:txBody>
          <a:bodyPr>
            <a:spAutoFit/>
          </a:bodyPr>
          <a:lstStyle/>
          <a:p>
            <a:pPr marL="120650" indent="-120650" algn="just" fontAlgn="auto">
              <a:spcBef>
                <a:spcPts val="0"/>
              </a:spcBef>
              <a:spcAft>
                <a:spcPts val="0"/>
              </a:spcAft>
              <a:defRPr/>
            </a:pPr>
            <a:r>
              <a:rPr lang="en-US" altLang="zh-CN" sz="2400" dirty="0" smtClean="0">
                <a:solidFill>
                  <a:srgbClr val="25491F"/>
                </a:solidFill>
                <a:latin typeface="+mn-lt"/>
                <a:ea typeface="+mn-ea"/>
              </a:rPr>
              <a:t> </a:t>
            </a:r>
            <a:r>
              <a:rPr lang="en-US" altLang="zh-CN" sz="2400" dirty="0" smtClean="0">
                <a:solidFill>
                  <a:schemeClr val="accent6">
                    <a:lumMod val="75000"/>
                  </a:schemeClr>
                </a:solidFill>
                <a:latin typeface="Helvetica" pitchFamily="34" charset="0"/>
                <a:ea typeface="+mn-ea"/>
                <a:cs typeface="Helvetica Neue"/>
              </a:rPr>
              <a:t>On the one hand, </a:t>
            </a:r>
            <a:r>
              <a:rPr lang="en-US" altLang="zh-CN" sz="2400" dirty="0" smtClean="0">
                <a:latin typeface="Helvetica" pitchFamily="34" charset="0"/>
                <a:ea typeface="+mn-ea"/>
                <a:cs typeface="Helvetica Neue"/>
              </a:rPr>
              <a:t>being the second generation immigrant living in America, the tiger mother was brought up under the strict rules set by her parents. She hopes to raise her children the way she was raised. So she is very strict with her daughters and demands excellence from them. </a:t>
            </a:r>
            <a:endParaRPr lang="en-US" altLang="zh-CN" sz="2400" dirty="0">
              <a:latin typeface="Helvetica"/>
              <a:ea typeface="+mn-ea"/>
            </a:endParaRPr>
          </a:p>
        </p:txBody>
      </p:sp>
      <p:sp>
        <p:nvSpPr>
          <p:cNvPr id="13" name="文本框 5"/>
          <p:cNvSpPr txBox="1">
            <a:spLocks noChangeArrowheads="1"/>
          </p:cNvSpPr>
          <p:nvPr/>
        </p:nvSpPr>
        <p:spPr bwMode="auto">
          <a:xfrm>
            <a:off x="1043608" y="1609442"/>
            <a:ext cx="7632847" cy="451406"/>
          </a:xfrm>
          <a:prstGeom prst="rect">
            <a:avLst/>
          </a:prstGeom>
          <a:noFill/>
          <a:ln w="9525">
            <a:noFill/>
            <a:miter lim="800000"/>
            <a:headEnd/>
            <a:tailEnd/>
          </a:ln>
        </p:spPr>
        <p:txBody>
          <a:bodyPr wrap="square">
            <a:spAutoFit/>
          </a:bodyPr>
          <a:lstStyle/>
          <a:p>
            <a:pPr algn="just">
              <a:lnSpc>
                <a:spcPts val="2800"/>
              </a:lnSpc>
            </a:pPr>
            <a:r>
              <a:rPr lang="en-US" altLang="zh-CN" sz="2800" dirty="0" smtClean="0">
                <a:latin typeface="Helvetica" pitchFamily="34" charset="0"/>
              </a:rPr>
              <a:t>What’s the parenting style of the tiger mother?</a:t>
            </a:r>
          </a:p>
        </p:txBody>
      </p:sp>
      <p:sp>
        <p:nvSpPr>
          <p:cNvPr id="14" name="TextBox 15"/>
          <p:cNvSpPr txBox="1">
            <a:spLocks noChangeArrowheads="1"/>
          </p:cNvSpPr>
          <p:nvPr/>
        </p:nvSpPr>
        <p:spPr bwMode="auto">
          <a:xfrm>
            <a:off x="3779838" y="681038"/>
            <a:ext cx="4721225" cy="461962"/>
          </a:xfrm>
          <a:prstGeom prst="rect">
            <a:avLst/>
          </a:prstGeom>
          <a:noFill/>
          <a:ln w="9525">
            <a:noFill/>
            <a:miter lim="800000"/>
            <a:headEnd/>
            <a:tailEnd/>
          </a:ln>
        </p:spPr>
        <p:txBody>
          <a:bodyPr>
            <a:spAutoFit/>
          </a:bodyPr>
          <a:lstStyle/>
          <a:p>
            <a:r>
              <a:rPr lang="en-US" altLang="zh-CN" sz="2400" b="1" dirty="0">
                <a:solidFill>
                  <a:srgbClr val="E46C0A"/>
                </a:solidFill>
                <a:latin typeface="Helvetica" pitchFamily="34" charset="0"/>
                <a:ea typeface="Helvetica Neue"/>
                <a:cs typeface="Helvetica Neue"/>
              </a:rPr>
              <a:t>Watching &amp; </a:t>
            </a:r>
            <a:r>
              <a:rPr lang="en-US" altLang="zh-CN" sz="2400" b="1" dirty="0" smtClean="0">
                <a:solidFill>
                  <a:srgbClr val="E46C0A"/>
                </a:solidFill>
                <a:latin typeface="Helvetica" pitchFamily="34" charset="0"/>
                <a:ea typeface="Helvetica Neue"/>
                <a:cs typeface="Helvetica Neue"/>
              </a:rPr>
              <a:t>discussing</a:t>
            </a:r>
            <a:endParaRPr lang="en-US" altLang="zh-CN" sz="2400" b="1" dirty="0">
              <a:solidFill>
                <a:srgbClr val="E46C0A"/>
              </a:solidFill>
              <a:latin typeface="Helvetica" pitchFamily="34" charset="0"/>
              <a:ea typeface="Helvetica Neue"/>
              <a:cs typeface="Helvetica Neue"/>
            </a:endParaRPr>
          </a:p>
        </p:txBody>
      </p:sp>
      <p:pic>
        <p:nvPicPr>
          <p:cNvPr id="15" name="图片 14" descr="图片19.png"/>
          <p:cNvPicPr>
            <a:picLocks noChangeAspect="1"/>
          </p:cNvPicPr>
          <p:nvPr/>
        </p:nvPicPr>
        <p:blipFill>
          <a:blip r:embed="rId5">
            <a:clrChange>
              <a:clrFrom>
                <a:srgbClr val="000000">
                  <a:alpha val="0"/>
                </a:srgbClr>
              </a:clrFrom>
              <a:clrTo>
                <a:srgbClr val="000000">
                  <a:alpha val="0"/>
                </a:srgbClr>
              </a:clrTo>
            </a:clrChange>
          </a:blip>
          <a:stretch>
            <a:fillRect/>
          </a:stretch>
        </p:blipFill>
        <p:spPr>
          <a:xfrm>
            <a:off x="5900051" y="5214950"/>
            <a:ext cx="743651" cy="390112"/>
          </a:xfrm>
          <a:prstGeom prst="rect">
            <a:avLst/>
          </a:prstGeom>
        </p:spPr>
      </p:pic>
      <p:pic>
        <p:nvPicPr>
          <p:cNvPr id="17"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1043608" y="2789348"/>
            <a:ext cx="7632848" cy="337595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0772"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a:solidFill>
                  <a:srgbClr val="0E9D80"/>
                </a:solidFill>
                <a:latin typeface="Helvetica" pitchFamily="34" charset="0"/>
                <a:ea typeface="Cambria Math" pitchFamily="18" charset="0"/>
                <a:cs typeface="Helvetica Neue Black Condensed"/>
              </a:rPr>
              <a:t>  </a:t>
            </a:r>
          </a:p>
        </p:txBody>
      </p:sp>
      <p:pic>
        <p:nvPicPr>
          <p:cNvPr id="160773"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9" name="TextBox 18"/>
          <p:cNvSpPr txBox="1"/>
          <p:nvPr/>
        </p:nvSpPr>
        <p:spPr>
          <a:xfrm>
            <a:off x="268288" y="492125"/>
            <a:ext cx="2316162"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Critical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60775" name="Picture 3"/>
          <p:cNvPicPr>
            <a:picLocks noChangeAspect="1" noChangeArrowheads="1"/>
          </p:cNvPicPr>
          <p:nvPr/>
        </p:nvPicPr>
        <p:blipFill>
          <a:blip r:embed="rId4" cstate="print"/>
          <a:srcRect/>
          <a:stretch>
            <a:fillRect/>
          </a:stretch>
        </p:blipFill>
        <p:spPr bwMode="auto">
          <a:xfrm>
            <a:off x="447675" y="2384425"/>
            <a:ext cx="1446213" cy="1365250"/>
          </a:xfrm>
          <a:prstGeom prst="rect">
            <a:avLst/>
          </a:prstGeom>
          <a:noFill/>
          <a:ln w="9525">
            <a:noFill/>
            <a:miter lim="800000"/>
            <a:headEnd/>
            <a:tailEnd/>
          </a:ln>
        </p:spPr>
      </p:pic>
      <p:sp>
        <p:nvSpPr>
          <p:cNvPr id="21" name="TextBox 20"/>
          <p:cNvSpPr txBox="1"/>
          <p:nvPr/>
        </p:nvSpPr>
        <p:spPr>
          <a:xfrm>
            <a:off x="788988" y="2836863"/>
            <a:ext cx="1073150" cy="461962"/>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160777" name="文本框 5"/>
          <p:cNvSpPr txBox="1">
            <a:spLocks noChangeArrowheads="1"/>
          </p:cNvSpPr>
          <p:nvPr/>
        </p:nvSpPr>
        <p:spPr bwMode="auto">
          <a:xfrm>
            <a:off x="1043608" y="1609442"/>
            <a:ext cx="7632847" cy="451406"/>
          </a:xfrm>
          <a:prstGeom prst="rect">
            <a:avLst/>
          </a:prstGeom>
          <a:noFill/>
          <a:ln w="9525">
            <a:noFill/>
            <a:miter lim="800000"/>
            <a:headEnd/>
            <a:tailEnd/>
          </a:ln>
        </p:spPr>
        <p:txBody>
          <a:bodyPr wrap="square">
            <a:spAutoFit/>
          </a:bodyPr>
          <a:lstStyle/>
          <a:p>
            <a:pPr algn="just">
              <a:lnSpc>
                <a:spcPts val="2800"/>
              </a:lnSpc>
            </a:pPr>
            <a:r>
              <a:rPr lang="en-US" altLang="zh-CN" sz="2800" dirty="0" smtClean="0">
                <a:latin typeface="Helvetica" pitchFamily="34" charset="0"/>
              </a:rPr>
              <a:t>What’s the parenting style of the tiger mother?</a:t>
            </a:r>
          </a:p>
        </p:txBody>
      </p:sp>
      <p:sp>
        <p:nvSpPr>
          <p:cNvPr id="11" name="矩形 10"/>
          <p:cNvSpPr/>
          <p:nvPr/>
        </p:nvSpPr>
        <p:spPr>
          <a:xfrm>
            <a:off x="1382713" y="3568948"/>
            <a:ext cx="6832600" cy="1938992"/>
          </a:xfrm>
          <a:prstGeom prst="rect">
            <a:avLst/>
          </a:prstGeom>
        </p:spPr>
        <p:txBody>
          <a:bodyPr>
            <a:spAutoFit/>
          </a:bodyPr>
          <a:lstStyle/>
          <a:p>
            <a:pPr marL="120650" indent="-120650" algn="just" fontAlgn="auto">
              <a:spcBef>
                <a:spcPts val="0"/>
              </a:spcBef>
              <a:spcAft>
                <a:spcPts val="0"/>
              </a:spcAft>
              <a:defRPr/>
            </a:pPr>
            <a:r>
              <a:rPr lang="en-US" altLang="zh-CN" sz="2400" dirty="0">
                <a:latin typeface="Helvetica"/>
                <a:ea typeface="+mn-ea"/>
              </a:rPr>
              <a:t> </a:t>
            </a:r>
            <a:r>
              <a:rPr lang="en-US" altLang="zh-CN" sz="2400" dirty="0" smtClean="0">
                <a:solidFill>
                  <a:schemeClr val="accent6">
                    <a:lumMod val="75000"/>
                  </a:schemeClr>
                </a:solidFill>
                <a:latin typeface="Helvetica" pitchFamily="34" charset="0"/>
                <a:cs typeface="Helvetica Neue"/>
              </a:rPr>
              <a:t>On the other hand, </a:t>
            </a:r>
            <a:r>
              <a:rPr lang="en-US" altLang="zh-CN" sz="2400" dirty="0" smtClean="0">
                <a:latin typeface="Helvetica" pitchFamily="34" charset="0"/>
                <a:cs typeface="Helvetica Neue"/>
              </a:rPr>
              <a:t>she tries to counterbalance it by giving her children some freedom and space and providing a free and relaxing nurturing environment for her children.</a:t>
            </a:r>
          </a:p>
          <a:p>
            <a:pPr marL="120650" indent="-120650" algn="just" fontAlgn="auto">
              <a:spcBef>
                <a:spcPts val="0"/>
              </a:spcBef>
              <a:spcAft>
                <a:spcPts val="0"/>
              </a:spcAft>
              <a:defRPr/>
            </a:pPr>
            <a:endParaRPr lang="en-US" altLang="zh-CN" sz="2400" dirty="0">
              <a:latin typeface="Helvetica"/>
            </a:endParaRPr>
          </a:p>
        </p:txBody>
      </p:sp>
      <p:sp>
        <p:nvSpPr>
          <p:cNvPr id="12" name="TextBox 15"/>
          <p:cNvSpPr txBox="1">
            <a:spLocks noChangeArrowheads="1"/>
          </p:cNvSpPr>
          <p:nvPr/>
        </p:nvSpPr>
        <p:spPr bwMode="auto">
          <a:xfrm>
            <a:off x="3779838" y="681038"/>
            <a:ext cx="4721225" cy="461962"/>
          </a:xfrm>
          <a:prstGeom prst="rect">
            <a:avLst/>
          </a:prstGeom>
          <a:noFill/>
          <a:ln w="9525">
            <a:noFill/>
            <a:miter lim="800000"/>
            <a:headEnd/>
            <a:tailEnd/>
          </a:ln>
        </p:spPr>
        <p:txBody>
          <a:bodyPr>
            <a:spAutoFit/>
          </a:bodyPr>
          <a:lstStyle/>
          <a:p>
            <a:r>
              <a:rPr lang="en-US" altLang="zh-CN" sz="2400" b="1" dirty="0">
                <a:solidFill>
                  <a:srgbClr val="E46C0A"/>
                </a:solidFill>
                <a:latin typeface="Helvetica" pitchFamily="34" charset="0"/>
                <a:ea typeface="Helvetica Neue"/>
                <a:cs typeface="Helvetica Neue"/>
              </a:rPr>
              <a:t>Watching &amp; </a:t>
            </a:r>
            <a:r>
              <a:rPr lang="en-US" altLang="zh-CN" sz="2400" b="1" dirty="0" smtClean="0">
                <a:solidFill>
                  <a:srgbClr val="E46C0A"/>
                </a:solidFill>
                <a:latin typeface="Helvetica" pitchFamily="34" charset="0"/>
                <a:ea typeface="Helvetica Neue"/>
                <a:cs typeface="Helvetica Neue"/>
              </a:rPr>
              <a:t>discussing</a:t>
            </a:r>
            <a:endParaRPr lang="en-US" altLang="zh-CN" sz="2400" b="1" dirty="0">
              <a:solidFill>
                <a:srgbClr val="E46C0A"/>
              </a:solidFill>
              <a:latin typeface="Helvetica" pitchFamily="34" charset="0"/>
              <a:ea typeface="Helvetica Neue"/>
              <a:cs typeface="Helvetica Neue"/>
            </a:endParaRPr>
          </a:p>
        </p:txBody>
      </p:sp>
      <p:pic>
        <p:nvPicPr>
          <p:cNvPr id="13"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685060" y="2924944"/>
            <a:ext cx="7887468" cy="332437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2580"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a:solidFill>
                  <a:srgbClr val="0E9D80"/>
                </a:solidFill>
                <a:latin typeface="Helvetica" pitchFamily="34" charset="0"/>
                <a:ea typeface="Cambria Math" pitchFamily="18" charset="0"/>
                <a:cs typeface="Helvetica Neue Black Condensed"/>
              </a:rPr>
              <a:t>  </a:t>
            </a:r>
          </a:p>
        </p:txBody>
      </p:sp>
      <p:pic>
        <p:nvPicPr>
          <p:cNvPr id="152581"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9" name="TextBox 18"/>
          <p:cNvSpPr txBox="1"/>
          <p:nvPr/>
        </p:nvSpPr>
        <p:spPr>
          <a:xfrm>
            <a:off x="268288" y="492125"/>
            <a:ext cx="2316162"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Critical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52583"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14313" y="2214563"/>
            <a:ext cx="1446212" cy="1365250"/>
          </a:xfrm>
          <a:prstGeom prst="rect">
            <a:avLst/>
          </a:prstGeom>
          <a:noFill/>
          <a:ln w="9525">
            <a:noFill/>
            <a:miter lim="800000"/>
            <a:headEnd/>
            <a:tailEnd/>
          </a:ln>
        </p:spPr>
      </p:pic>
      <p:sp>
        <p:nvSpPr>
          <p:cNvPr id="21" name="TextBox 20"/>
          <p:cNvSpPr txBox="1"/>
          <p:nvPr/>
        </p:nvSpPr>
        <p:spPr>
          <a:xfrm>
            <a:off x="555625" y="2667000"/>
            <a:ext cx="1073150" cy="461963"/>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152585" name="文本框 5"/>
          <p:cNvSpPr txBox="1">
            <a:spLocks noChangeArrowheads="1"/>
          </p:cNvSpPr>
          <p:nvPr/>
        </p:nvSpPr>
        <p:spPr bwMode="auto">
          <a:xfrm>
            <a:off x="877888" y="1285875"/>
            <a:ext cx="7789862" cy="1200329"/>
          </a:xfrm>
          <a:prstGeom prst="rect">
            <a:avLst/>
          </a:prstGeom>
          <a:noFill/>
          <a:ln w="9525">
            <a:noFill/>
            <a:miter lim="800000"/>
            <a:headEnd/>
            <a:tailEnd/>
          </a:ln>
        </p:spPr>
        <p:txBody>
          <a:bodyPr>
            <a:spAutoFit/>
          </a:bodyPr>
          <a:lstStyle/>
          <a:p>
            <a:pPr algn="just">
              <a:lnSpc>
                <a:spcPts val="2800"/>
              </a:lnSpc>
            </a:pPr>
            <a:r>
              <a:rPr lang="en-US" altLang="zh-CN" sz="2400" dirty="0" smtClean="0">
                <a:latin typeface="Helvetica" pitchFamily="34" charset="0"/>
              </a:rPr>
              <a:t>What are the differences between the traditional Chinese parenting style and the western parenting style? Which one do you prefer? </a:t>
            </a:r>
          </a:p>
        </p:txBody>
      </p:sp>
      <p:sp>
        <p:nvSpPr>
          <p:cNvPr id="11" name="矩形 10"/>
          <p:cNvSpPr>
            <a:spLocks noChangeArrowheads="1"/>
          </p:cNvSpPr>
          <p:nvPr/>
        </p:nvSpPr>
        <p:spPr bwMode="auto">
          <a:xfrm>
            <a:off x="1063625" y="3343632"/>
            <a:ext cx="7366000" cy="1938992"/>
          </a:xfrm>
          <a:prstGeom prst="rect">
            <a:avLst/>
          </a:prstGeom>
          <a:noFill/>
          <a:ln w="9525">
            <a:noFill/>
            <a:miter lim="800000"/>
            <a:headEnd/>
            <a:tailEnd/>
          </a:ln>
        </p:spPr>
        <p:txBody>
          <a:bodyPr>
            <a:spAutoFit/>
          </a:bodyPr>
          <a:lstStyle/>
          <a:p>
            <a:r>
              <a:rPr lang="en-US" altLang="zh-CN" sz="2400" dirty="0" smtClean="0">
                <a:solidFill>
                  <a:srgbClr val="FF6600"/>
                </a:solidFill>
                <a:latin typeface="Helvetica" pitchFamily="34" charset="0"/>
              </a:rPr>
              <a:t>Firstly, </a:t>
            </a:r>
            <a:r>
              <a:rPr lang="en-US" altLang="zh-CN" sz="2400" dirty="0" smtClean="0">
                <a:latin typeface="Helvetica" pitchFamily="34" charset="0"/>
              </a:rPr>
              <a:t>Chinese parents often have high expectations for their children who are thus under great pressure. While the American parents don’t emphasize much on children’s schoolwork and the children enjoy much more freedom and fun than the Chinese kids. </a:t>
            </a:r>
            <a:endParaRPr lang="zh-CN" altLang="zh-CN" sz="2400" dirty="0" smtClean="0">
              <a:latin typeface="Helvetica" pitchFamily="34" charset="0"/>
            </a:endParaRPr>
          </a:p>
        </p:txBody>
      </p:sp>
      <p:sp>
        <p:nvSpPr>
          <p:cNvPr id="152588" name="TextBox 12"/>
          <p:cNvSpPr txBox="1">
            <a:spLocks noChangeArrowheads="1"/>
          </p:cNvSpPr>
          <p:nvPr/>
        </p:nvSpPr>
        <p:spPr bwMode="auto">
          <a:xfrm>
            <a:off x="3725863" y="609600"/>
            <a:ext cx="3417887" cy="461963"/>
          </a:xfrm>
          <a:prstGeom prst="rect">
            <a:avLst/>
          </a:prstGeom>
          <a:noFill/>
          <a:ln w="9525">
            <a:noFill/>
            <a:miter lim="800000"/>
            <a:headEnd/>
            <a:tailEnd/>
          </a:ln>
        </p:spPr>
        <p:txBody>
          <a:bodyPr>
            <a:spAutoFit/>
          </a:bodyPr>
          <a:lstStyle/>
          <a:p>
            <a:r>
              <a:rPr lang="en-US" altLang="zh-CN" sz="2400" b="1" dirty="0">
                <a:solidFill>
                  <a:srgbClr val="E46C0A"/>
                </a:solidFill>
                <a:latin typeface="Helvetica" pitchFamily="34" charset="0"/>
                <a:ea typeface="Helvetica Neue"/>
                <a:cs typeface="Helvetica Neue"/>
              </a:rPr>
              <a:t>Culture </a:t>
            </a:r>
            <a:r>
              <a:rPr lang="en-US" altLang="zh-CN" sz="2400" b="1" dirty="0" smtClean="0">
                <a:solidFill>
                  <a:srgbClr val="E46C0A"/>
                </a:solidFill>
                <a:latin typeface="Helvetica" pitchFamily="34" charset="0"/>
                <a:ea typeface="Helvetica Neue"/>
                <a:cs typeface="Helvetica Neue"/>
              </a:rPr>
              <a:t>exploration</a:t>
            </a:r>
            <a:endParaRPr lang="en-US" altLang="zh-CN" sz="2400" b="1" dirty="0">
              <a:solidFill>
                <a:srgbClr val="E46C0A"/>
              </a:solidFill>
              <a:latin typeface="Helvetica" pitchFamily="34" charset="0"/>
              <a:ea typeface="Helvetica Neue"/>
              <a:cs typeface="Helvetica Neue"/>
            </a:endParaRPr>
          </a:p>
        </p:txBody>
      </p:sp>
      <p:sp>
        <p:nvSpPr>
          <p:cNvPr id="12" name="矩形 11"/>
          <p:cNvSpPr>
            <a:spLocks noChangeArrowheads="1"/>
          </p:cNvSpPr>
          <p:nvPr/>
        </p:nvSpPr>
        <p:spPr bwMode="auto">
          <a:xfrm>
            <a:off x="992187" y="3470845"/>
            <a:ext cx="7437438" cy="2529923"/>
          </a:xfrm>
          <a:prstGeom prst="rect">
            <a:avLst/>
          </a:prstGeom>
          <a:solidFill>
            <a:schemeClr val="bg1"/>
          </a:solidFill>
          <a:ln w="9525">
            <a:noFill/>
            <a:miter lim="800000"/>
            <a:headEnd/>
            <a:tailEnd/>
          </a:ln>
        </p:spPr>
        <p:txBody>
          <a:bodyPr>
            <a:spAutoFit/>
          </a:bodyPr>
          <a:lstStyle/>
          <a:p>
            <a:pPr algn="just">
              <a:lnSpc>
                <a:spcPct val="110000"/>
              </a:lnSpc>
            </a:pPr>
            <a:r>
              <a:rPr lang="en-US" altLang="zh-CN" sz="2400" dirty="0" smtClean="0">
                <a:solidFill>
                  <a:srgbClr val="FF6600"/>
                </a:solidFill>
                <a:latin typeface="Helvetica" pitchFamily="34" charset="0"/>
              </a:rPr>
              <a:t>Secondly, </a:t>
            </a:r>
            <a:r>
              <a:rPr lang="en-US" altLang="zh-CN" sz="2400" dirty="0" smtClean="0">
                <a:latin typeface="Helvetica" pitchFamily="34" charset="0"/>
              </a:rPr>
              <a:t>many Chinese parents view their children as their products, treating them as objects and trying to mold them into the forms they wish the children to be. While the American parents pay more attention to children’s individual personality and care more about their happiness.</a:t>
            </a:r>
          </a:p>
        </p:txBody>
      </p:sp>
      <p:pic>
        <p:nvPicPr>
          <p:cNvPr id="14"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1" presetClass="entr" presetSubtype="0" fill="hold" nodeType="withEffect">
                                  <p:stCondLst>
                                    <p:cond delay="0"/>
                                  </p:stCondLst>
                                  <p:childTnLst>
                                    <p:set>
                                      <p:cBhvr>
                                        <p:cTn id="9" dur="1" fill="hold">
                                          <p:stCondLst>
                                            <p:cond delay="0"/>
                                          </p:stCondLst>
                                        </p:cTn>
                                        <p:tgtEl>
                                          <p:spTgt spid="15258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p:bldP spid="11" grpId="0"/>
      <p:bldP spid="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2818" name="Picture 2"/>
          <p:cNvPicPr>
            <a:picLocks noChangeAspect="1" noChangeArrowheads="1"/>
          </p:cNvPicPr>
          <p:nvPr/>
        </p:nvPicPr>
        <p:blipFill>
          <a:blip r:embed="rId4" cstate="print"/>
          <a:srcRect/>
          <a:stretch>
            <a:fillRect/>
          </a:stretch>
        </p:blipFill>
        <p:spPr bwMode="auto">
          <a:xfrm>
            <a:off x="0" y="4725988"/>
            <a:ext cx="4379913" cy="1152525"/>
          </a:xfrm>
          <a:prstGeom prst="rect">
            <a:avLst/>
          </a:prstGeom>
          <a:noFill/>
          <a:ln w="9525">
            <a:noFill/>
            <a:miter lim="800000"/>
            <a:headEnd/>
            <a:tailEnd/>
          </a:ln>
        </p:spPr>
      </p:pic>
      <p:pic>
        <p:nvPicPr>
          <p:cNvPr id="162819" name="Picture 2"/>
          <p:cNvPicPr>
            <a:picLocks noChangeAspect="1" noChangeArrowheads="1"/>
          </p:cNvPicPr>
          <p:nvPr/>
        </p:nvPicPr>
        <p:blipFill>
          <a:blip r:embed="rId4" cstate="print"/>
          <a:srcRect/>
          <a:stretch>
            <a:fillRect/>
          </a:stretch>
        </p:blipFill>
        <p:spPr bwMode="auto">
          <a:xfrm>
            <a:off x="0" y="3717925"/>
            <a:ext cx="4143375" cy="1152525"/>
          </a:xfrm>
          <a:prstGeom prst="rect">
            <a:avLst/>
          </a:prstGeom>
          <a:noFill/>
          <a:ln w="9525">
            <a:noFill/>
            <a:miter lim="800000"/>
            <a:headEnd/>
            <a:tailEnd/>
          </a:ln>
        </p:spPr>
      </p:pic>
      <p:pic>
        <p:nvPicPr>
          <p:cNvPr id="15" name="Picture 4"/>
          <p:cNvPicPr>
            <a:picLocks noChangeAspect="1" noChangeArrowheads="1"/>
          </p:cNvPicPr>
          <p:nvPr/>
        </p:nvPicPr>
        <p:blipFill>
          <a:blip r:embed="rId5" cstate="print"/>
          <a:srcRect/>
          <a:stretch>
            <a:fillRect/>
          </a:stretch>
        </p:blipFill>
        <p:spPr bwMode="auto">
          <a:xfrm>
            <a:off x="20638" y="1143000"/>
            <a:ext cx="3633787" cy="619125"/>
          </a:xfrm>
          <a:prstGeom prst="rect">
            <a:avLst/>
          </a:prstGeom>
          <a:ln>
            <a:noFill/>
          </a:ln>
          <a:effectLst>
            <a:outerShdw blurRad="292100" dist="139700" dir="2700000" algn="tl" rotWithShape="0">
              <a:srgbClr val="333333">
                <a:alpha val="65000"/>
              </a:srgbClr>
            </a:outerShdw>
          </a:effectLst>
          <a:extLst>
            <a:ext uri="{909E8E84-426E-40DD-AFC4-6F175D3DCCD1}"/>
            <a:ext uri="{91240B29-F687-4F45-9708-019B960494DF}"/>
          </a:extLst>
        </p:spPr>
      </p:pic>
      <p:sp>
        <p:nvSpPr>
          <p:cNvPr id="162826" name="Rectangle 14"/>
          <p:cNvSpPr>
            <a:spLocks noChangeArrowheads="1"/>
          </p:cNvSpPr>
          <p:nvPr/>
        </p:nvSpPr>
        <p:spPr bwMode="auto">
          <a:xfrm>
            <a:off x="60323" y="1214438"/>
            <a:ext cx="3368670" cy="461962"/>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pitchFamily="34" charset="0"/>
              </a:rPr>
              <a:t>   Language </a:t>
            </a:r>
            <a:r>
              <a:rPr lang="en-US" altLang="zh-CN" sz="2400" dirty="0" smtClean="0">
                <a:solidFill>
                  <a:srgbClr val="000000"/>
                </a:solidFill>
                <a:latin typeface="Helvetica" pitchFamily="34" charset="0"/>
              </a:rPr>
              <a:t>application</a:t>
            </a:r>
            <a:endParaRPr lang="en-US" altLang="zh-CN" sz="2400" dirty="0">
              <a:solidFill>
                <a:srgbClr val="000000"/>
              </a:solidFill>
              <a:latin typeface="Helvetica" pitchFamily="34" charset="0"/>
            </a:endParaRPr>
          </a:p>
        </p:txBody>
      </p:sp>
      <p:pic>
        <p:nvPicPr>
          <p:cNvPr id="162827" name="Picture 2"/>
          <p:cNvPicPr>
            <a:picLocks noChangeAspect="1" noChangeArrowheads="1"/>
          </p:cNvPicPr>
          <p:nvPr/>
        </p:nvPicPr>
        <p:blipFill>
          <a:blip r:embed="rId4" cstate="print"/>
          <a:srcRect/>
          <a:stretch>
            <a:fillRect/>
          </a:stretch>
        </p:blipFill>
        <p:spPr bwMode="auto">
          <a:xfrm>
            <a:off x="0" y="2714625"/>
            <a:ext cx="3779838" cy="1152525"/>
          </a:xfrm>
          <a:prstGeom prst="rect">
            <a:avLst/>
          </a:prstGeom>
          <a:noFill/>
          <a:ln w="9525">
            <a:noFill/>
            <a:miter lim="800000"/>
            <a:headEnd/>
            <a:tailEnd/>
          </a:ln>
        </p:spPr>
      </p:pic>
      <p:sp>
        <p:nvSpPr>
          <p:cNvPr id="26" name="TextBox 25">
            <a:hlinkClick r:id="rId6" action="ppaction://hlinksldjump"/>
          </p:cNvPr>
          <p:cNvSpPr txBox="1"/>
          <p:nvPr/>
        </p:nvSpPr>
        <p:spPr>
          <a:xfrm>
            <a:off x="200025" y="3214688"/>
            <a:ext cx="3481388"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2" name="TextBox 31">
            <a:hlinkClick r:id="rId7" action="ppaction://hlinksldjump"/>
          </p:cNvPr>
          <p:cNvSpPr txBox="1"/>
          <p:nvPr/>
        </p:nvSpPr>
        <p:spPr>
          <a:xfrm>
            <a:off x="206375" y="4213225"/>
            <a:ext cx="3481388" cy="430213"/>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Essay writing</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4" name="TextBox 33">
            <a:hlinkClick r:id="rId8" action="ppaction://hlinksldjump"/>
          </p:cNvPr>
          <p:cNvSpPr txBox="1"/>
          <p:nvPr/>
        </p:nvSpPr>
        <p:spPr>
          <a:xfrm>
            <a:off x="50800" y="5213350"/>
            <a:ext cx="360362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Paragraph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nvGrpSpPr>
          <p:cNvPr id="17" name="组合 16"/>
          <p:cNvGrpSpPr/>
          <p:nvPr/>
        </p:nvGrpSpPr>
        <p:grpSpPr>
          <a:xfrm>
            <a:off x="0" y="-24"/>
            <a:ext cx="9144000" cy="769441"/>
            <a:chOff x="0" y="-24"/>
            <a:chExt cx="9144000" cy="769441"/>
          </a:xfrm>
        </p:grpSpPr>
        <p:sp>
          <p:nvSpPr>
            <p:cNvPr id="19"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21" name="TextBox 20"/>
            <p:cNvSpPr txBox="1"/>
            <p:nvPr/>
          </p:nvSpPr>
          <p:spPr>
            <a:xfrm>
              <a:off x="1385893" y="-24"/>
              <a:ext cx="6186503" cy="769441"/>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lgn="ctr" fontAlgn="auto">
                <a:spcBef>
                  <a:spcPts val="0"/>
                </a:spcBef>
                <a:spcAft>
                  <a:spcPts val="0"/>
                </a:spcAft>
                <a:defRPr/>
              </a:pPr>
              <a:r>
                <a:rPr lang="en-US" altLang="zh-CN" sz="2200" dirty="0" smtClean="0">
                  <a:effectLst>
                    <a:glow rad="101600">
                      <a:schemeClr val="tx1">
                        <a:alpha val="60000"/>
                      </a:schemeClr>
                    </a:glow>
                    <a:outerShdw blurRad="38100" dist="38100" dir="2700000" algn="tl">
                      <a:srgbClr val="000000">
                        <a:alpha val="43137"/>
                      </a:srgbClr>
                    </a:outerShdw>
                  </a:effectLst>
                </a:rPr>
                <a:t>A child’s clutter awaits </a:t>
              </a:r>
            </a:p>
            <a:p>
              <a:pPr algn="ctr" fontAlgn="auto">
                <a:spcBef>
                  <a:spcPts val="0"/>
                </a:spcBef>
                <a:spcAft>
                  <a:spcPts val="0"/>
                </a:spcAft>
                <a:defRPr/>
              </a:pPr>
              <a:r>
                <a:rPr lang="en-US" altLang="zh-CN" sz="2200" dirty="0" smtClean="0">
                  <a:effectLst>
                    <a:glow rad="101600">
                      <a:schemeClr val="tx1">
                        <a:alpha val="60000"/>
                      </a:schemeClr>
                    </a:glow>
                    <a:outerShdw blurRad="38100" dist="38100" dir="2700000" algn="tl">
                      <a:srgbClr val="000000">
                        <a:alpha val="43137"/>
                      </a:srgbClr>
                    </a:outerShdw>
                  </a:effectLst>
                </a:rPr>
                <a:t>an adult’s return</a:t>
              </a:r>
              <a:endParaRPr lang="en-US" sz="2200" dirty="0">
                <a:effectLst>
                  <a:glow rad="101600">
                    <a:schemeClr val="tx1">
                      <a:alpha val="60000"/>
                    </a:schemeClr>
                  </a:glow>
                  <a:outerShdw blurRad="38100" dist="38100" dir="2700000" algn="tl">
                    <a:srgbClr val="000000">
                      <a:alpha val="43137"/>
                    </a:srgbClr>
                  </a:outerShdw>
                </a:effectLst>
              </a:endParaRPr>
            </a:p>
          </p:txBody>
        </p:sp>
        <p:sp>
          <p:nvSpPr>
            <p:cNvPr id="22" name="TextBox 21"/>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smtClean="0">
                  <a:latin typeface="Helvetica" pitchFamily="34" charset="0"/>
                  <a:cs typeface="Helvetica Neue"/>
                </a:rPr>
                <a:t>Section A </a:t>
              </a:r>
            </a:p>
          </p:txBody>
        </p:sp>
      </p:grpSp>
      <p:pic>
        <p:nvPicPr>
          <p:cNvPr id="162832" name="Picture 4">
            <a:hlinkClick r:id="rId9" action="ppaction://hlinksldjump"/>
          </p:cNvPr>
          <p:cNvPicPr>
            <a:picLocks noChangeAspect="1" noChangeArrowheads="1"/>
          </p:cNvPicPr>
          <p:nvPr/>
        </p:nvPicPr>
        <p:blipFill>
          <a:blip r:embed="rId10" cstate="print">
            <a:clrChange>
              <a:clrFrom>
                <a:srgbClr val="FFFEFF"/>
              </a:clrFrom>
              <a:clrTo>
                <a:srgbClr val="FFFEFF">
                  <a:alpha val="0"/>
                </a:srgbClr>
              </a:clrTo>
            </a:clrChange>
          </a:blip>
          <a:srcRect/>
          <a:stretch>
            <a:fillRect/>
          </a:stretch>
        </p:blipFill>
        <p:spPr bwMode="auto">
          <a:xfrm>
            <a:off x="8497916" y="6270629"/>
            <a:ext cx="434975" cy="458788"/>
          </a:xfrm>
          <a:prstGeom prst="rect">
            <a:avLst/>
          </a:prstGeom>
          <a:noFill/>
          <a:ln w="9525">
            <a:noFill/>
            <a:miter lim="800000"/>
            <a:headEnd/>
            <a:tailEnd/>
          </a:ln>
        </p:spPr>
      </p:pic>
      <p:pic>
        <p:nvPicPr>
          <p:cNvPr id="18" name="Picture 3"/>
          <p:cNvPicPr>
            <a:picLocks noChangeAspect="1" noChangeArrowheads="1"/>
          </p:cNvPicPr>
          <p:nvPr/>
        </p:nvPicPr>
        <p:blipFill>
          <a:blip r:embed="rId11"/>
          <a:srcRect/>
          <a:stretch>
            <a:fillRect/>
          </a:stretch>
        </p:blipFill>
        <p:spPr bwMode="auto">
          <a:xfrm>
            <a:off x="4379930" y="2428868"/>
            <a:ext cx="4530535" cy="2783823"/>
          </a:xfrm>
          <a:prstGeom prst="rect">
            <a:avLst/>
          </a:prstGeom>
          <a:ln>
            <a:noFill/>
          </a:ln>
          <a:effectLst>
            <a:softEdge rad="112500"/>
          </a:effec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Picture 2"/>
          <p:cNvPicPr>
            <a:picLocks noChangeAspect="1" noChangeArrowheads="1"/>
          </p:cNvPicPr>
          <p:nvPr/>
        </p:nvPicPr>
        <p:blipFill>
          <a:blip r:embed="rId3" cstate="print"/>
          <a:srcRect/>
          <a:stretch>
            <a:fillRect/>
          </a:stretch>
        </p:blipFill>
        <p:spPr bwMode="auto">
          <a:xfrm>
            <a:off x="196850" y="1049338"/>
            <a:ext cx="8767763" cy="5619750"/>
          </a:xfrm>
          <a:prstGeom prst="rect">
            <a:avLst/>
          </a:prstGeom>
          <a:noFill/>
          <a:ln w="9525">
            <a:noFill/>
            <a:miter lim="800000"/>
            <a:headEnd/>
            <a:tailEnd/>
          </a:ln>
        </p:spPr>
      </p:pic>
      <p:sp>
        <p:nvSpPr>
          <p:cNvPr id="13" name="TextBox 12"/>
          <p:cNvSpPr txBox="1"/>
          <p:nvPr/>
        </p:nvSpPr>
        <p:spPr>
          <a:xfrm>
            <a:off x="642938" y="1916113"/>
            <a:ext cx="6192837" cy="1887696"/>
          </a:xfrm>
          <a:prstGeom prst="rect">
            <a:avLst/>
          </a:prstGeom>
          <a:noFill/>
        </p:spPr>
        <p:txBody>
          <a:bodyPr>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fontAlgn="auto">
              <a:spcBef>
                <a:spcPts val="0"/>
              </a:spcBef>
              <a:spcAft>
                <a:spcPts val="0"/>
              </a:spcAft>
              <a:defRPr/>
            </a:pPr>
            <a:r>
              <a:rPr lang="en-US" altLang="zh-CN" sz="2400" dirty="0" smtClean="0">
                <a:solidFill>
                  <a:srgbClr val="FF6600"/>
                </a:solidFill>
                <a:ea typeface="楷体_GB2312" pitchFamily="49" charset="-122"/>
                <a:cs typeface="+mn-cs"/>
              </a:rPr>
              <a:t>Absolute structure </a:t>
            </a:r>
            <a:r>
              <a:rPr lang="en-US" altLang="zh-CN" sz="2400" dirty="0" smtClean="0">
                <a:ea typeface="楷体_GB2312" pitchFamily="49" charset="-122"/>
                <a:cs typeface="+mn-cs"/>
              </a:rPr>
              <a:t>consists of a noun plus at least one other word, such as an adjective, a prepositional phrase, adverbs or participles. </a:t>
            </a:r>
            <a:r>
              <a:rPr lang="zh-CN" altLang="en-US" sz="2400" dirty="0" smtClean="0">
                <a:latin typeface="华文行楷" pitchFamily="2" charset="-122"/>
                <a:ea typeface="华文行楷" pitchFamily="2" charset="-122"/>
                <a:cs typeface="+mn-cs"/>
              </a:rPr>
              <a:t>独立结构一般由“名词 </a:t>
            </a:r>
            <a:r>
              <a:rPr lang="en-US" altLang="zh-CN" sz="2400" dirty="0" smtClean="0">
                <a:latin typeface="华文行楷" pitchFamily="2" charset="-122"/>
                <a:ea typeface="华文行楷" pitchFamily="2" charset="-122"/>
                <a:cs typeface="+mn-cs"/>
              </a:rPr>
              <a:t>+ </a:t>
            </a:r>
            <a:r>
              <a:rPr lang="zh-CN" altLang="en-US" sz="2400" dirty="0" smtClean="0">
                <a:latin typeface="华文行楷" pitchFamily="2" charset="-122"/>
                <a:ea typeface="华文行楷" pitchFamily="2" charset="-122"/>
                <a:cs typeface="+mn-cs"/>
              </a:rPr>
              <a:t>形容词</a:t>
            </a:r>
            <a:r>
              <a:rPr lang="en-US" altLang="zh-CN" sz="2400" dirty="0" smtClean="0">
                <a:latin typeface="华文行楷" pitchFamily="2" charset="-122"/>
                <a:ea typeface="华文行楷" pitchFamily="2" charset="-122"/>
                <a:cs typeface="+mn-cs"/>
              </a:rPr>
              <a:t>/ </a:t>
            </a:r>
            <a:r>
              <a:rPr lang="zh-CN" altLang="en-US" sz="2400" dirty="0" smtClean="0">
                <a:latin typeface="华文行楷" pitchFamily="2" charset="-122"/>
                <a:ea typeface="华文行楷" pitchFamily="2" charset="-122"/>
                <a:cs typeface="+mn-cs"/>
              </a:rPr>
              <a:t>分词</a:t>
            </a:r>
            <a:r>
              <a:rPr lang="en-US" altLang="zh-CN" sz="2400" dirty="0" smtClean="0">
                <a:latin typeface="华文行楷" pitchFamily="2" charset="-122"/>
                <a:ea typeface="华文行楷" pitchFamily="2" charset="-122"/>
                <a:cs typeface="+mn-cs"/>
              </a:rPr>
              <a:t>/ </a:t>
            </a:r>
            <a:r>
              <a:rPr lang="zh-CN" altLang="en-US" sz="2400" dirty="0" smtClean="0">
                <a:latin typeface="华文行楷" pitchFamily="2" charset="-122"/>
                <a:ea typeface="华文行楷" pitchFamily="2" charset="-122"/>
                <a:cs typeface="+mn-cs"/>
              </a:rPr>
              <a:t>介词短语”构成。</a:t>
            </a:r>
          </a:p>
        </p:txBody>
      </p:sp>
      <p:sp>
        <p:nvSpPr>
          <p:cNvPr id="18" name="TextBox 17"/>
          <p:cNvSpPr txBox="1">
            <a:spLocks noChangeArrowheads="1"/>
          </p:cNvSpPr>
          <p:nvPr/>
        </p:nvSpPr>
        <p:spPr bwMode="auto">
          <a:xfrm>
            <a:off x="571500" y="4523636"/>
            <a:ext cx="6521450" cy="1569660"/>
          </a:xfrm>
          <a:prstGeom prst="rect">
            <a:avLst/>
          </a:prstGeom>
          <a:noFill/>
          <a:ln w="9525">
            <a:noFill/>
            <a:miter lim="800000"/>
            <a:headEnd/>
            <a:tailEnd/>
          </a:ln>
        </p:spPr>
        <p:txBody>
          <a:bodyPr>
            <a:spAutoFit/>
          </a:bodyPr>
          <a:lstStyle/>
          <a:p>
            <a:pPr algn="just"/>
            <a:r>
              <a:rPr lang="en-US" altLang="zh-CN" sz="2600" dirty="0">
                <a:solidFill>
                  <a:srgbClr val="FF6600"/>
                </a:solidFill>
                <a:latin typeface="Helvetica" pitchFamily="34" charset="0"/>
                <a:ea typeface="楷体_GB2312" pitchFamily="49" charset="-122"/>
              </a:rPr>
              <a:t>Example</a:t>
            </a:r>
            <a:r>
              <a:rPr lang="en-US" altLang="en-US" sz="2600" dirty="0">
                <a:solidFill>
                  <a:srgbClr val="FF6600"/>
                </a:solidFill>
                <a:latin typeface="Helvetica" pitchFamily="34" charset="0"/>
                <a:ea typeface="楷体_GB2312" pitchFamily="49" charset="-122"/>
              </a:rPr>
              <a:t>: </a:t>
            </a:r>
          </a:p>
          <a:p>
            <a:pPr algn="just">
              <a:lnSpc>
                <a:spcPts val="2800"/>
              </a:lnSpc>
            </a:pPr>
            <a:r>
              <a:rPr lang="en-US" altLang="zh-CN" sz="2400" dirty="0" smtClean="0">
                <a:latin typeface="Helvetica" pitchFamily="34" charset="0"/>
                <a:ea typeface="Cambria Math" pitchFamily="18" charset="0"/>
                <a:cs typeface="Arial" charset="0"/>
              </a:rPr>
              <a:t>She left the bedroom a ridiculous mess, </a:t>
            </a:r>
            <a:r>
              <a:rPr lang="en-US" altLang="zh-CN" sz="2400" dirty="0" smtClean="0">
                <a:solidFill>
                  <a:srgbClr val="FF6600"/>
                </a:solidFill>
                <a:latin typeface="Helvetica" pitchFamily="34" charset="0"/>
                <a:ea typeface="楷体_GB2312" pitchFamily="49" charset="-122"/>
              </a:rPr>
              <a:t>the comforter on the floor, the sheets tossed aside</a:t>
            </a:r>
            <a:r>
              <a:rPr lang="en-US" altLang="zh-CN" sz="2400" dirty="0" smtClean="0">
                <a:latin typeface="Helvetica" pitchFamily="34" charset="0"/>
                <a:ea typeface="Cambria Math" pitchFamily="18" charset="0"/>
                <a:cs typeface="Arial" charset="0"/>
              </a:rPr>
              <a:t>. (Para. 11)</a:t>
            </a:r>
          </a:p>
        </p:txBody>
      </p:sp>
      <p:sp>
        <p:nvSpPr>
          <p:cNvPr id="164870" name="TextBox 13"/>
          <p:cNvSpPr txBox="1">
            <a:spLocks noChangeArrowheads="1"/>
          </p:cNvSpPr>
          <p:nvPr/>
        </p:nvSpPr>
        <p:spPr bwMode="auto">
          <a:xfrm>
            <a:off x="3678238" y="620713"/>
            <a:ext cx="2693987" cy="461962"/>
          </a:xfrm>
          <a:prstGeom prst="rect">
            <a:avLst/>
          </a:prstGeom>
          <a:noFill/>
          <a:ln w="9525">
            <a:noFill/>
            <a:miter lim="800000"/>
            <a:headEnd/>
            <a:tailEnd/>
          </a:ln>
        </p:spPr>
        <p:txBody>
          <a:bodyPr>
            <a:spAutoFit/>
          </a:bodyPr>
          <a:lstStyle/>
          <a:p>
            <a:r>
              <a:rPr lang="en-US" altLang="zh-CN" sz="2400" dirty="0">
                <a:solidFill>
                  <a:srgbClr val="FF6600"/>
                </a:solidFill>
                <a:latin typeface="Helvetica" pitchFamily="34" charset="0"/>
                <a:ea typeface="楷体_GB2312" pitchFamily="49" charset="-122"/>
              </a:rPr>
              <a:t>Sentence </a:t>
            </a:r>
            <a:r>
              <a:rPr lang="en-US" altLang="zh-CN" sz="2400" dirty="0" smtClean="0">
                <a:solidFill>
                  <a:srgbClr val="FF6600"/>
                </a:solidFill>
                <a:latin typeface="Helvetica" pitchFamily="34" charset="0"/>
                <a:ea typeface="楷体_GB2312" pitchFamily="49" charset="-122"/>
              </a:rPr>
              <a:t>writing</a:t>
            </a:r>
            <a:endParaRPr lang="zh-CN" altLang="en-US" sz="2400" dirty="0">
              <a:solidFill>
                <a:srgbClr val="FF6600"/>
              </a:solidFill>
              <a:latin typeface="Calibri" pitchFamily="34" charset="0"/>
            </a:endParaRPr>
          </a:p>
        </p:txBody>
      </p:sp>
      <p:sp>
        <p:nvSpPr>
          <p:cNvPr id="2" name="下箭头 1"/>
          <p:cNvSpPr/>
          <p:nvPr/>
        </p:nvSpPr>
        <p:spPr>
          <a:xfrm>
            <a:off x="3776663" y="3851275"/>
            <a:ext cx="581025" cy="720725"/>
          </a:xfrm>
          <a:prstGeom prst="downArrow">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6600"/>
              </a:solidFill>
            </a:endParaRPr>
          </a:p>
        </p:txBody>
      </p:sp>
      <p:grpSp>
        <p:nvGrpSpPr>
          <p:cNvPr id="9" name="组合 8"/>
          <p:cNvGrpSpPr/>
          <p:nvPr/>
        </p:nvGrpSpPr>
        <p:grpSpPr>
          <a:xfrm>
            <a:off x="-3175" y="61913"/>
            <a:ext cx="3779838" cy="1152525"/>
            <a:chOff x="-3175" y="61913"/>
            <a:chExt cx="3779838" cy="1152525"/>
          </a:xfrm>
        </p:grpSpPr>
        <p:pic>
          <p:nvPicPr>
            <p:cNvPr id="10" name="Picture 2"/>
            <p:cNvPicPr>
              <a:picLocks noChangeAspect="1" noChangeArrowheads="1"/>
            </p:cNvPicPr>
            <p:nvPr/>
          </p:nvPicPr>
          <p:blipFill>
            <a:blip r:embed="rId4" cstate="print"/>
            <a:srcRect/>
            <a:stretch>
              <a:fillRect/>
            </a:stretch>
          </p:blipFill>
          <p:spPr bwMode="auto">
            <a:xfrm>
              <a:off x="-3175" y="61913"/>
              <a:ext cx="3779838" cy="1152525"/>
            </a:xfrm>
            <a:prstGeom prst="rect">
              <a:avLst/>
            </a:prstGeom>
            <a:noFill/>
            <a:ln w="9525">
              <a:noFill/>
              <a:miter lim="800000"/>
              <a:headEnd/>
              <a:tailEnd/>
            </a:ln>
          </p:spPr>
        </p:pic>
        <p:sp>
          <p:nvSpPr>
            <p:cNvPr id="12" name="TextBox 11"/>
            <p:cNvSpPr txBox="1"/>
            <p:nvPr/>
          </p:nvSpPr>
          <p:spPr>
            <a:xfrm>
              <a:off x="196850" y="600075"/>
              <a:ext cx="2517762"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1"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5"/>
          <p:cNvPicPr>
            <a:picLocks noChangeAspect="1" noChangeArrowheads="1"/>
          </p:cNvPicPr>
          <p:nvPr/>
        </p:nvPicPr>
        <p:blipFill>
          <a:blip r:embed="rId3" cstate="print"/>
          <a:srcRect l="7698" t="13989"/>
          <a:stretch>
            <a:fillRect/>
          </a:stretch>
        </p:blipFill>
        <p:spPr bwMode="auto">
          <a:xfrm>
            <a:off x="860425" y="1685925"/>
            <a:ext cx="7708900" cy="5184775"/>
          </a:xfrm>
          <a:prstGeom prst="rect">
            <a:avLst/>
          </a:prstGeom>
          <a:noFill/>
          <a:ln w="9525">
            <a:noFill/>
            <a:miter lim="800000"/>
            <a:headEnd/>
            <a:tailEnd/>
          </a:ln>
        </p:spPr>
      </p:pic>
      <p:sp>
        <p:nvSpPr>
          <p:cNvPr id="15" name="Text Box 23"/>
          <p:cNvSpPr txBox="1">
            <a:spLocks noChangeArrowheads="1"/>
          </p:cNvSpPr>
          <p:nvPr/>
        </p:nvSpPr>
        <p:spPr bwMode="auto">
          <a:xfrm>
            <a:off x="1500188" y="4786322"/>
            <a:ext cx="6227762" cy="978729"/>
          </a:xfrm>
          <a:prstGeom prst="rect">
            <a:avLst/>
          </a:prstGeom>
          <a:noFill/>
          <a:ln w="9525">
            <a:noFill/>
            <a:miter lim="800000"/>
            <a:headEnd/>
            <a:tailEnd/>
          </a:ln>
        </p:spPr>
        <p:txBody>
          <a:bodyPr>
            <a:spAutoFit/>
          </a:bodyPr>
          <a:lstStyle/>
          <a:p>
            <a:pPr algn="just">
              <a:lnSpc>
                <a:spcPct val="120000"/>
              </a:lnSpc>
            </a:pPr>
            <a:r>
              <a:rPr lang="zh-CN" altLang="en-US" sz="2400" dirty="0" smtClean="0">
                <a:latin typeface="华文行楷" pitchFamily="2" charset="-122"/>
                <a:ea typeface="华文行楷" pitchFamily="2" charset="-122"/>
              </a:rPr>
              <a:t>一个老人站在他们面前，</a:t>
            </a:r>
            <a:r>
              <a:rPr lang="zh-CN" altLang="en-US" sz="2400" u="sng" dirty="0" smtClean="0">
                <a:latin typeface="华文行楷" pitchFamily="2" charset="-122"/>
                <a:ea typeface="华文行楷" pitchFamily="2" charset="-122"/>
              </a:rPr>
              <a:t>他大而发青的眼睛透过小店的昏暗闪着光</a:t>
            </a:r>
            <a:r>
              <a:rPr lang="zh-CN" altLang="en-US" sz="2400" dirty="0" smtClean="0">
                <a:latin typeface="华文行楷" pitchFamily="2" charset="-122"/>
                <a:ea typeface="华文行楷" pitchFamily="2" charset="-122"/>
              </a:rPr>
              <a:t>。</a:t>
            </a:r>
          </a:p>
        </p:txBody>
      </p:sp>
      <p:sp>
        <p:nvSpPr>
          <p:cNvPr id="21" name="TextBox 20"/>
          <p:cNvSpPr txBox="1"/>
          <p:nvPr/>
        </p:nvSpPr>
        <p:spPr>
          <a:xfrm>
            <a:off x="5414350" y="1142984"/>
            <a:ext cx="2372360" cy="492443"/>
          </a:xfrm>
          <a:prstGeom prst="rect">
            <a:avLst/>
          </a:prstGeom>
          <a:noFill/>
          <a:ln>
            <a:solidFill>
              <a:srgbClr val="FF6600"/>
            </a:solidFill>
          </a:ln>
          <a:effectLst>
            <a:glow rad="63500">
              <a:schemeClr val="accent6">
                <a:satMod val="175000"/>
                <a:alpha val="40000"/>
              </a:schemeClr>
            </a:glow>
          </a:effectLst>
        </p:spPr>
        <p:txBody>
          <a:bodyPr>
            <a:spAutoFit/>
          </a:bodyPr>
          <a:lstStyle>
            <a:defPPr>
              <a:defRPr lang="zh-CN"/>
            </a:defPPr>
            <a:lvl1pPr>
              <a:defRPr b="1">
                <a:latin typeface="Helvetica" pitchFamily="34" charset="0"/>
                <a:ea typeface="楷体_GB2312" pitchFamily="49" charset="-122"/>
              </a:defRPr>
            </a:lvl1pPr>
          </a:lstStyle>
          <a:p>
            <a:pPr fontAlgn="auto">
              <a:spcBef>
                <a:spcPts val="0"/>
              </a:spcBef>
              <a:spcAft>
                <a:spcPts val="0"/>
              </a:spcAft>
              <a:defRPr/>
            </a:pPr>
            <a:r>
              <a:rPr lang="en-US" altLang="zh-CN" sz="2600" dirty="0" smtClean="0"/>
              <a:t>Appreciation</a:t>
            </a:r>
            <a:endParaRPr lang="zh-CN" altLang="en-US" sz="2600" dirty="0"/>
          </a:p>
        </p:txBody>
      </p:sp>
      <p:sp>
        <p:nvSpPr>
          <p:cNvPr id="12" name="Text Box 23"/>
          <p:cNvSpPr txBox="1">
            <a:spLocks noChangeArrowheads="1"/>
          </p:cNvSpPr>
          <p:nvPr/>
        </p:nvSpPr>
        <p:spPr bwMode="auto">
          <a:xfrm>
            <a:off x="1500188" y="2214563"/>
            <a:ext cx="6227762" cy="2462213"/>
          </a:xfrm>
          <a:prstGeom prst="rect">
            <a:avLst/>
          </a:prstGeom>
          <a:noFill/>
          <a:ln w="9525">
            <a:noFill/>
            <a:miter lim="800000"/>
            <a:headEnd/>
            <a:tailEnd/>
          </a:ln>
        </p:spPr>
        <p:txBody>
          <a:bodyPr>
            <a:spAutoFit/>
          </a:bodyPr>
          <a:lstStyle/>
          <a:p>
            <a:pPr algn="just">
              <a:lnSpc>
                <a:spcPct val="120000"/>
              </a:lnSpc>
              <a:spcBef>
                <a:spcPts val="1200"/>
              </a:spcBef>
            </a:pPr>
            <a:r>
              <a:rPr lang="en-US" altLang="zh-CN" sz="2400" b="1" dirty="0" smtClean="0">
                <a:solidFill>
                  <a:srgbClr val="FF6600"/>
                </a:solidFill>
                <a:latin typeface="Arial" pitchFamily="34" charset="0"/>
                <a:ea typeface="Arial Unicode MS" pitchFamily="34" charset="-122"/>
                <a:cs typeface="Arial" pitchFamily="34" charset="0"/>
              </a:rPr>
              <a:t>I</a:t>
            </a:r>
            <a:r>
              <a:rPr lang="zh-CN" altLang="zh-CN" sz="2400" b="1" dirty="0" smtClean="0">
                <a:solidFill>
                  <a:srgbClr val="FF6600"/>
                </a:solidFill>
                <a:latin typeface="Arial" pitchFamily="34" charset="0"/>
                <a:ea typeface="Arial Unicode MS" pitchFamily="34" charset="-122"/>
                <a:cs typeface="Arial" pitchFamily="34" charset="0"/>
              </a:rPr>
              <a:t>． </a:t>
            </a:r>
            <a:r>
              <a:rPr lang="zh-CN" altLang="zh-CN" sz="2400" b="1" dirty="0" smtClean="0">
                <a:solidFill>
                  <a:srgbClr val="FF6600"/>
                </a:solidFill>
                <a:latin typeface="华文行楷" pitchFamily="2" charset="-122"/>
                <a:ea typeface="华文楷体"/>
              </a:rPr>
              <a:t>名词</a:t>
            </a:r>
            <a:r>
              <a:rPr lang="en-US" altLang="zh-CN" sz="2400" b="1" dirty="0" smtClean="0">
                <a:solidFill>
                  <a:srgbClr val="FF6600"/>
                </a:solidFill>
                <a:latin typeface="华文行楷" pitchFamily="2" charset="-122"/>
                <a:ea typeface="华文楷体"/>
              </a:rPr>
              <a:t>+</a:t>
            </a:r>
            <a:r>
              <a:rPr lang="zh-CN" altLang="zh-CN" sz="2400" b="1" dirty="0" smtClean="0">
                <a:solidFill>
                  <a:srgbClr val="FF6600"/>
                </a:solidFill>
                <a:latin typeface="华文行楷" pitchFamily="2" charset="-122"/>
                <a:ea typeface="华文楷体"/>
              </a:rPr>
              <a:t>现在分词</a:t>
            </a:r>
          </a:p>
          <a:p>
            <a:pPr algn="just">
              <a:lnSpc>
                <a:spcPct val="120000"/>
              </a:lnSpc>
              <a:spcBef>
                <a:spcPts val="1200"/>
              </a:spcBef>
            </a:pPr>
            <a:r>
              <a:rPr lang="en-US" altLang="zh-CN" sz="2400" b="1" dirty="0" smtClean="0">
                <a:latin typeface="Helvetica" pitchFamily="34" charset="0"/>
                <a:ea typeface="Cambria Math" pitchFamily="18" charset="0"/>
                <a:cs typeface="Arial" charset="0"/>
              </a:rPr>
              <a:t>An old man was standing before them, </a:t>
            </a:r>
            <a:r>
              <a:rPr lang="en-US" altLang="zh-CN" sz="2400" b="1" u="sng" dirty="0" smtClean="0">
                <a:latin typeface="Helvetica" pitchFamily="34" charset="0"/>
                <a:ea typeface="Cambria Math" pitchFamily="18" charset="0"/>
                <a:cs typeface="Arial" charset="0"/>
              </a:rPr>
              <a:t>his wide, pale eyes shining like moons through the gloom of the shop</a:t>
            </a:r>
            <a:r>
              <a:rPr lang="en-US" altLang="zh-CN" sz="2400" b="1" dirty="0" smtClean="0">
                <a:latin typeface="Helvetica" pitchFamily="34" charset="0"/>
                <a:ea typeface="Cambria Math" pitchFamily="18" charset="0"/>
                <a:cs typeface="Arial" charset="0"/>
              </a:rPr>
              <a:t>. </a:t>
            </a:r>
            <a:r>
              <a:rPr lang="en-US" altLang="zh-CN" sz="2400" dirty="0" smtClean="0">
                <a:latin typeface="Helvetica" pitchFamily="34" charset="0"/>
                <a:ea typeface="Cambria Math" pitchFamily="18" charset="0"/>
                <a:cs typeface="Arial" charset="0"/>
              </a:rPr>
              <a:t>(From </a:t>
            </a:r>
            <a:r>
              <a:rPr lang="en-US" altLang="zh-CN" sz="2400" i="1" dirty="0" smtClean="0"/>
              <a:t>Harry Potter and the Philosopher’s Stone</a:t>
            </a:r>
            <a:r>
              <a:rPr lang="en-US" altLang="zh-CN" sz="2400" i="1" dirty="0" smtClean="0">
                <a:latin typeface="Helvetica" pitchFamily="34" charset="0"/>
                <a:ea typeface="Cambria Math" pitchFamily="18" charset="0"/>
                <a:cs typeface="Arial" charset="0"/>
              </a:rPr>
              <a:t>)</a:t>
            </a:r>
            <a:endParaRPr lang="zh-CN" altLang="en-US" sz="2400" i="1" dirty="0">
              <a:latin typeface="Helvetica" pitchFamily="34" charset="0"/>
              <a:ea typeface="Cambria Math" pitchFamily="18" charset="0"/>
              <a:cs typeface="Arial" charset="0"/>
            </a:endParaRPr>
          </a:p>
        </p:txBody>
      </p:sp>
      <p:grpSp>
        <p:nvGrpSpPr>
          <p:cNvPr id="16" name="组合 15"/>
          <p:cNvGrpSpPr/>
          <p:nvPr/>
        </p:nvGrpSpPr>
        <p:grpSpPr>
          <a:xfrm>
            <a:off x="-3175" y="61913"/>
            <a:ext cx="3779838" cy="1152525"/>
            <a:chOff x="-3175" y="61913"/>
            <a:chExt cx="3779838" cy="1152525"/>
          </a:xfrm>
        </p:grpSpPr>
        <p:pic>
          <p:nvPicPr>
            <p:cNvPr id="166920" name="Picture 2"/>
            <p:cNvPicPr>
              <a:picLocks noChangeAspect="1" noChangeArrowheads="1"/>
            </p:cNvPicPr>
            <p:nvPr/>
          </p:nvPicPr>
          <p:blipFill>
            <a:blip r:embed="rId4" cstate="print"/>
            <a:srcRect/>
            <a:stretch>
              <a:fillRect/>
            </a:stretch>
          </p:blipFill>
          <p:spPr bwMode="auto">
            <a:xfrm>
              <a:off x="-3175" y="61913"/>
              <a:ext cx="3779838" cy="1152525"/>
            </a:xfrm>
            <a:prstGeom prst="rect">
              <a:avLst/>
            </a:prstGeom>
            <a:noFill/>
            <a:ln w="9525">
              <a:noFill/>
              <a:miter lim="800000"/>
              <a:headEnd/>
              <a:tailEnd/>
            </a:ln>
          </p:spPr>
        </p:pic>
        <p:sp>
          <p:nvSpPr>
            <p:cNvPr id="11" name="TextBox 10"/>
            <p:cNvSpPr txBox="1"/>
            <p:nvPr/>
          </p:nvSpPr>
          <p:spPr>
            <a:xfrm>
              <a:off x="196850" y="600075"/>
              <a:ext cx="2517762"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
        <p:nvSpPr>
          <p:cNvPr id="166922" name="TextBox 15"/>
          <p:cNvSpPr txBox="1">
            <a:spLocks noChangeArrowheads="1"/>
          </p:cNvSpPr>
          <p:nvPr/>
        </p:nvSpPr>
        <p:spPr bwMode="auto">
          <a:xfrm>
            <a:off x="3678238" y="620713"/>
            <a:ext cx="2693987" cy="461962"/>
          </a:xfrm>
          <a:prstGeom prst="rect">
            <a:avLst/>
          </a:prstGeom>
          <a:noFill/>
          <a:ln w="9525">
            <a:noFill/>
            <a:miter lim="800000"/>
            <a:headEnd/>
            <a:tailEnd/>
          </a:ln>
        </p:spPr>
        <p:txBody>
          <a:bodyPr>
            <a:spAutoFit/>
          </a:bodyPr>
          <a:lstStyle/>
          <a:p>
            <a:r>
              <a:rPr lang="en-US" altLang="zh-CN" sz="2400" dirty="0">
                <a:solidFill>
                  <a:srgbClr val="FF6600"/>
                </a:solidFill>
                <a:latin typeface="Helvetica" pitchFamily="34" charset="0"/>
                <a:ea typeface="楷体_GB2312" pitchFamily="49" charset="-122"/>
              </a:rPr>
              <a:t>Sentence </a:t>
            </a:r>
            <a:r>
              <a:rPr lang="en-US" altLang="zh-CN" sz="2400" dirty="0" smtClean="0">
                <a:solidFill>
                  <a:srgbClr val="FF6600"/>
                </a:solidFill>
                <a:latin typeface="Helvetica" pitchFamily="34" charset="0"/>
                <a:ea typeface="楷体_GB2312" pitchFamily="49" charset="-122"/>
              </a:rPr>
              <a:t>writing</a:t>
            </a:r>
            <a:endParaRPr lang="zh-CN" altLang="en-US" sz="2400" dirty="0">
              <a:solidFill>
                <a:srgbClr val="FF6600"/>
              </a:solidFill>
              <a:latin typeface="Calibri" pitchFamily="34" charset="0"/>
            </a:endParaRPr>
          </a:p>
        </p:txBody>
      </p:sp>
      <p:pic>
        <p:nvPicPr>
          <p:cNvPr id="13"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9"/>
          <p:cNvPicPr>
            <a:picLocks noChangeAspect="1" noChangeArrowheads="1"/>
          </p:cNvPicPr>
          <p:nvPr/>
        </p:nvPicPr>
        <p:blipFill>
          <a:blip r:embed="rId3" cstate="print"/>
          <a:srcRect/>
          <a:stretch>
            <a:fillRect/>
          </a:stretch>
        </p:blipFill>
        <p:spPr bwMode="auto">
          <a:xfrm>
            <a:off x="0" y="0"/>
            <a:ext cx="3348038" cy="1198563"/>
          </a:xfrm>
          <a:prstGeom prst="rect">
            <a:avLst/>
          </a:prstGeom>
          <a:noFill/>
          <a:ln w="9525">
            <a:noFill/>
            <a:miter lim="800000"/>
            <a:headEnd/>
            <a:tailEnd/>
          </a:ln>
        </p:spPr>
      </p:pic>
      <p:sp>
        <p:nvSpPr>
          <p:cNvPr id="18" name="圆角矩形 17"/>
          <p:cNvSpPr/>
          <p:nvPr/>
        </p:nvSpPr>
        <p:spPr>
          <a:xfrm>
            <a:off x="850703" y="2428868"/>
            <a:ext cx="7404560" cy="3286148"/>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49157"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1500" y="1957388"/>
            <a:ext cx="1217613" cy="971550"/>
          </a:xfrm>
          <a:prstGeom prst="rect">
            <a:avLst/>
          </a:prstGeom>
          <a:noFill/>
          <a:ln w="9525">
            <a:noFill/>
            <a:miter lim="800000"/>
            <a:headEnd/>
            <a:tailEnd/>
          </a:ln>
        </p:spPr>
      </p:pic>
      <p:sp>
        <p:nvSpPr>
          <p:cNvPr id="17" name="TextBox 16">
            <a:hlinkClick r:id="rId5" action="ppaction://hlinksldjump"/>
          </p:cNvPr>
          <p:cNvSpPr txBox="1"/>
          <p:nvPr/>
        </p:nvSpPr>
        <p:spPr>
          <a:xfrm>
            <a:off x="714375" y="2181225"/>
            <a:ext cx="1073150" cy="461963"/>
          </a:xfrm>
          <a:prstGeom prst="rect">
            <a:avLst/>
          </a:prstGeom>
          <a:noFill/>
        </p:spPr>
        <p:txBody>
          <a:bodyPr>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sp>
        <p:nvSpPr>
          <p:cNvPr id="19" name="TextBox 18"/>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1" name="TextBox 10"/>
          <p:cNvSpPr txBox="1">
            <a:spLocks noChangeArrowheads="1"/>
          </p:cNvSpPr>
          <p:nvPr/>
        </p:nvSpPr>
        <p:spPr bwMode="auto">
          <a:xfrm>
            <a:off x="1538288" y="2420938"/>
            <a:ext cx="7929562" cy="3344862"/>
          </a:xfrm>
          <a:prstGeom prst="rect">
            <a:avLst/>
          </a:prstGeom>
          <a:noFill/>
          <a:ln w="9525">
            <a:noFill/>
            <a:miter lim="800000"/>
            <a:headEnd/>
            <a:tailEnd/>
          </a:ln>
        </p:spPr>
        <p:txBody>
          <a:bodyPr>
            <a:spAutoFit/>
          </a:bodyPr>
          <a:lstStyle/>
          <a:p>
            <a:pPr>
              <a:lnSpc>
                <a:spcPct val="130000"/>
              </a:lnSpc>
            </a:pPr>
            <a:endParaRPr lang="en-US" altLang="zh-CN" sz="2400">
              <a:latin typeface="Helvetica" pitchFamily="34" charset="0"/>
              <a:ea typeface="Cambria Math" pitchFamily="18" charset="0"/>
              <a:cs typeface="Arial" charset="0"/>
            </a:endParaRPr>
          </a:p>
          <a:p>
            <a:pPr>
              <a:lnSpc>
                <a:spcPct val="130000"/>
              </a:lnSpc>
              <a:buFont typeface="Arial" charset="0"/>
              <a:buChar char="•"/>
            </a:pPr>
            <a:r>
              <a:rPr lang="en-US" altLang="en-US" sz="2800">
                <a:latin typeface="Helvetica" pitchFamily="34" charset="0"/>
                <a:ea typeface="Cambria Math" pitchFamily="18" charset="0"/>
                <a:cs typeface="Arial" charset="0"/>
              </a:rPr>
              <a:t>be like friends;</a:t>
            </a:r>
          </a:p>
          <a:p>
            <a:pPr>
              <a:lnSpc>
                <a:spcPct val="130000"/>
              </a:lnSpc>
              <a:buFont typeface="Arial" charset="0"/>
              <a:buChar char="•"/>
            </a:pPr>
            <a:r>
              <a:rPr lang="en-US" altLang="en-US" sz="2800">
                <a:latin typeface="Helvetica" pitchFamily="34" charset="0"/>
                <a:ea typeface="Cambria Math" pitchFamily="18" charset="0"/>
                <a:cs typeface="Arial" charset="0"/>
              </a:rPr>
              <a:t>never keep secret from them;</a:t>
            </a:r>
          </a:p>
          <a:p>
            <a:pPr>
              <a:lnSpc>
                <a:spcPct val="130000"/>
              </a:lnSpc>
              <a:buFont typeface="Arial" charset="0"/>
              <a:buChar char="•"/>
            </a:pPr>
            <a:r>
              <a:rPr lang="en-US" altLang="en-US" sz="2800">
                <a:latin typeface="Helvetica" pitchFamily="34" charset="0"/>
                <a:ea typeface="Cambria Math" pitchFamily="18" charset="0"/>
                <a:cs typeface="Arial" charset="0"/>
              </a:rPr>
              <a:t>ask them for advice;</a:t>
            </a:r>
          </a:p>
          <a:p>
            <a:pPr>
              <a:lnSpc>
                <a:spcPct val="130000"/>
              </a:lnSpc>
              <a:buFont typeface="Arial" charset="0"/>
              <a:buChar char="•"/>
            </a:pPr>
            <a:r>
              <a:rPr lang="en-US" altLang="en-US" sz="2800">
                <a:latin typeface="Helvetica" pitchFamily="34" charset="0"/>
                <a:ea typeface="Cambria Math" pitchFamily="18" charset="0"/>
                <a:cs typeface="Arial" charset="0"/>
              </a:rPr>
              <a:t>give me directions about life …</a:t>
            </a:r>
          </a:p>
          <a:p>
            <a:pPr>
              <a:lnSpc>
                <a:spcPct val="130000"/>
              </a:lnSpc>
              <a:spcAft>
                <a:spcPts val="1200"/>
              </a:spcAft>
              <a:buClr>
                <a:srgbClr val="0E9D80"/>
              </a:buClr>
            </a:pPr>
            <a:endParaRPr lang="en-US" altLang="zh-CN" sz="2800">
              <a:latin typeface="Helvetica" pitchFamily="34" charset="0"/>
              <a:ea typeface="Cambria Math" pitchFamily="18" charset="0"/>
              <a:cs typeface="Arial" charset="0"/>
            </a:endParaRPr>
          </a:p>
        </p:txBody>
      </p:sp>
      <p:sp>
        <p:nvSpPr>
          <p:cNvPr id="49161" name="TextBox 22"/>
          <p:cNvSpPr txBox="1">
            <a:spLocks noChangeArrowheads="1"/>
          </p:cNvSpPr>
          <p:nvPr/>
        </p:nvSpPr>
        <p:spPr bwMode="auto">
          <a:xfrm>
            <a:off x="785813" y="1541463"/>
            <a:ext cx="8072437" cy="447675"/>
          </a:xfrm>
          <a:prstGeom prst="rect">
            <a:avLst/>
          </a:prstGeom>
          <a:noFill/>
          <a:ln w="9525">
            <a:noFill/>
            <a:miter lim="800000"/>
            <a:headEnd/>
            <a:tailEnd/>
          </a:ln>
        </p:spPr>
        <p:txBody>
          <a:bodyPr>
            <a:spAutoFit/>
          </a:bodyPr>
          <a:lstStyle/>
          <a:p>
            <a:pPr marL="514350" indent="-514350" eaLnBrk="0" hangingPunct="0">
              <a:lnSpc>
                <a:spcPts val="2800"/>
              </a:lnSpc>
            </a:pPr>
            <a:r>
              <a:rPr lang="en-US" altLang="zh-CN" sz="2400">
                <a:latin typeface="Helvetica" pitchFamily="34" charset="0"/>
                <a:ea typeface="Cambria Math" pitchFamily="18" charset="0"/>
                <a:cs typeface="Arial" charset="0"/>
              </a:rPr>
              <a:t>To what extent are you close to your parents?</a:t>
            </a:r>
          </a:p>
        </p:txBody>
      </p:sp>
      <p:sp>
        <p:nvSpPr>
          <p:cNvPr id="49162" name="矩形 9"/>
          <p:cNvSpPr>
            <a:spLocks noChangeArrowheads="1"/>
          </p:cNvSpPr>
          <p:nvPr/>
        </p:nvSpPr>
        <p:spPr bwMode="auto">
          <a:xfrm>
            <a:off x="3089275" y="404813"/>
            <a:ext cx="4075113" cy="566737"/>
          </a:xfrm>
          <a:prstGeom prst="rect">
            <a:avLst/>
          </a:prstGeom>
          <a:noFill/>
          <a:ln w="9525">
            <a:noFill/>
            <a:miter lim="800000"/>
            <a:headEnd/>
            <a:tailEnd/>
          </a:ln>
        </p:spPr>
        <p:txBody>
          <a:bodyPr>
            <a:spAutoFit/>
          </a:bodyPr>
          <a:lstStyle/>
          <a:p>
            <a:pPr algn="just">
              <a:lnSpc>
                <a:spcPct val="130000"/>
              </a:lnSpc>
            </a:pPr>
            <a:r>
              <a:rPr lang="en-US" altLang="zh-CN" sz="2400" b="1">
                <a:solidFill>
                  <a:srgbClr val="006600"/>
                </a:solidFill>
                <a:latin typeface="Helvetica" pitchFamily="34" charset="0"/>
                <a:ea typeface="Helvetica Neue"/>
                <a:cs typeface="Helvetica Neue"/>
              </a:rPr>
              <a:t>Short Answer Question</a:t>
            </a:r>
            <a:endParaRPr lang="zh-CN" altLang="en-US" sz="2400" b="1">
              <a:solidFill>
                <a:srgbClr val="006600"/>
              </a:solidFill>
              <a:latin typeface="Helvetica" pitchFamily="34" charset="0"/>
              <a:ea typeface="Helvetica Neue"/>
              <a:cs typeface="Helvetica Neue"/>
            </a:endParaRPr>
          </a:p>
        </p:txBody>
      </p:sp>
      <p:pic>
        <p:nvPicPr>
          <p:cNvPr id="12"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414350" y="1142984"/>
            <a:ext cx="2372360" cy="492443"/>
          </a:xfrm>
          <a:prstGeom prst="rect">
            <a:avLst/>
          </a:prstGeom>
          <a:noFill/>
          <a:ln>
            <a:solidFill>
              <a:srgbClr val="FF6600"/>
            </a:solidFill>
          </a:ln>
          <a:effectLst>
            <a:glow rad="63500">
              <a:schemeClr val="accent6">
                <a:satMod val="175000"/>
                <a:alpha val="40000"/>
              </a:schemeClr>
            </a:glow>
          </a:effectLst>
        </p:spPr>
        <p:txBody>
          <a:bodyPr>
            <a:spAutoFit/>
          </a:bodyPr>
          <a:lstStyle>
            <a:defPPr>
              <a:defRPr lang="zh-CN"/>
            </a:defPPr>
            <a:lvl1pPr>
              <a:defRPr b="1">
                <a:latin typeface="Helvetica" pitchFamily="34" charset="0"/>
                <a:ea typeface="楷体_GB2312" pitchFamily="49" charset="-122"/>
              </a:defRPr>
            </a:lvl1pPr>
          </a:lstStyle>
          <a:p>
            <a:pPr fontAlgn="auto">
              <a:spcBef>
                <a:spcPts val="0"/>
              </a:spcBef>
              <a:spcAft>
                <a:spcPts val="0"/>
              </a:spcAft>
              <a:defRPr/>
            </a:pPr>
            <a:r>
              <a:rPr lang="en-US" altLang="zh-CN" sz="2600" dirty="0" smtClean="0"/>
              <a:t>Appreciation</a:t>
            </a:r>
            <a:endParaRPr lang="zh-CN" altLang="en-US" sz="2600" dirty="0"/>
          </a:p>
        </p:txBody>
      </p:sp>
      <p:pic>
        <p:nvPicPr>
          <p:cNvPr id="13" name="Picture 5"/>
          <p:cNvPicPr>
            <a:picLocks noChangeAspect="1" noChangeArrowheads="1"/>
          </p:cNvPicPr>
          <p:nvPr/>
        </p:nvPicPr>
        <p:blipFill>
          <a:blip r:embed="rId3" cstate="print"/>
          <a:srcRect l="7698" t="13989" b="1186"/>
          <a:stretch>
            <a:fillRect/>
          </a:stretch>
        </p:blipFill>
        <p:spPr bwMode="auto">
          <a:xfrm>
            <a:off x="714348" y="1635427"/>
            <a:ext cx="7710488" cy="5113337"/>
          </a:xfrm>
          <a:prstGeom prst="rect">
            <a:avLst/>
          </a:prstGeom>
          <a:noFill/>
          <a:ln w="9525">
            <a:noFill/>
            <a:miter lim="800000"/>
            <a:headEnd/>
            <a:tailEnd/>
          </a:ln>
        </p:spPr>
      </p:pic>
      <p:sp>
        <p:nvSpPr>
          <p:cNvPr id="14" name="Text Box 23"/>
          <p:cNvSpPr txBox="1">
            <a:spLocks noChangeArrowheads="1"/>
          </p:cNvSpPr>
          <p:nvPr/>
        </p:nvSpPr>
        <p:spPr bwMode="auto">
          <a:xfrm>
            <a:off x="1169117" y="2202252"/>
            <a:ext cx="6760469" cy="3970318"/>
          </a:xfrm>
          <a:prstGeom prst="rect">
            <a:avLst/>
          </a:prstGeom>
          <a:noFill/>
          <a:ln w="9525">
            <a:noFill/>
            <a:miter lim="800000"/>
            <a:headEnd/>
            <a:tailEnd/>
          </a:ln>
        </p:spPr>
        <p:txBody>
          <a:bodyPr wrap="square">
            <a:spAutoFit/>
          </a:bodyPr>
          <a:lstStyle/>
          <a:p>
            <a:pPr eaLnBrk="0" hangingPunct="0">
              <a:lnSpc>
                <a:spcPct val="150000"/>
              </a:lnSpc>
            </a:pPr>
            <a:r>
              <a:rPr lang="zh-CN" altLang="en-US" sz="2400" b="1" dirty="0">
                <a:solidFill>
                  <a:srgbClr val="FF6600"/>
                </a:solidFill>
                <a:latin typeface="Arial" pitchFamily="34" charset="0"/>
                <a:ea typeface="Arial Unicode MS" pitchFamily="34" charset="-122"/>
                <a:cs typeface="Arial" pitchFamily="34" charset="0"/>
              </a:rPr>
              <a:t> </a:t>
            </a:r>
            <a:r>
              <a:rPr lang="en-US" altLang="zh-CN" sz="2400" b="1" dirty="0" smtClean="0">
                <a:solidFill>
                  <a:srgbClr val="FF6600"/>
                </a:solidFill>
                <a:latin typeface="Arial" pitchFamily="34" charset="0"/>
                <a:ea typeface="Arial Unicode MS" pitchFamily="34" charset="-122"/>
                <a:cs typeface="Arial" pitchFamily="34" charset="0"/>
              </a:rPr>
              <a:t>II.</a:t>
            </a:r>
            <a:r>
              <a:rPr lang="zh-CN" altLang="zh-CN" sz="2400" b="1" dirty="0" smtClean="0">
                <a:solidFill>
                  <a:srgbClr val="FF6600"/>
                </a:solidFill>
                <a:latin typeface="华文行楷" pitchFamily="2" charset="-122"/>
                <a:ea typeface="华文楷体"/>
              </a:rPr>
              <a:t>名词</a:t>
            </a:r>
            <a:r>
              <a:rPr lang="en-US" altLang="zh-CN" sz="2400" b="1" dirty="0" smtClean="0">
                <a:solidFill>
                  <a:srgbClr val="FF6600"/>
                </a:solidFill>
                <a:latin typeface="华文行楷" pitchFamily="2" charset="-122"/>
                <a:ea typeface="华文楷体"/>
              </a:rPr>
              <a:t>+</a:t>
            </a:r>
            <a:r>
              <a:rPr lang="zh-CN" altLang="zh-CN" sz="2400" b="1" dirty="0" smtClean="0">
                <a:solidFill>
                  <a:srgbClr val="FF6600"/>
                </a:solidFill>
                <a:latin typeface="华文行楷" pitchFamily="2" charset="-122"/>
                <a:ea typeface="华文楷体"/>
              </a:rPr>
              <a:t>介词短语</a:t>
            </a:r>
            <a:endParaRPr lang="en-US" altLang="zh-CN" sz="2400" b="1" dirty="0" smtClean="0">
              <a:solidFill>
                <a:srgbClr val="FF6600"/>
              </a:solidFill>
              <a:latin typeface="华文行楷" pitchFamily="2" charset="-122"/>
              <a:ea typeface="华文楷体"/>
            </a:endParaRPr>
          </a:p>
          <a:p>
            <a:pPr eaLnBrk="0" hangingPunct="0">
              <a:lnSpc>
                <a:spcPct val="120000"/>
              </a:lnSpc>
            </a:pPr>
            <a:r>
              <a:rPr lang="en-US" altLang="zh-CN" sz="2400" b="1" dirty="0" smtClean="0">
                <a:latin typeface="Helvetica" pitchFamily="34" charset="0"/>
                <a:ea typeface="楷体_GB2312" pitchFamily="49" charset="-122"/>
              </a:rPr>
              <a:t>Harry and Ron barely had time to exchange mystified looks before she was dashing back, </a:t>
            </a:r>
            <a:r>
              <a:rPr lang="en-US" altLang="zh-CN" sz="2400" b="1" u="sng" dirty="0" smtClean="0">
                <a:latin typeface="Helvetica" pitchFamily="34" charset="0"/>
                <a:ea typeface="楷体_GB2312" pitchFamily="49" charset="-122"/>
              </a:rPr>
              <a:t>an enormous old book in her arms</a:t>
            </a:r>
            <a:r>
              <a:rPr lang="en-US" altLang="zh-CN" sz="2400" b="1" dirty="0" smtClean="0">
                <a:latin typeface="Helvetica" pitchFamily="34" charset="0"/>
                <a:ea typeface="楷体_GB2312" pitchFamily="49" charset="-122"/>
              </a:rPr>
              <a:t>.</a:t>
            </a:r>
            <a:r>
              <a:rPr lang="en-US" altLang="zh-CN" sz="2400" b="1" dirty="0" smtClean="0">
                <a:latin typeface="Helvetica" pitchFamily="34" charset="0"/>
                <a:ea typeface="Cambria Math" pitchFamily="18" charset="0"/>
                <a:cs typeface="Arial" charset="0"/>
              </a:rPr>
              <a:t> </a:t>
            </a:r>
            <a:r>
              <a:rPr lang="en-US" altLang="zh-CN" sz="2400" dirty="0" smtClean="0">
                <a:latin typeface="Helvetica" pitchFamily="34" charset="0"/>
                <a:ea typeface="Cambria Math" pitchFamily="18" charset="0"/>
                <a:cs typeface="Arial" charset="0"/>
              </a:rPr>
              <a:t>(From </a:t>
            </a:r>
            <a:r>
              <a:rPr lang="en-US" altLang="zh-CN" sz="2400" i="1" dirty="0" smtClean="0"/>
              <a:t>Harry Potter and the Philosopher’s Stone</a:t>
            </a:r>
            <a:r>
              <a:rPr lang="en-US" altLang="zh-CN" sz="2400" i="1" dirty="0" smtClean="0">
                <a:latin typeface="Helvetica" pitchFamily="34" charset="0"/>
                <a:ea typeface="Cambria Math" pitchFamily="18" charset="0"/>
                <a:cs typeface="Arial" charset="0"/>
              </a:rPr>
              <a:t>)</a:t>
            </a:r>
            <a:endParaRPr lang="zh-CN" altLang="en-US" sz="2400" i="1" dirty="0" smtClean="0">
              <a:latin typeface="Helvetica" pitchFamily="34" charset="0"/>
              <a:ea typeface="Cambria Math" pitchFamily="18" charset="0"/>
              <a:cs typeface="Arial" charset="0"/>
            </a:endParaRPr>
          </a:p>
          <a:p>
            <a:pPr eaLnBrk="0" hangingPunct="0">
              <a:lnSpc>
                <a:spcPct val="120000"/>
              </a:lnSpc>
            </a:pPr>
            <a:endParaRPr lang="zh-CN" altLang="zh-CN" sz="2400" b="1" dirty="0" smtClean="0">
              <a:latin typeface="Helvetica" pitchFamily="34" charset="0"/>
              <a:ea typeface="楷体_GB2312" pitchFamily="49" charset="-122"/>
            </a:endParaRPr>
          </a:p>
          <a:p>
            <a:pPr eaLnBrk="0" hangingPunct="0">
              <a:lnSpc>
                <a:spcPct val="150000"/>
              </a:lnSpc>
            </a:pPr>
            <a:endParaRPr lang="zh-CN" altLang="zh-CN" sz="2400" b="1" dirty="0" smtClean="0">
              <a:solidFill>
                <a:srgbClr val="FF6600"/>
              </a:solidFill>
              <a:latin typeface="华文行楷" pitchFamily="2" charset="-122"/>
              <a:ea typeface="华文行楷" pitchFamily="2" charset="-122"/>
            </a:endParaRPr>
          </a:p>
          <a:p>
            <a:pPr eaLnBrk="0" hangingPunct="0">
              <a:lnSpc>
                <a:spcPct val="150000"/>
              </a:lnSpc>
            </a:pPr>
            <a:endParaRPr lang="zh-CN" altLang="en-US" sz="2400" b="1" dirty="0">
              <a:latin typeface="华文行楷" pitchFamily="2" charset="-122"/>
              <a:ea typeface="华文行楷" pitchFamily="2" charset="-122"/>
            </a:endParaRPr>
          </a:p>
        </p:txBody>
      </p:sp>
      <p:grpSp>
        <p:nvGrpSpPr>
          <p:cNvPr id="2" name="组合 15"/>
          <p:cNvGrpSpPr/>
          <p:nvPr/>
        </p:nvGrpSpPr>
        <p:grpSpPr>
          <a:xfrm>
            <a:off x="-3175" y="61913"/>
            <a:ext cx="3779838" cy="1152525"/>
            <a:chOff x="-3175" y="61913"/>
            <a:chExt cx="3779838" cy="1152525"/>
          </a:xfrm>
        </p:grpSpPr>
        <p:pic>
          <p:nvPicPr>
            <p:cNvPr id="166920" name="Picture 2"/>
            <p:cNvPicPr>
              <a:picLocks noChangeAspect="1" noChangeArrowheads="1"/>
            </p:cNvPicPr>
            <p:nvPr/>
          </p:nvPicPr>
          <p:blipFill>
            <a:blip r:embed="rId4" cstate="print"/>
            <a:srcRect/>
            <a:stretch>
              <a:fillRect/>
            </a:stretch>
          </p:blipFill>
          <p:spPr bwMode="auto">
            <a:xfrm>
              <a:off x="-3175" y="61913"/>
              <a:ext cx="3779838" cy="1152525"/>
            </a:xfrm>
            <a:prstGeom prst="rect">
              <a:avLst/>
            </a:prstGeom>
            <a:noFill/>
            <a:ln w="9525">
              <a:noFill/>
              <a:miter lim="800000"/>
              <a:headEnd/>
              <a:tailEnd/>
            </a:ln>
          </p:spPr>
        </p:pic>
        <p:sp>
          <p:nvSpPr>
            <p:cNvPr id="11" name="TextBox 10"/>
            <p:cNvSpPr txBox="1"/>
            <p:nvPr/>
          </p:nvSpPr>
          <p:spPr>
            <a:xfrm>
              <a:off x="196850" y="600075"/>
              <a:ext cx="2517762"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
        <p:nvSpPr>
          <p:cNvPr id="166922" name="TextBox 15"/>
          <p:cNvSpPr txBox="1">
            <a:spLocks noChangeArrowheads="1"/>
          </p:cNvSpPr>
          <p:nvPr/>
        </p:nvSpPr>
        <p:spPr bwMode="auto">
          <a:xfrm>
            <a:off x="3678238" y="620713"/>
            <a:ext cx="2693987" cy="461962"/>
          </a:xfrm>
          <a:prstGeom prst="rect">
            <a:avLst/>
          </a:prstGeom>
          <a:noFill/>
          <a:ln w="9525">
            <a:noFill/>
            <a:miter lim="800000"/>
            <a:headEnd/>
            <a:tailEnd/>
          </a:ln>
        </p:spPr>
        <p:txBody>
          <a:bodyPr>
            <a:spAutoFit/>
          </a:bodyPr>
          <a:lstStyle/>
          <a:p>
            <a:r>
              <a:rPr lang="en-US" altLang="zh-CN" sz="2400" dirty="0">
                <a:solidFill>
                  <a:srgbClr val="FF6600"/>
                </a:solidFill>
                <a:latin typeface="Helvetica" pitchFamily="34" charset="0"/>
                <a:ea typeface="楷体_GB2312" pitchFamily="49" charset="-122"/>
              </a:rPr>
              <a:t>Sentence </a:t>
            </a:r>
            <a:r>
              <a:rPr lang="en-US" altLang="zh-CN" sz="2400" dirty="0" smtClean="0">
                <a:solidFill>
                  <a:srgbClr val="FF6600"/>
                </a:solidFill>
                <a:latin typeface="Helvetica" pitchFamily="34" charset="0"/>
                <a:ea typeface="楷体_GB2312" pitchFamily="49" charset="-122"/>
              </a:rPr>
              <a:t>writing</a:t>
            </a:r>
            <a:endParaRPr lang="zh-CN" altLang="en-US" sz="2400" dirty="0">
              <a:solidFill>
                <a:srgbClr val="FF6600"/>
              </a:solidFill>
              <a:latin typeface="Calibri" pitchFamily="34" charset="0"/>
            </a:endParaRPr>
          </a:p>
        </p:txBody>
      </p:sp>
      <p:sp>
        <p:nvSpPr>
          <p:cNvPr id="10" name="Text Box 23"/>
          <p:cNvSpPr txBox="1">
            <a:spLocks noChangeArrowheads="1"/>
          </p:cNvSpPr>
          <p:nvPr/>
        </p:nvSpPr>
        <p:spPr bwMode="auto">
          <a:xfrm>
            <a:off x="1214414" y="4857760"/>
            <a:ext cx="6561037" cy="978729"/>
          </a:xfrm>
          <a:prstGeom prst="rect">
            <a:avLst/>
          </a:prstGeom>
          <a:noFill/>
          <a:ln w="9525">
            <a:noFill/>
            <a:miter lim="800000"/>
            <a:headEnd/>
            <a:tailEnd/>
          </a:ln>
        </p:spPr>
        <p:txBody>
          <a:bodyPr wrap="square">
            <a:spAutoFit/>
          </a:bodyPr>
          <a:lstStyle/>
          <a:p>
            <a:pPr algn="just">
              <a:lnSpc>
                <a:spcPct val="120000"/>
              </a:lnSpc>
            </a:pPr>
            <a:r>
              <a:rPr lang="zh-CN" altLang="en-US" sz="2400" dirty="0" smtClean="0">
                <a:latin typeface="华文行楷" pitchFamily="2" charset="-122"/>
                <a:ea typeface="华文行楷" pitchFamily="2" charset="-122"/>
              </a:rPr>
              <a:t>哈利和罗恩还没有回过神来，她便</a:t>
            </a:r>
            <a:r>
              <a:rPr lang="zh-CN" altLang="en-US" sz="2400" u="sng" dirty="0" smtClean="0">
                <a:latin typeface="华文行楷" pitchFamily="2" charset="-122"/>
                <a:ea typeface="华文行楷" pitchFamily="2" charset="-122"/>
              </a:rPr>
              <a:t>抱着一堆书</a:t>
            </a:r>
            <a:r>
              <a:rPr lang="zh-CN" altLang="en-US" sz="2400" dirty="0" smtClean="0">
                <a:latin typeface="华文行楷" pitchFamily="2" charset="-122"/>
                <a:ea typeface="华文行楷" pitchFamily="2" charset="-122"/>
              </a:rPr>
              <a:t>，冲了回来。 </a:t>
            </a:r>
          </a:p>
        </p:txBody>
      </p:sp>
      <p:pic>
        <p:nvPicPr>
          <p:cNvPr id="15"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5"/>
          <p:cNvPicPr>
            <a:picLocks noChangeAspect="1" noChangeArrowheads="1"/>
          </p:cNvPicPr>
          <p:nvPr/>
        </p:nvPicPr>
        <p:blipFill>
          <a:blip r:embed="rId3" cstate="print"/>
          <a:srcRect l="7698" t="13989"/>
          <a:stretch>
            <a:fillRect/>
          </a:stretch>
        </p:blipFill>
        <p:spPr bwMode="auto">
          <a:xfrm>
            <a:off x="860425" y="1685925"/>
            <a:ext cx="7708900" cy="5184775"/>
          </a:xfrm>
          <a:prstGeom prst="rect">
            <a:avLst/>
          </a:prstGeom>
          <a:noFill/>
          <a:ln w="9525">
            <a:noFill/>
            <a:miter lim="800000"/>
            <a:headEnd/>
            <a:tailEnd/>
          </a:ln>
        </p:spPr>
      </p:pic>
      <p:sp>
        <p:nvSpPr>
          <p:cNvPr id="15" name="Text Box 23"/>
          <p:cNvSpPr txBox="1">
            <a:spLocks noChangeArrowheads="1"/>
          </p:cNvSpPr>
          <p:nvPr/>
        </p:nvSpPr>
        <p:spPr bwMode="auto">
          <a:xfrm>
            <a:off x="1446383" y="4837402"/>
            <a:ext cx="6396310" cy="978729"/>
          </a:xfrm>
          <a:prstGeom prst="rect">
            <a:avLst/>
          </a:prstGeom>
          <a:noFill/>
          <a:ln w="9525">
            <a:noFill/>
            <a:miter lim="800000"/>
            <a:headEnd/>
            <a:tailEnd/>
          </a:ln>
        </p:spPr>
        <p:txBody>
          <a:bodyPr wrap="square">
            <a:spAutoFit/>
          </a:bodyPr>
          <a:lstStyle/>
          <a:p>
            <a:pPr algn="just">
              <a:lnSpc>
                <a:spcPct val="120000"/>
              </a:lnSpc>
            </a:pPr>
            <a:r>
              <a:rPr lang="en-US" altLang="zh-CN" sz="2400" dirty="0" smtClean="0">
                <a:latin typeface="华文行楷" pitchFamily="2" charset="-122"/>
                <a:ea typeface="华文行楷" pitchFamily="2" charset="-122"/>
              </a:rPr>
              <a:t>……</a:t>
            </a:r>
            <a:r>
              <a:rPr lang="zh-CN" altLang="en-US" sz="2400" dirty="0" smtClean="0">
                <a:latin typeface="华文行楷" pitchFamily="2" charset="-122"/>
                <a:ea typeface="华文行楷" pitchFamily="2" charset="-122"/>
              </a:rPr>
              <a:t>紧接着，哈利停止了俯冲。</a:t>
            </a:r>
            <a:r>
              <a:rPr lang="zh-CN" altLang="en-US" sz="2400" u="sng" dirty="0" smtClean="0">
                <a:latin typeface="华文行楷" pitchFamily="2" charset="-122"/>
                <a:ea typeface="华文行楷" pitchFamily="2" charset="-122"/>
              </a:rPr>
              <a:t>他胜利地举起手臂，飞贼被他紧紧地抓在手里</a:t>
            </a:r>
            <a:r>
              <a:rPr lang="zh-CN" altLang="en-US" sz="2400" dirty="0" smtClean="0">
                <a:latin typeface="华文行楷" pitchFamily="2" charset="-122"/>
                <a:ea typeface="华文行楷" pitchFamily="2" charset="-122"/>
              </a:rPr>
              <a:t>。</a:t>
            </a:r>
          </a:p>
        </p:txBody>
      </p:sp>
      <p:sp>
        <p:nvSpPr>
          <p:cNvPr id="21" name="TextBox 20"/>
          <p:cNvSpPr txBox="1"/>
          <p:nvPr/>
        </p:nvSpPr>
        <p:spPr>
          <a:xfrm>
            <a:off x="5414350" y="1142984"/>
            <a:ext cx="2372360" cy="492443"/>
          </a:xfrm>
          <a:prstGeom prst="rect">
            <a:avLst/>
          </a:prstGeom>
          <a:noFill/>
          <a:ln>
            <a:solidFill>
              <a:srgbClr val="FF6600"/>
            </a:solidFill>
          </a:ln>
          <a:effectLst>
            <a:glow rad="63500">
              <a:schemeClr val="accent6">
                <a:satMod val="175000"/>
                <a:alpha val="40000"/>
              </a:schemeClr>
            </a:glow>
          </a:effectLst>
        </p:spPr>
        <p:txBody>
          <a:bodyPr>
            <a:spAutoFit/>
          </a:bodyPr>
          <a:lstStyle>
            <a:defPPr>
              <a:defRPr lang="zh-CN"/>
            </a:defPPr>
            <a:lvl1pPr>
              <a:defRPr b="1">
                <a:latin typeface="Helvetica" pitchFamily="34" charset="0"/>
                <a:ea typeface="楷体_GB2312" pitchFamily="49" charset="-122"/>
              </a:defRPr>
            </a:lvl1pPr>
          </a:lstStyle>
          <a:p>
            <a:pPr fontAlgn="auto">
              <a:spcBef>
                <a:spcPts val="0"/>
              </a:spcBef>
              <a:spcAft>
                <a:spcPts val="0"/>
              </a:spcAft>
              <a:defRPr/>
            </a:pPr>
            <a:r>
              <a:rPr lang="en-US" altLang="zh-CN" sz="2600" dirty="0" smtClean="0"/>
              <a:t>Appreciation</a:t>
            </a:r>
            <a:endParaRPr lang="zh-CN" altLang="en-US" sz="2600" dirty="0"/>
          </a:p>
        </p:txBody>
      </p:sp>
      <p:sp>
        <p:nvSpPr>
          <p:cNvPr id="166922" name="TextBox 15"/>
          <p:cNvSpPr txBox="1">
            <a:spLocks noChangeArrowheads="1"/>
          </p:cNvSpPr>
          <p:nvPr/>
        </p:nvSpPr>
        <p:spPr bwMode="auto">
          <a:xfrm>
            <a:off x="3678238" y="620713"/>
            <a:ext cx="2693987" cy="461962"/>
          </a:xfrm>
          <a:prstGeom prst="rect">
            <a:avLst/>
          </a:prstGeom>
          <a:noFill/>
          <a:ln w="9525">
            <a:noFill/>
            <a:miter lim="800000"/>
            <a:headEnd/>
            <a:tailEnd/>
          </a:ln>
        </p:spPr>
        <p:txBody>
          <a:bodyPr>
            <a:spAutoFit/>
          </a:bodyPr>
          <a:lstStyle/>
          <a:p>
            <a:r>
              <a:rPr lang="en-US" altLang="zh-CN" sz="2400" dirty="0">
                <a:solidFill>
                  <a:srgbClr val="FF6600"/>
                </a:solidFill>
                <a:latin typeface="Helvetica" pitchFamily="34" charset="0"/>
                <a:ea typeface="楷体_GB2312" pitchFamily="49" charset="-122"/>
              </a:rPr>
              <a:t>Sentence </a:t>
            </a:r>
            <a:r>
              <a:rPr lang="en-US" altLang="zh-CN" sz="2400" dirty="0" smtClean="0">
                <a:solidFill>
                  <a:srgbClr val="FF6600"/>
                </a:solidFill>
                <a:latin typeface="Helvetica" pitchFamily="34" charset="0"/>
                <a:ea typeface="楷体_GB2312" pitchFamily="49" charset="-122"/>
              </a:rPr>
              <a:t>writing</a:t>
            </a:r>
            <a:endParaRPr lang="zh-CN" altLang="en-US" sz="2400" dirty="0">
              <a:solidFill>
                <a:srgbClr val="FF6600"/>
              </a:solidFill>
              <a:latin typeface="Calibri" pitchFamily="34" charset="0"/>
            </a:endParaRPr>
          </a:p>
        </p:txBody>
      </p:sp>
      <p:sp>
        <p:nvSpPr>
          <p:cNvPr id="16" name="Text Box 23"/>
          <p:cNvSpPr txBox="1">
            <a:spLocks noChangeArrowheads="1"/>
          </p:cNvSpPr>
          <p:nvPr/>
        </p:nvSpPr>
        <p:spPr bwMode="auto">
          <a:xfrm>
            <a:off x="1390400" y="2245972"/>
            <a:ext cx="6557693" cy="4047262"/>
          </a:xfrm>
          <a:prstGeom prst="rect">
            <a:avLst/>
          </a:prstGeom>
          <a:noFill/>
          <a:ln w="9525">
            <a:noFill/>
            <a:miter lim="800000"/>
            <a:headEnd/>
            <a:tailEnd/>
          </a:ln>
        </p:spPr>
        <p:txBody>
          <a:bodyPr wrap="square">
            <a:spAutoFit/>
          </a:bodyPr>
          <a:lstStyle/>
          <a:p>
            <a:pPr eaLnBrk="0" hangingPunct="0">
              <a:lnSpc>
                <a:spcPct val="150000"/>
              </a:lnSpc>
            </a:pPr>
            <a:r>
              <a:rPr lang="en-US" altLang="zh-CN" sz="2400" b="1" dirty="0" smtClean="0">
                <a:solidFill>
                  <a:srgbClr val="FF6600"/>
                </a:solidFill>
                <a:latin typeface="Arial" pitchFamily="34" charset="0"/>
                <a:ea typeface="Arial Unicode MS" pitchFamily="34" charset="-122"/>
                <a:cs typeface="Arial" pitchFamily="34" charset="0"/>
              </a:rPr>
              <a:t>III.</a:t>
            </a:r>
            <a:r>
              <a:rPr lang="zh-CN" altLang="en-US" sz="2400" b="1" dirty="0" smtClean="0">
                <a:solidFill>
                  <a:srgbClr val="FF6600"/>
                </a:solidFill>
                <a:latin typeface="华文行楷" pitchFamily="2" charset="-122"/>
                <a:ea typeface="华文楷体"/>
              </a:rPr>
              <a:t>名词</a:t>
            </a:r>
            <a:r>
              <a:rPr lang="en-US" altLang="zh-CN" sz="2400" b="1" dirty="0" smtClean="0">
                <a:solidFill>
                  <a:srgbClr val="FF6600"/>
                </a:solidFill>
                <a:latin typeface="华文行楷" pitchFamily="2" charset="-122"/>
                <a:ea typeface="华文楷体"/>
              </a:rPr>
              <a:t>+</a:t>
            </a:r>
            <a:r>
              <a:rPr lang="zh-CN" altLang="en-US" sz="2400" b="1" dirty="0" smtClean="0">
                <a:solidFill>
                  <a:srgbClr val="FF6600"/>
                </a:solidFill>
                <a:latin typeface="华文行楷" pitchFamily="2" charset="-122"/>
                <a:ea typeface="华文楷体"/>
              </a:rPr>
              <a:t>过去分词</a:t>
            </a:r>
          </a:p>
          <a:p>
            <a:pPr eaLnBrk="0" hangingPunct="0">
              <a:lnSpc>
                <a:spcPct val="120000"/>
              </a:lnSpc>
              <a:spcBef>
                <a:spcPts val="600"/>
              </a:spcBef>
            </a:pPr>
            <a:r>
              <a:rPr lang="en-US" altLang="zh-CN" sz="2400" b="1" dirty="0" smtClean="0">
                <a:latin typeface="Helvetica" pitchFamily="34" charset="0"/>
                <a:ea typeface="楷体_GB2312" pitchFamily="49" charset="-122"/>
              </a:rPr>
              <a:t>… the next second, Harry had pulled out of the dive, </a:t>
            </a:r>
            <a:r>
              <a:rPr lang="en-US" altLang="zh-CN" sz="2400" b="1" u="sng" dirty="0" smtClean="0">
                <a:latin typeface="Helvetica" pitchFamily="34" charset="0"/>
                <a:ea typeface="楷体_GB2312" pitchFamily="49" charset="-122"/>
              </a:rPr>
              <a:t>his arm raised in triumph, the Snitch clasped in his hand</a:t>
            </a:r>
            <a:r>
              <a:rPr lang="en-US" altLang="zh-CN" sz="2400" b="1" dirty="0" smtClean="0">
                <a:latin typeface="Helvetica" pitchFamily="34" charset="0"/>
                <a:ea typeface="楷体_GB2312" pitchFamily="49" charset="-122"/>
              </a:rPr>
              <a:t>. </a:t>
            </a:r>
            <a:r>
              <a:rPr lang="en-US" altLang="zh-CN" sz="2400" dirty="0" smtClean="0">
                <a:latin typeface="Helvetica" pitchFamily="34" charset="0"/>
                <a:ea typeface="Cambria Math" pitchFamily="18" charset="0"/>
                <a:cs typeface="Arial" charset="0"/>
              </a:rPr>
              <a:t>(From </a:t>
            </a:r>
            <a:r>
              <a:rPr lang="en-US" altLang="zh-CN" sz="2400" i="1" dirty="0" smtClean="0"/>
              <a:t>Harry Potter and the Philosopher’s Stone</a:t>
            </a:r>
            <a:r>
              <a:rPr lang="en-US" altLang="zh-CN" sz="2400" i="1" dirty="0" smtClean="0">
                <a:latin typeface="Helvetica" pitchFamily="34" charset="0"/>
                <a:ea typeface="Cambria Math" pitchFamily="18" charset="0"/>
                <a:cs typeface="Arial" charset="0"/>
              </a:rPr>
              <a:t>)</a:t>
            </a:r>
            <a:endParaRPr lang="zh-CN" altLang="en-US" sz="2400" i="1" dirty="0" smtClean="0">
              <a:latin typeface="Helvetica" pitchFamily="34" charset="0"/>
              <a:ea typeface="Cambria Math" pitchFamily="18" charset="0"/>
              <a:cs typeface="Arial" charset="0"/>
            </a:endParaRPr>
          </a:p>
          <a:p>
            <a:pPr eaLnBrk="0" hangingPunct="0">
              <a:lnSpc>
                <a:spcPct val="120000"/>
              </a:lnSpc>
            </a:pPr>
            <a:endParaRPr lang="zh-CN" altLang="zh-CN" sz="2400" b="1" dirty="0" smtClean="0">
              <a:latin typeface="Helvetica" pitchFamily="34" charset="0"/>
              <a:ea typeface="楷体_GB2312" pitchFamily="49" charset="-122"/>
            </a:endParaRPr>
          </a:p>
          <a:p>
            <a:pPr eaLnBrk="0" hangingPunct="0">
              <a:lnSpc>
                <a:spcPct val="150000"/>
              </a:lnSpc>
            </a:pPr>
            <a:endParaRPr lang="zh-CN" altLang="zh-CN" sz="2400" b="1" dirty="0" smtClean="0">
              <a:solidFill>
                <a:srgbClr val="FF6600"/>
              </a:solidFill>
              <a:latin typeface="华文行楷" pitchFamily="2" charset="-122"/>
              <a:ea typeface="华文行楷" pitchFamily="2" charset="-122"/>
            </a:endParaRPr>
          </a:p>
          <a:p>
            <a:pPr eaLnBrk="0" hangingPunct="0">
              <a:lnSpc>
                <a:spcPct val="150000"/>
              </a:lnSpc>
            </a:pPr>
            <a:endParaRPr lang="zh-CN" altLang="en-US" sz="2400" b="1" dirty="0">
              <a:latin typeface="华文行楷" pitchFamily="2" charset="-122"/>
              <a:ea typeface="华文行楷" pitchFamily="2" charset="-122"/>
            </a:endParaRPr>
          </a:p>
        </p:txBody>
      </p:sp>
      <p:grpSp>
        <p:nvGrpSpPr>
          <p:cNvPr id="9" name="组合 8"/>
          <p:cNvGrpSpPr/>
          <p:nvPr/>
        </p:nvGrpSpPr>
        <p:grpSpPr>
          <a:xfrm>
            <a:off x="-3175" y="61913"/>
            <a:ext cx="3779838" cy="1152525"/>
            <a:chOff x="-3175" y="61913"/>
            <a:chExt cx="3779838" cy="1152525"/>
          </a:xfrm>
        </p:grpSpPr>
        <p:pic>
          <p:nvPicPr>
            <p:cNvPr id="10" name="Picture 2"/>
            <p:cNvPicPr>
              <a:picLocks noChangeAspect="1" noChangeArrowheads="1"/>
            </p:cNvPicPr>
            <p:nvPr/>
          </p:nvPicPr>
          <p:blipFill>
            <a:blip r:embed="rId4" cstate="print"/>
            <a:srcRect/>
            <a:stretch>
              <a:fillRect/>
            </a:stretch>
          </p:blipFill>
          <p:spPr bwMode="auto">
            <a:xfrm>
              <a:off x="-3175" y="61913"/>
              <a:ext cx="3779838" cy="1152525"/>
            </a:xfrm>
            <a:prstGeom prst="rect">
              <a:avLst/>
            </a:prstGeom>
            <a:noFill/>
            <a:ln w="9525">
              <a:noFill/>
              <a:miter lim="800000"/>
              <a:headEnd/>
              <a:tailEnd/>
            </a:ln>
          </p:spPr>
        </p:pic>
        <p:sp>
          <p:nvSpPr>
            <p:cNvPr id="11" name="TextBox 10"/>
            <p:cNvSpPr txBox="1"/>
            <p:nvPr/>
          </p:nvSpPr>
          <p:spPr>
            <a:xfrm>
              <a:off x="196850" y="600075"/>
              <a:ext cx="2517762"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3"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blinds(horizontal)">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5"/>
          <p:cNvPicPr>
            <a:picLocks noChangeAspect="1" noChangeArrowheads="1"/>
          </p:cNvPicPr>
          <p:nvPr/>
        </p:nvPicPr>
        <p:blipFill>
          <a:blip r:embed="rId3" cstate="print"/>
          <a:srcRect l="7698" t="13989"/>
          <a:stretch>
            <a:fillRect/>
          </a:stretch>
        </p:blipFill>
        <p:spPr bwMode="auto">
          <a:xfrm>
            <a:off x="860425" y="1685925"/>
            <a:ext cx="7708900" cy="5184775"/>
          </a:xfrm>
          <a:prstGeom prst="rect">
            <a:avLst/>
          </a:prstGeom>
          <a:noFill/>
          <a:ln w="9525">
            <a:noFill/>
            <a:miter lim="800000"/>
            <a:headEnd/>
            <a:tailEnd/>
          </a:ln>
        </p:spPr>
      </p:pic>
      <p:sp>
        <p:nvSpPr>
          <p:cNvPr id="15" name="Text Box 23"/>
          <p:cNvSpPr txBox="1">
            <a:spLocks noChangeArrowheads="1"/>
          </p:cNvSpPr>
          <p:nvPr/>
        </p:nvSpPr>
        <p:spPr bwMode="auto">
          <a:xfrm>
            <a:off x="1331640" y="4964975"/>
            <a:ext cx="6557693" cy="1200329"/>
          </a:xfrm>
          <a:prstGeom prst="rect">
            <a:avLst/>
          </a:prstGeom>
          <a:noFill/>
          <a:ln w="9525">
            <a:noFill/>
            <a:miter lim="800000"/>
            <a:headEnd/>
            <a:tailEnd/>
          </a:ln>
        </p:spPr>
        <p:txBody>
          <a:bodyPr wrap="square">
            <a:spAutoFit/>
          </a:bodyPr>
          <a:lstStyle/>
          <a:p>
            <a:pPr algn="just"/>
            <a:r>
              <a:rPr lang="zh-CN" altLang="en-US" sz="2400" dirty="0" smtClean="0">
                <a:latin typeface="华文行楷" pitchFamily="2" charset="-122"/>
                <a:ea typeface="华文行楷" pitchFamily="2" charset="-122"/>
              </a:rPr>
              <a:t>过来，快跑，快跑！哈利朝赫敏喊道，想把她拉向门口，但是她动弹不得</a:t>
            </a:r>
            <a:r>
              <a:rPr lang="en-US" altLang="zh-CN" sz="2400" dirty="0" smtClean="0">
                <a:latin typeface="华文行楷" pitchFamily="2" charset="-122"/>
                <a:ea typeface="华文行楷" pitchFamily="2" charset="-122"/>
              </a:rPr>
              <a:t>, </a:t>
            </a:r>
            <a:r>
              <a:rPr lang="zh-CN" altLang="en-US" sz="2400" dirty="0" smtClean="0">
                <a:latin typeface="华文行楷" pitchFamily="2" charset="-122"/>
                <a:ea typeface="华文行楷" pitchFamily="2" charset="-122"/>
              </a:rPr>
              <a:t>仍然紧紧地贴在墙上，</a:t>
            </a:r>
            <a:r>
              <a:rPr lang="zh-CN" altLang="en-US" sz="2400" u="sng" dirty="0" smtClean="0">
                <a:latin typeface="华文行楷" pitchFamily="2" charset="-122"/>
                <a:ea typeface="华文行楷" pitchFamily="2" charset="-122"/>
              </a:rPr>
              <a:t>嘴巴惊恐地张得老大</a:t>
            </a:r>
            <a:r>
              <a:rPr lang="zh-CN" altLang="en-US" sz="2400" dirty="0" smtClean="0">
                <a:latin typeface="华文行楷" pitchFamily="2" charset="-122"/>
                <a:ea typeface="华文行楷" pitchFamily="2" charset="-122"/>
              </a:rPr>
              <a:t>。</a:t>
            </a:r>
          </a:p>
        </p:txBody>
      </p:sp>
      <p:sp>
        <p:nvSpPr>
          <p:cNvPr id="21" name="TextBox 20"/>
          <p:cNvSpPr txBox="1"/>
          <p:nvPr/>
        </p:nvSpPr>
        <p:spPr>
          <a:xfrm>
            <a:off x="5414350" y="1142984"/>
            <a:ext cx="2372360" cy="492443"/>
          </a:xfrm>
          <a:prstGeom prst="rect">
            <a:avLst/>
          </a:prstGeom>
          <a:noFill/>
          <a:ln>
            <a:solidFill>
              <a:srgbClr val="FF6600"/>
            </a:solidFill>
          </a:ln>
          <a:effectLst>
            <a:glow rad="63500">
              <a:schemeClr val="accent6">
                <a:satMod val="175000"/>
                <a:alpha val="40000"/>
              </a:schemeClr>
            </a:glow>
          </a:effectLst>
        </p:spPr>
        <p:txBody>
          <a:bodyPr>
            <a:spAutoFit/>
          </a:bodyPr>
          <a:lstStyle>
            <a:defPPr>
              <a:defRPr lang="zh-CN"/>
            </a:defPPr>
            <a:lvl1pPr>
              <a:defRPr b="1">
                <a:latin typeface="Helvetica" pitchFamily="34" charset="0"/>
                <a:ea typeface="楷体_GB2312" pitchFamily="49" charset="-122"/>
              </a:defRPr>
            </a:lvl1pPr>
          </a:lstStyle>
          <a:p>
            <a:pPr fontAlgn="auto">
              <a:spcBef>
                <a:spcPts val="0"/>
              </a:spcBef>
              <a:spcAft>
                <a:spcPts val="0"/>
              </a:spcAft>
              <a:defRPr/>
            </a:pPr>
            <a:r>
              <a:rPr lang="en-US" altLang="zh-CN" sz="2600" dirty="0" smtClean="0"/>
              <a:t>Appreciation</a:t>
            </a:r>
            <a:endParaRPr lang="zh-CN" altLang="en-US" sz="2600" dirty="0"/>
          </a:p>
        </p:txBody>
      </p:sp>
      <p:sp>
        <p:nvSpPr>
          <p:cNvPr id="166922" name="TextBox 15"/>
          <p:cNvSpPr txBox="1">
            <a:spLocks noChangeArrowheads="1"/>
          </p:cNvSpPr>
          <p:nvPr/>
        </p:nvSpPr>
        <p:spPr bwMode="auto">
          <a:xfrm>
            <a:off x="3678238" y="620713"/>
            <a:ext cx="2693987" cy="461962"/>
          </a:xfrm>
          <a:prstGeom prst="rect">
            <a:avLst/>
          </a:prstGeom>
          <a:noFill/>
          <a:ln w="9525">
            <a:noFill/>
            <a:miter lim="800000"/>
            <a:headEnd/>
            <a:tailEnd/>
          </a:ln>
        </p:spPr>
        <p:txBody>
          <a:bodyPr>
            <a:spAutoFit/>
          </a:bodyPr>
          <a:lstStyle/>
          <a:p>
            <a:r>
              <a:rPr lang="en-US" altLang="zh-CN" sz="2400" dirty="0">
                <a:solidFill>
                  <a:srgbClr val="FF6600"/>
                </a:solidFill>
                <a:latin typeface="Helvetica" pitchFamily="34" charset="0"/>
                <a:ea typeface="楷体_GB2312" pitchFamily="49" charset="-122"/>
              </a:rPr>
              <a:t>Sentence </a:t>
            </a:r>
            <a:r>
              <a:rPr lang="en-US" altLang="zh-CN" sz="2400" dirty="0" smtClean="0">
                <a:solidFill>
                  <a:srgbClr val="FF6600"/>
                </a:solidFill>
                <a:latin typeface="Helvetica" pitchFamily="34" charset="0"/>
                <a:ea typeface="楷体_GB2312" pitchFamily="49" charset="-122"/>
              </a:rPr>
              <a:t>writing</a:t>
            </a:r>
            <a:endParaRPr lang="zh-CN" altLang="en-US" sz="2400" dirty="0">
              <a:solidFill>
                <a:srgbClr val="FF6600"/>
              </a:solidFill>
              <a:latin typeface="Calibri" pitchFamily="34" charset="0"/>
            </a:endParaRPr>
          </a:p>
        </p:txBody>
      </p:sp>
      <p:sp>
        <p:nvSpPr>
          <p:cNvPr id="16" name="Text Box 23"/>
          <p:cNvSpPr txBox="1">
            <a:spLocks noChangeArrowheads="1"/>
          </p:cNvSpPr>
          <p:nvPr/>
        </p:nvSpPr>
        <p:spPr bwMode="auto">
          <a:xfrm>
            <a:off x="1390400" y="2060848"/>
            <a:ext cx="6557693" cy="4490460"/>
          </a:xfrm>
          <a:prstGeom prst="rect">
            <a:avLst/>
          </a:prstGeom>
          <a:noFill/>
          <a:ln w="9525">
            <a:noFill/>
            <a:miter lim="800000"/>
            <a:headEnd/>
            <a:tailEnd/>
          </a:ln>
        </p:spPr>
        <p:txBody>
          <a:bodyPr wrap="square">
            <a:spAutoFit/>
          </a:bodyPr>
          <a:lstStyle/>
          <a:p>
            <a:pPr eaLnBrk="0" hangingPunct="0">
              <a:lnSpc>
                <a:spcPct val="150000"/>
              </a:lnSpc>
            </a:pPr>
            <a:r>
              <a:rPr lang="zh-CN" altLang="zh-CN" sz="2400" b="1" dirty="0" smtClean="0">
                <a:solidFill>
                  <a:srgbClr val="FF6600"/>
                </a:solidFill>
                <a:latin typeface="Arial" pitchFamily="34" charset="0"/>
                <a:ea typeface="Arial Unicode MS" pitchFamily="34" charset="-122"/>
                <a:cs typeface="Arial" pitchFamily="34" charset="0"/>
              </a:rPr>
              <a:t> </a:t>
            </a:r>
            <a:r>
              <a:rPr lang="en-US" altLang="zh-CN" sz="2400" b="1" dirty="0" smtClean="0">
                <a:solidFill>
                  <a:srgbClr val="FF6600"/>
                </a:solidFill>
                <a:latin typeface="Arial" pitchFamily="34" charset="0"/>
                <a:ea typeface="Arial Unicode MS" pitchFamily="34" charset="-122"/>
                <a:cs typeface="Arial" pitchFamily="34" charset="0"/>
              </a:rPr>
              <a:t>IV. </a:t>
            </a:r>
            <a:r>
              <a:rPr lang="zh-CN" altLang="zh-CN" sz="2400" b="1" dirty="0" smtClean="0">
                <a:solidFill>
                  <a:srgbClr val="FF6600"/>
                </a:solidFill>
                <a:latin typeface="华文行楷" pitchFamily="2" charset="-122"/>
                <a:ea typeface="华文楷体"/>
              </a:rPr>
              <a:t>名词</a:t>
            </a:r>
            <a:r>
              <a:rPr lang="en-US" altLang="zh-CN" sz="2400" b="1" dirty="0" smtClean="0">
                <a:solidFill>
                  <a:srgbClr val="FF6600"/>
                </a:solidFill>
                <a:latin typeface="华文行楷" pitchFamily="2" charset="-122"/>
                <a:ea typeface="华文楷体"/>
              </a:rPr>
              <a:t>+</a:t>
            </a:r>
            <a:r>
              <a:rPr lang="zh-CN" altLang="zh-CN" sz="2400" b="1" dirty="0" smtClean="0">
                <a:solidFill>
                  <a:srgbClr val="FF6600"/>
                </a:solidFill>
                <a:latin typeface="华文行楷" pitchFamily="2" charset="-122"/>
                <a:ea typeface="华文楷体"/>
              </a:rPr>
              <a:t>形容词</a:t>
            </a:r>
            <a:endParaRPr lang="en-US" altLang="zh-CN" sz="2400" b="1" dirty="0" smtClean="0">
              <a:solidFill>
                <a:srgbClr val="FF6600"/>
              </a:solidFill>
              <a:latin typeface="华文行楷" pitchFamily="2" charset="-122"/>
              <a:ea typeface="华文楷体"/>
            </a:endParaRPr>
          </a:p>
          <a:p>
            <a:pPr algn="just" eaLnBrk="0" hangingPunct="0">
              <a:spcBef>
                <a:spcPts val="400"/>
              </a:spcBef>
            </a:pPr>
            <a:r>
              <a:rPr lang="en-US" altLang="zh-CN" sz="2400" b="1" dirty="0" smtClean="0">
                <a:latin typeface="Helvetica" pitchFamily="34" charset="0"/>
                <a:ea typeface="楷体_GB2312" pitchFamily="49" charset="-122"/>
              </a:rPr>
              <a:t>Come on, run, run! Harry yelled at Hermione, trying to pull her toward the door, but she couldn’t move, she was still flat against the wall, </a:t>
            </a:r>
            <a:r>
              <a:rPr lang="en-US" altLang="zh-CN" sz="2400" b="1" u="sng" dirty="0" smtClean="0">
                <a:latin typeface="Helvetica" pitchFamily="34" charset="0"/>
                <a:ea typeface="楷体_GB2312" pitchFamily="49" charset="-122"/>
              </a:rPr>
              <a:t>her mouth open with terror.</a:t>
            </a:r>
            <a:r>
              <a:rPr lang="en-US" altLang="zh-CN" sz="2400" b="1" dirty="0" smtClean="0">
                <a:latin typeface="Helvetica" pitchFamily="34" charset="0"/>
                <a:ea typeface="楷体_GB2312" pitchFamily="49" charset="-122"/>
              </a:rPr>
              <a:t> </a:t>
            </a:r>
            <a:r>
              <a:rPr lang="en-US" altLang="zh-CN" sz="2400" dirty="0" smtClean="0">
                <a:latin typeface="Helvetica" pitchFamily="34" charset="0"/>
                <a:ea typeface="Cambria Math" pitchFamily="18" charset="0"/>
                <a:cs typeface="Arial" charset="0"/>
              </a:rPr>
              <a:t>(From </a:t>
            </a:r>
            <a:r>
              <a:rPr lang="en-US" altLang="zh-CN" sz="2400" i="1" dirty="0" smtClean="0"/>
              <a:t>Harry Potter and the Philosopher’s Stone</a:t>
            </a:r>
            <a:r>
              <a:rPr lang="en-US" altLang="zh-CN" sz="2400" i="1" dirty="0" smtClean="0">
                <a:latin typeface="Helvetica" pitchFamily="34" charset="0"/>
                <a:ea typeface="Cambria Math" pitchFamily="18" charset="0"/>
                <a:cs typeface="Arial" charset="0"/>
              </a:rPr>
              <a:t>)</a:t>
            </a:r>
            <a:endParaRPr lang="zh-CN" altLang="en-US" sz="2400" i="1" dirty="0" smtClean="0">
              <a:latin typeface="Helvetica" pitchFamily="34" charset="0"/>
              <a:ea typeface="Cambria Math" pitchFamily="18" charset="0"/>
              <a:cs typeface="Arial" charset="0"/>
            </a:endParaRPr>
          </a:p>
          <a:p>
            <a:pPr eaLnBrk="0" hangingPunct="0">
              <a:lnSpc>
                <a:spcPct val="120000"/>
              </a:lnSpc>
            </a:pPr>
            <a:endParaRPr lang="zh-CN" altLang="zh-CN" sz="2400" b="1" dirty="0" smtClean="0">
              <a:latin typeface="Helvetica" pitchFamily="34" charset="0"/>
              <a:ea typeface="楷体_GB2312" pitchFamily="49" charset="-122"/>
            </a:endParaRPr>
          </a:p>
          <a:p>
            <a:pPr eaLnBrk="0" hangingPunct="0">
              <a:lnSpc>
                <a:spcPct val="150000"/>
              </a:lnSpc>
            </a:pPr>
            <a:endParaRPr lang="zh-CN" altLang="zh-CN" sz="2400" b="1" dirty="0" smtClean="0">
              <a:solidFill>
                <a:srgbClr val="FF6600"/>
              </a:solidFill>
              <a:latin typeface="华文行楷" pitchFamily="2" charset="-122"/>
              <a:ea typeface="华文行楷" pitchFamily="2" charset="-122"/>
            </a:endParaRPr>
          </a:p>
          <a:p>
            <a:pPr eaLnBrk="0" hangingPunct="0">
              <a:lnSpc>
                <a:spcPct val="150000"/>
              </a:lnSpc>
            </a:pPr>
            <a:endParaRPr lang="zh-CN" altLang="en-US" sz="2400" b="1" dirty="0">
              <a:latin typeface="华文行楷" pitchFamily="2" charset="-122"/>
              <a:ea typeface="华文行楷" pitchFamily="2" charset="-122"/>
            </a:endParaRPr>
          </a:p>
        </p:txBody>
      </p:sp>
      <p:grpSp>
        <p:nvGrpSpPr>
          <p:cNvPr id="7" name="组合 6"/>
          <p:cNvGrpSpPr/>
          <p:nvPr/>
        </p:nvGrpSpPr>
        <p:grpSpPr>
          <a:xfrm>
            <a:off x="-3175" y="61913"/>
            <a:ext cx="3779838" cy="1152525"/>
            <a:chOff x="-3175" y="61913"/>
            <a:chExt cx="3779838" cy="1152525"/>
          </a:xfrm>
        </p:grpSpPr>
        <p:pic>
          <p:nvPicPr>
            <p:cNvPr id="8" name="Picture 2"/>
            <p:cNvPicPr>
              <a:picLocks noChangeAspect="1" noChangeArrowheads="1"/>
            </p:cNvPicPr>
            <p:nvPr/>
          </p:nvPicPr>
          <p:blipFill>
            <a:blip r:embed="rId4" cstate="print"/>
            <a:srcRect/>
            <a:stretch>
              <a:fillRect/>
            </a:stretch>
          </p:blipFill>
          <p:spPr bwMode="auto">
            <a:xfrm>
              <a:off x="-3175" y="61913"/>
              <a:ext cx="3779838" cy="1152525"/>
            </a:xfrm>
            <a:prstGeom prst="rect">
              <a:avLst/>
            </a:prstGeom>
            <a:noFill/>
            <a:ln w="9525">
              <a:noFill/>
              <a:miter lim="800000"/>
              <a:headEnd/>
              <a:tailEnd/>
            </a:ln>
          </p:spPr>
        </p:pic>
        <p:sp>
          <p:nvSpPr>
            <p:cNvPr id="9" name="TextBox 8"/>
            <p:cNvSpPr txBox="1"/>
            <p:nvPr/>
          </p:nvSpPr>
          <p:spPr>
            <a:xfrm>
              <a:off x="196850" y="600075"/>
              <a:ext cx="2517762"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1"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blinds(horizontal)">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836082" y="1196118"/>
            <a:ext cx="1736314" cy="492443"/>
          </a:xfrm>
          <a:prstGeom prst="rect">
            <a:avLst/>
          </a:prstGeom>
          <a:noFill/>
          <a:ln>
            <a:solidFill>
              <a:srgbClr val="FF6600"/>
            </a:solidFill>
          </a:ln>
          <a:effectLst>
            <a:glow rad="63500">
              <a:schemeClr val="accent6">
                <a:satMod val="175000"/>
                <a:alpha val="40000"/>
              </a:schemeClr>
            </a:glow>
          </a:effectLst>
        </p:spPr>
        <p:txBody>
          <a:bodyPr>
            <a:spAutoFit/>
          </a:bodyPr>
          <a:lstStyle/>
          <a:p>
            <a:pPr fontAlgn="auto">
              <a:spcBef>
                <a:spcPts val="0"/>
              </a:spcBef>
              <a:spcAft>
                <a:spcPts val="0"/>
              </a:spcAft>
              <a:defRPr/>
            </a:pPr>
            <a:r>
              <a:rPr lang="en-US" altLang="zh-CN" sz="2600" b="1" dirty="0">
                <a:latin typeface="Helvetica" pitchFamily="34" charset="0"/>
                <a:ea typeface="楷体_GB2312" pitchFamily="49" charset="-122"/>
              </a:rPr>
              <a:t>Practice</a:t>
            </a:r>
            <a:endParaRPr lang="zh-CN" altLang="en-US" sz="2600" b="1" dirty="0">
              <a:latin typeface="+mn-lt"/>
              <a:ea typeface="+mn-ea"/>
            </a:endParaRPr>
          </a:p>
        </p:txBody>
      </p:sp>
      <p:sp>
        <p:nvSpPr>
          <p:cNvPr id="26" name="Rectangle 2"/>
          <p:cNvSpPr>
            <a:spLocks noChangeArrowheads="1"/>
          </p:cNvSpPr>
          <p:nvPr/>
        </p:nvSpPr>
        <p:spPr bwMode="auto">
          <a:xfrm>
            <a:off x="642910" y="4045805"/>
            <a:ext cx="8227986" cy="1052596"/>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357188" indent="-357188" eaLnBrk="0" fontAlgn="auto" hangingPunct="0">
              <a:lnSpc>
                <a:spcPct val="120000"/>
              </a:lnSpc>
              <a:spcBef>
                <a:spcPts val="0"/>
              </a:spcBef>
              <a:spcAft>
                <a:spcPts val="0"/>
              </a:spcAft>
              <a:defRPr/>
            </a:pPr>
            <a:r>
              <a:rPr lang="en-US" altLang="zh-CN" sz="2600" dirty="0" smtClean="0">
                <a:latin typeface="Helvetica" pitchFamily="34" charset="0"/>
                <a:ea typeface="Cambria Math" pitchFamily="18" charset="0"/>
                <a:cs typeface="Arial" pitchFamily="34" charset="0"/>
              </a:rPr>
              <a:t>b. He left the room, _________________________</a:t>
            </a:r>
            <a:br>
              <a:rPr lang="en-US" altLang="zh-CN" sz="2600" dirty="0" smtClean="0">
                <a:latin typeface="Helvetica" pitchFamily="34" charset="0"/>
                <a:ea typeface="Cambria Math" pitchFamily="18" charset="0"/>
                <a:cs typeface="Arial" pitchFamily="34" charset="0"/>
              </a:rPr>
            </a:br>
            <a:r>
              <a:rPr lang="en-US" altLang="zh-CN" sz="2600" dirty="0" smtClean="0">
                <a:latin typeface="Helvetica" pitchFamily="34" charset="0"/>
                <a:ea typeface="Cambria Math" pitchFamily="18" charset="0"/>
                <a:cs typeface="Arial" pitchFamily="34" charset="0"/>
              </a:rPr>
              <a:t>_______ (</a:t>
            </a:r>
            <a:r>
              <a:rPr lang="en-US" altLang="zh-CN" sz="2600" dirty="0" err="1" smtClean="0">
                <a:latin typeface="Helvetica" pitchFamily="34" charset="0"/>
                <a:ea typeface="Cambria Math" pitchFamily="18" charset="0"/>
                <a:cs typeface="Arial" pitchFamily="34" charset="0"/>
              </a:rPr>
              <a:t>n.+V-ing</a:t>
            </a:r>
            <a:r>
              <a:rPr lang="en-US" altLang="zh-CN" sz="2600" dirty="0" smtClean="0">
                <a:latin typeface="Helvetica" pitchFamily="34" charset="0"/>
                <a:ea typeface="Cambria Math" pitchFamily="18" charset="0"/>
                <a:cs typeface="Arial" pitchFamily="34" charset="0"/>
              </a:rPr>
              <a:t>) </a:t>
            </a:r>
            <a:r>
              <a:rPr lang="en-US" altLang="zh-CN" sz="2600" dirty="0" smtClean="0">
                <a:latin typeface="华文行楷" pitchFamily="2" charset="-122"/>
                <a:ea typeface="华文行楷" pitchFamily="2" charset="-122"/>
                <a:cs typeface="Times New Roman" pitchFamily="18" charset="0"/>
              </a:rPr>
              <a:t>(</a:t>
            </a:r>
            <a:r>
              <a:rPr lang="zh-CN" altLang="en-US" sz="2600" dirty="0" smtClean="0">
                <a:latin typeface="华文行楷" pitchFamily="2" charset="-122"/>
                <a:ea typeface="华文行楷" pitchFamily="2" charset="-122"/>
                <a:cs typeface="Times New Roman" pitchFamily="18" charset="0"/>
              </a:rPr>
              <a:t>他鼻子里流着血，双手颤抖着</a:t>
            </a:r>
            <a:r>
              <a:rPr lang="en-US" altLang="zh-CN" sz="2600" dirty="0" smtClean="0">
                <a:latin typeface="华文行楷" pitchFamily="2" charset="-122"/>
                <a:ea typeface="华文行楷" pitchFamily="2" charset="-122"/>
                <a:cs typeface="Times New Roman" pitchFamily="18" charset="0"/>
              </a:rPr>
              <a:t>).</a:t>
            </a:r>
            <a:endParaRPr lang="zh-CN" altLang="en-US" sz="2600" dirty="0">
              <a:latin typeface="+mn-lt"/>
              <a:ea typeface="+mn-ea"/>
            </a:endParaRPr>
          </a:p>
        </p:txBody>
      </p:sp>
      <p:sp>
        <p:nvSpPr>
          <p:cNvPr id="27" name="Rectangle 3"/>
          <p:cNvSpPr>
            <a:spLocks noChangeArrowheads="1"/>
          </p:cNvSpPr>
          <p:nvPr/>
        </p:nvSpPr>
        <p:spPr bwMode="auto">
          <a:xfrm>
            <a:off x="1071538" y="4071942"/>
            <a:ext cx="7500958" cy="892552"/>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fontAlgn="auto">
              <a:spcBef>
                <a:spcPts val="1800"/>
              </a:spcBef>
              <a:spcAft>
                <a:spcPts val="0"/>
              </a:spcAft>
              <a:defRPr/>
            </a:pPr>
            <a:r>
              <a:rPr lang="en-US" altLang="zh-CN" sz="2600" b="1" dirty="0" smtClean="0">
                <a:solidFill>
                  <a:srgbClr val="FF6600"/>
                </a:solidFill>
                <a:latin typeface="+mn-lt"/>
                <a:ea typeface="+mn-ea"/>
              </a:rPr>
              <a:t>                                     </a:t>
            </a:r>
            <a:r>
              <a:rPr lang="en-US" altLang="zh-CN" sz="2600" dirty="0" smtClean="0">
                <a:solidFill>
                  <a:srgbClr val="FF6600"/>
                </a:solidFill>
                <a:latin typeface="Helvetica" pitchFamily="34" charset="0"/>
                <a:ea typeface="楷体_GB2312" pitchFamily="49" charset="-122"/>
              </a:rPr>
              <a:t>his nose bleeding,  his hands shaking</a:t>
            </a:r>
          </a:p>
        </p:txBody>
      </p:sp>
      <p:sp>
        <p:nvSpPr>
          <p:cNvPr id="168972" name="TextBox 15"/>
          <p:cNvSpPr txBox="1">
            <a:spLocks noChangeArrowheads="1"/>
          </p:cNvSpPr>
          <p:nvPr/>
        </p:nvSpPr>
        <p:spPr bwMode="auto">
          <a:xfrm>
            <a:off x="3678238" y="620713"/>
            <a:ext cx="2693987" cy="461962"/>
          </a:xfrm>
          <a:prstGeom prst="rect">
            <a:avLst/>
          </a:prstGeom>
          <a:noFill/>
          <a:ln w="9525">
            <a:noFill/>
            <a:miter lim="800000"/>
            <a:headEnd/>
            <a:tailEnd/>
          </a:ln>
        </p:spPr>
        <p:txBody>
          <a:bodyPr>
            <a:spAutoFit/>
          </a:bodyPr>
          <a:lstStyle/>
          <a:p>
            <a:r>
              <a:rPr lang="en-US" altLang="zh-CN" sz="2400" dirty="0">
                <a:solidFill>
                  <a:srgbClr val="FF6600"/>
                </a:solidFill>
                <a:latin typeface="Helvetica" pitchFamily="34" charset="0"/>
                <a:ea typeface="楷体_GB2312" pitchFamily="49" charset="-122"/>
              </a:rPr>
              <a:t>Sentence </a:t>
            </a:r>
            <a:r>
              <a:rPr lang="en-US" altLang="zh-CN" sz="2400" dirty="0" smtClean="0">
                <a:solidFill>
                  <a:srgbClr val="FF6600"/>
                </a:solidFill>
                <a:latin typeface="Helvetica" pitchFamily="34" charset="0"/>
                <a:ea typeface="楷体_GB2312" pitchFamily="49" charset="-122"/>
              </a:rPr>
              <a:t>writing</a:t>
            </a:r>
            <a:endParaRPr lang="zh-CN" altLang="en-US" sz="2400" dirty="0">
              <a:solidFill>
                <a:srgbClr val="FF6600"/>
              </a:solidFill>
              <a:latin typeface="Calibri" pitchFamily="34" charset="0"/>
            </a:endParaRPr>
          </a:p>
        </p:txBody>
      </p:sp>
      <p:sp>
        <p:nvSpPr>
          <p:cNvPr id="21" name="Text Box 50"/>
          <p:cNvSpPr txBox="1">
            <a:spLocks noChangeArrowheads="1"/>
          </p:cNvSpPr>
          <p:nvPr/>
        </p:nvSpPr>
        <p:spPr bwMode="auto">
          <a:xfrm>
            <a:off x="1040758" y="2771657"/>
            <a:ext cx="7817490" cy="800219"/>
          </a:xfrm>
          <a:prstGeom prst="rect">
            <a:avLst/>
          </a:prstGeom>
          <a:noFill/>
          <a:ln w="9525" algn="ctr">
            <a:noFill/>
            <a:miter lim="800000"/>
            <a:headEnd/>
            <a:tailEnd/>
          </a:ln>
        </p:spPr>
        <p:txBody>
          <a:bodyPr wrap="square" lIns="0" tIns="0" rIns="0" bIns="0">
            <a:spAutoFit/>
          </a:bodyPr>
          <a:lstStyle/>
          <a:p>
            <a:pPr>
              <a:spcBef>
                <a:spcPct val="50000"/>
              </a:spcBef>
            </a:pPr>
            <a:r>
              <a:rPr kumimoji="1" lang="en-US" altLang="zh-CN" sz="2600" b="1" dirty="0" smtClean="0">
                <a:solidFill>
                  <a:srgbClr val="FF6600"/>
                </a:solidFill>
                <a:latin typeface="Calibri" pitchFamily="34" charset="0"/>
              </a:rPr>
              <a:t>                         </a:t>
            </a:r>
            <a:r>
              <a:rPr lang="en-US" altLang="zh-CN" sz="2600" dirty="0" smtClean="0">
                <a:solidFill>
                  <a:srgbClr val="FF6600"/>
                </a:solidFill>
                <a:latin typeface="Helvetica" pitchFamily="34" charset="0"/>
                <a:ea typeface="楷体_GB2312" pitchFamily="49" charset="-122"/>
              </a:rPr>
              <a:t>The children were building a snowman in the yard, their breaths white in the cold air.</a:t>
            </a:r>
          </a:p>
        </p:txBody>
      </p:sp>
      <p:sp>
        <p:nvSpPr>
          <p:cNvPr id="25" name="Rectangle 1"/>
          <p:cNvSpPr>
            <a:spLocks noChangeArrowheads="1"/>
          </p:cNvSpPr>
          <p:nvPr/>
        </p:nvSpPr>
        <p:spPr bwMode="auto">
          <a:xfrm>
            <a:off x="563563" y="1714244"/>
            <a:ext cx="8294685" cy="2012859"/>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442913" indent="-442913" eaLnBrk="0" fontAlgn="auto" hangingPunct="0">
              <a:lnSpc>
                <a:spcPct val="120000"/>
              </a:lnSpc>
              <a:spcBef>
                <a:spcPts val="0"/>
              </a:spcBef>
              <a:spcAft>
                <a:spcPts val="0"/>
              </a:spcAft>
              <a:defRPr/>
            </a:pPr>
            <a:r>
              <a:rPr lang="en-US" altLang="zh-CN" sz="2600" dirty="0" smtClean="0">
                <a:latin typeface="Helvetica" pitchFamily="34" charset="0"/>
                <a:ea typeface="Cambria Math" pitchFamily="18" charset="0"/>
                <a:cs typeface="Arial" pitchFamily="34" charset="0"/>
              </a:rPr>
              <a:t> a. </a:t>
            </a:r>
            <a:r>
              <a:rPr lang="zh-CN" altLang="en-US" sz="2600" dirty="0" smtClean="0">
                <a:latin typeface="华文行楷" pitchFamily="2" charset="-122"/>
                <a:ea typeface="华文行楷" pitchFamily="2" charset="-122"/>
                <a:cs typeface="Times New Roman" pitchFamily="18" charset="0"/>
              </a:rPr>
              <a:t>孩子们正在院子里堆雪人，在寒冷的空气中哈出一团团白气。</a:t>
            </a:r>
            <a:r>
              <a:rPr lang="en-US" altLang="zh-CN" sz="2600" dirty="0" smtClean="0">
                <a:latin typeface="Helvetica" pitchFamily="34" charset="0"/>
                <a:ea typeface="楷体_GB2312" pitchFamily="49" charset="-122"/>
              </a:rPr>
              <a:t>(n. + adj.) </a:t>
            </a:r>
          </a:p>
          <a:p>
            <a:pPr eaLnBrk="0" fontAlgn="auto" hangingPunct="0">
              <a:lnSpc>
                <a:spcPct val="120000"/>
              </a:lnSpc>
              <a:spcBef>
                <a:spcPts val="0"/>
              </a:spcBef>
              <a:spcAft>
                <a:spcPts val="0"/>
              </a:spcAft>
              <a:defRPr/>
            </a:pPr>
            <a:r>
              <a:rPr lang="en-US" altLang="zh-CN" sz="2600" dirty="0" smtClean="0">
                <a:latin typeface="Helvetica" pitchFamily="34" charset="0"/>
                <a:ea typeface="楷体_GB2312" pitchFamily="49" charset="-122"/>
              </a:rPr>
              <a:t>     Translation: _______________________________</a:t>
            </a:r>
          </a:p>
          <a:p>
            <a:pPr eaLnBrk="0" fontAlgn="auto" hangingPunct="0">
              <a:lnSpc>
                <a:spcPct val="120000"/>
              </a:lnSpc>
              <a:spcBef>
                <a:spcPts val="0"/>
              </a:spcBef>
              <a:spcAft>
                <a:spcPts val="0"/>
              </a:spcAft>
              <a:defRPr/>
            </a:pPr>
            <a:r>
              <a:rPr lang="en-US" altLang="zh-CN" sz="2600" dirty="0" smtClean="0">
                <a:latin typeface="Helvetica" pitchFamily="34" charset="0"/>
                <a:ea typeface="楷体_GB2312" pitchFamily="49" charset="-122"/>
              </a:rPr>
              <a:t>     _________________________________________</a:t>
            </a:r>
          </a:p>
        </p:txBody>
      </p:sp>
      <p:grpSp>
        <p:nvGrpSpPr>
          <p:cNvPr id="9" name="组合 8"/>
          <p:cNvGrpSpPr/>
          <p:nvPr/>
        </p:nvGrpSpPr>
        <p:grpSpPr>
          <a:xfrm>
            <a:off x="-3175" y="61913"/>
            <a:ext cx="3779838" cy="1152525"/>
            <a:chOff x="-3175" y="61913"/>
            <a:chExt cx="3779838" cy="1152525"/>
          </a:xfrm>
        </p:grpSpPr>
        <p:pic>
          <p:nvPicPr>
            <p:cNvPr id="10" name="Picture 2"/>
            <p:cNvPicPr>
              <a:picLocks noChangeAspect="1" noChangeArrowheads="1"/>
            </p:cNvPicPr>
            <p:nvPr/>
          </p:nvPicPr>
          <p:blipFill>
            <a:blip r:embed="rId3" cstate="print"/>
            <a:srcRect/>
            <a:stretch>
              <a:fillRect/>
            </a:stretch>
          </p:blipFill>
          <p:spPr bwMode="auto">
            <a:xfrm>
              <a:off x="-3175" y="61913"/>
              <a:ext cx="3779838" cy="1152525"/>
            </a:xfrm>
            <a:prstGeom prst="rect">
              <a:avLst/>
            </a:prstGeom>
            <a:noFill/>
            <a:ln w="9525">
              <a:noFill/>
              <a:miter lim="800000"/>
              <a:headEnd/>
              <a:tailEnd/>
            </a:ln>
          </p:spPr>
        </p:pic>
        <p:sp>
          <p:nvSpPr>
            <p:cNvPr id="11" name="TextBox 10"/>
            <p:cNvSpPr txBox="1"/>
            <p:nvPr/>
          </p:nvSpPr>
          <p:spPr>
            <a:xfrm>
              <a:off x="196850" y="600075"/>
              <a:ext cx="2517762"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3"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614688" y="1484784"/>
            <a:ext cx="3426890" cy="71859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1013" name="TextBox 29"/>
          <p:cNvSpPr txBox="1">
            <a:spLocks noChangeArrowheads="1"/>
          </p:cNvSpPr>
          <p:nvPr/>
        </p:nvSpPr>
        <p:spPr bwMode="auto">
          <a:xfrm>
            <a:off x="1563439" y="1627670"/>
            <a:ext cx="3478213" cy="450850"/>
          </a:xfrm>
          <a:prstGeom prst="rect">
            <a:avLst/>
          </a:prstGeom>
          <a:noFill/>
          <a:ln w="9525">
            <a:noFill/>
            <a:miter lim="800000"/>
            <a:headEnd/>
            <a:tailEnd/>
          </a:ln>
        </p:spPr>
        <p:txBody>
          <a:bodyPr>
            <a:spAutoFit/>
          </a:bodyPr>
          <a:lstStyle/>
          <a:p>
            <a:pPr algn="ctr">
              <a:lnSpc>
                <a:spcPts val="2800"/>
              </a:lnSpc>
            </a:pPr>
            <a:r>
              <a:rPr lang="en-US" altLang="zh-CN" sz="2800" dirty="0" smtClean="0">
                <a:latin typeface="Helvetica" pitchFamily="34" charset="0"/>
                <a:ea typeface="Cambria Math" pitchFamily="18" charset="0"/>
                <a:cs typeface="Arial" charset="0"/>
              </a:rPr>
              <a:t>Problem</a:t>
            </a:r>
            <a:endParaRPr lang="zh-CN" altLang="en-US" sz="2800" dirty="0">
              <a:latin typeface="Helvetica" pitchFamily="34" charset="0"/>
              <a:ea typeface="Cambria Math" pitchFamily="18" charset="0"/>
              <a:cs typeface="Arial" charset="0"/>
            </a:endParaRPr>
          </a:p>
        </p:txBody>
      </p:sp>
      <p:sp>
        <p:nvSpPr>
          <p:cNvPr id="171015" name="TextBox 9"/>
          <p:cNvSpPr txBox="1">
            <a:spLocks noChangeArrowheads="1"/>
          </p:cNvSpPr>
          <p:nvPr/>
        </p:nvSpPr>
        <p:spPr bwMode="auto">
          <a:xfrm>
            <a:off x="3749675" y="548680"/>
            <a:ext cx="3465513" cy="461963"/>
          </a:xfrm>
          <a:prstGeom prst="rect">
            <a:avLst/>
          </a:prstGeom>
          <a:noFill/>
          <a:ln w="9525">
            <a:noFill/>
            <a:miter lim="800000"/>
            <a:headEnd/>
            <a:tailEnd/>
          </a:ln>
        </p:spPr>
        <p:txBody>
          <a:bodyPr>
            <a:spAutoFit/>
          </a:bodyPr>
          <a:lstStyle/>
          <a:p>
            <a:r>
              <a:rPr lang="en-US" altLang="zh-CN" sz="2400" dirty="0">
                <a:solidFill>
                  <a:srgbClr val="FF6600"/>
                </a:solidFill>
                <a:latin typeface="Helvetica" pitchFamily="34" charset="0"/>
                <a:ea typeface="楷体_GB2312" pitchFamily="49" charset="-122"/>
              </a:rPr>
              <a:t>Paragraph </a:t>
            </a:r>
            <a:r>
              <a:rPr lang="en-US" altLang="zh-CN" sz="2400" dirty="0" smtClean="0">
                <a:solidFill>
                  <a:srgbClr val="FF6600"/>
                </a:solidFill>
                <a:latin typeface="Helvetica" pitchFamily="34" charset="0"/>
                <a:ea typeface="楷体_GB2312" pitchFamily="49" charset="-122"/>
              </a:rPr>
              <a:t>writing</a:t>
            </a:r>
            <a:endParaRPr lang="zh-CN" altLang="en-US" sz="2400" dirty="0">
              <a:solidFill>
                <a:srgbClr val="FF6600"/>
              </a:solidFill>
              <a:latin typeface="Calibri" pitchFamily="34" charset="0"/>
            </a:endParaRPr>
          </a:p>
        </p:txBody>
      </p:sp>
      <p:sp>
        <p:nvSpPr>
          <p:cNvPr id="11" name="下箭头 10"/>
          <p:cNvSpPr/>
          <p:nvPr/>
        </p:nvSpPr>
        <p:spPr>
          <a:xfrm>
            <a:off x="3139827" y="2276872"/>
            <a:ext cx="431800" cy="504825"/>
          </a:xfrm>
          <a:prstGeom prst="downArrow">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6600"/>
              </a:solidFill>
            </a:endParaRPr>
          </a:p>
        </p:txBody>
      </p:sp>
      <p:sp>
        <p:nvSpPr>
          <p:cNvPr id="12" name="圆角矩形 11"/>
          <p:cNvSpPr/>
          <p:nvPr/>
        </p:nvSpPr>
        <p:spPr>
          <a:xfrm>
            <a:off x="1389562" y="2852936"/>
            <a:ext cx="3940047" cy="71859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TextBox 12"/>
          <p:cNvSpPr txBox="1">
            <a:spLocks noChangeArrowheads="1"/>
          </p:cNvSpPr>
          <p:nvPr/>
        </p:nvSpPr>
        <p:spPr bwMode="auto">
          <a:xfrm>
            <a:off x="1331640" y="3100870"/>
            <a:ext cx="3997230" cy="451406"/>
          </a:xfrm>
          <a:prstGeom prst="rect">
            <a:avLst/>
          </a:prstGeom>
          <a:noFill/>
          <a:ln w="9525">
            <a:noFill/>
            <a:miter lim="800000"/>
            <a:headEnd/>
            <a:tailEnd/>
          </a:ln>
        </p:spPr>
        <p:txBody>
          <a:bodyPr wrap="square">
            <a:spAutoFit/>
          </a:bodyPr>
          <a:lstStyle/>
          <a:p>
            <a:pPr algn="ctr">
              <a:lnSpc>
                <a:spcPts val="2800"/>
              </a:lnSpc>
            </a:pPr>
            <a:r>
              <a:rPr lang="en-US" altLang="zh-CN" sz="2800" dirty="0" smtClean="0">
                <a:latin typeface="Helvetica" pitchFamily="34" charset="0"/>
                <a:ea typeface="Cambria Math" pitchFamily="18" charset="0"/>
                <a:cs typeface="Arial" charset="0"/>
              </a:rPr>
              <a:t>Details of the Problem</a:t>
            </a:r>
            <a:endParaRPr lang="zh-CN" altLang="en-US" sz="2800" dirty="0">
              <a:latin typeface="Helvetica" pitchFamily="34" charset="0"/>
              <a:ea typeface="Cambria Math" pitchFamily="18" charset="0"/>
              <a:cs typeface="Arial" charset="0"/>
            </a:endParaRPr>
          </a:p>
        </p:txBody>
      </p:sp>
      <p:sp>
        <p:nvSpPr>
          <p:cNvPr id="14" name="下箭头 13"/>
          <p:cNvSpPr/>
          <p:nvPr/>
        </p:nvSpPr>
        <p:spPr>
          <a:xfrm>
            <a:off x="3160464" y="3645024"/>
            <a:ext cx="431800" cy="506412"/>
          </a:xfrm>
          <a:prstGeom prst="downArrow">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6600"/>
              </a:solidFill>
            </a:endParaRPr>
          </a:p>
        </p:txBody>
      </p:sp>
      <p:sp>
        <p:nvSpPr>
          <p:cNvPr id="19" name="圆角矩形 18"/>
          <p:cNvSpPr/>
          <p:nvPr/>
        </p:nvSpPr>
        <p:spPr>
          <a:xfrm>
            <a:off x="1686695" y="4221088"/>
            <a:ext cx="3426890" cy="71859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TextBox 19"/>
          <p:cNvSpPr txBox="1">
            <a:spLocks noChangeArrowheads="1"/>
          </p:cNvSpPr>
          <p:nvPr/>
        </p:nvSpPr>
        <p:spPr bwMode="auto">
          <a:xfrm>
            <a:off x="1634877" y="4365104"/>
            <a:ext cx="3478212" cy="450850"/>
          </a:xfrm>
          <a:prstGeom prst="rect">
            <a:avLst/>
          </a:prstGeom>
          <a:noFill/>
          <a:ln w="9525">
            <a:noFill/>
            <a:miter lim="800000"/>
            <a:headEnd/>
            <a:tailEnd/>
          </a:ln>
        </p:spPr>
        <p:txBody>
          <a:bodyPr>
            <a:spAutoFit/>
          </a:bodyPr>
          <a:lstStyle/>
          <a:p>
            <a:pPr algn="ctr">
              <a:lnSpc>
                <a:spcPts val="2800"/>
              </a:lnSpc>
            </a:pPr>
            <a:r>
              <a:rPr lang="en-US" altLang="zh-CN" sz="2800" dirty="0" smtClean="0">
                <a:latin typeface="Helvetica" pitchFamily="34" charset="0"/>
                <a:ea typeface="Cambria Math" pitchFamily="18" charset="0"/>
                <a:cs typeface="Arial" charset="0"/>
              </a:rPr>
              <a:t>Solution </a:t>
            </a:r>
            <a:endParaRPr lang="zh-CN" altLang="en-US" sz="2800" dirty="0">
              <a:latin typeface="Helvetica" pitchFamily="34" charset="0"/>
              <a:ea typeface="Cambria Math" pitchFamily="18" charset="0"/>
              <a:cs typeface="Arial" charset="0"/>
            </a:endParaRPr>
          </a:p>
        </p:txBody>
      </p:sp>
      <p:sp>
        <p:nvSpPr>
          <p:cNvPr id="16" name="下箭头 15"/>
          <p:cNvSpPr/>
          <p:nvPr/>
        </p:nvSpPr>
        <p:spPr>
          <a:xfrm>
            <a:off x="3171637" y="5085184"/>
            <a:ext cx="431800" cy="506412"/>
          </a:xfrm>
          <a:prstGeom prst="downArrow">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6600"/>
              </a:solidFill>
            </a:endParaRPr>
          </a:p>
        </p:txBody>
      </p:sp>
      <p:sp>
        <p:nvSpPr>
          <p:cNvPr id="17" name="圆角矩形 16"/>
          <p:cNvSpPr/>
          <p:nvPr/>
        </p:nvSpPr>
        <p:spPr>
          <a:xfrm>
            <a:off x="1697868" y="5624501"/>
            <a:ext cx="3426890" cy="71859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TextBox 17"/>
          <p:cNvSpPr txBox="1">
            <a:spLocks noChangeArrowheads="1"/>
          </p:cNvSpPr>
          <p:nvPr/>
        </p:nvSpPr>
        <p:spPr bwMode="auto">
          <a:xfrm>
            <a:off x="1646050" y="5767809"/>
            <a:ext cx="3478212" cy="450850"/>
          </a:xfrm>
          <a:prstGeom prst="rect">
            <a:avLst/>
          </a:prstGeom>
          <a:noFill/>
          <a:ln w="9525">
            <a:noFill/>
            <a:miter lim="800000"/>
            <a:headEnd/>
            <a:tailEnd/>
          </a:ln>
        </p:spPr>
        <p:txBody>
          <a:bodyPr>
            <a:spAutoFit/>
          </a:bodyPr>
          <a:lstStyle/>
          <a:p>
            <a:pPr algn="ctr">
              <a:lnSpc>
                <a:spcPts val="2800"/>
              </a:lnSpc>
            </a:pPr>
            <a:r>
              <a:rPr lang="en-US" altLang="zh-CN" sz="2800" dirty="0" smtClean="0">
                <a:latin typeface="Helvetica" pitchFamily="34" charset="0"/>
                <a:ea typeface="Cambria Math" pitchFamily="18" charset="0"/>
                <a:cs typeface="Arial" charset="0"/>
              </a:rPr>
              <a:t>Evaluation </a:t>
            </a:r>
            <a:endParaRPr lang="zh-CN" altLang="en-US" sz="2800" dirty="0">
              <a:latin typeface="Helvetica" pitchFamily="34" charset="0"/>
              <a:ea typeface="Cambria Math" pitchFamily="18" charset="0"/>
              <a:cs typeface="Arial" charset="0"/>
            </a:endParaRPr>
          </a:p>
        </p:txBody>
      </p:sp>
      <p:pic>
        <p:nvPicPr>
          <p:cNvPr id="54282" name="Picture 10" descr="c:\DOCUME~1\ADMINI~1\APPLIC~1\360se6\USERDA~1\Temp\SY_201~1.JPG"/>
          <p:cNvPicPr>
            <a:picLocks noChangeAspect="1" noChangeArrowheads="1"/>
          </p:cNvPicPr>
          <p:nvPr/>
        </p:nvPicPr>
        <p:blipFill>
          <a:blip r:embed="rId3" cstate="print"/>
          <a:srcRect t="2480" b="3941"/>
          <a:stretch>
            <a:fillRect/>
          </a:stretch>
        </p:blipFill>
        <p:spPr bwMode="auto">
          <a:xfrm>
            <a:off x="5796136" y="2955391"/>
            <a:ext cx="3168352" cy="2819425"/>
          </a:xfrm>
          <a:prstGeom prst="rect">
            <a:avLst/>
          </a:prstGeom>
          <a:ln>
            <a:noFill/>
          </a:ln>
          <a:effectLst>
            <a:softEdge rad="112500"/>
          </a:effectLst>
        </p:spPr>
      </p:pic>
      <p:grpSp>
        <p:nvGrpSpPr>
          <p:cNvPr id="21" name="组合 20"/>
          <p:cNvGrpSpPr/>
          <p:nvPr/>
        </p:nvGrpSpPr>
        <p:grpSpPr>
          <a:xfrm>
            <a:off x="-3175" y="61913"/>
            <a:ext cx="3779838" cy="1152525"/>
            <a:chOff x="-3175" y="61913"/>
            <a:chExt cx="3779838" cy="1152525"/>
          </a:xfrm>
        </p:grpSpPr>
        <p:pic>
          <p:nvPicPr>
            <p:cNvPr id="22" name="Picture 2"/>
            <p:cNvPicPr>
              <a:picLocks noChangeAspect="1" noChangeArrowheads="1"/>
            </p:cNvPicPr>
            <p:nvPr/>
          </p:nvPicPr>
          <p:blipFill>
            <a:blip r:embed="rId4" cstate="print"/>
            <a:srcRect/>
            <a:stretch>
              <a:fillRect/>
            </a:stretch>
          </p:blipFill>
          <p:spPr bwMode="auto">
            <a:xfrm>
              <a:off x="-3175" y="61913"/>
              <a:ext cx="3779838" cy="1152525"/>
            </a:xfrm>
            <a:prstGeom prst="rect">
              <a:avLst/>
            </a:prstGeom>
            <a:noFill/>
            <a:ln w="9525">
              <a:noFill/>
              <a:miter lim="800000"/>
              <a:headEnd/>
              <a:tailEnd/>
            </a:ln>
          </p:spPr>
        </p:pic>
        <p:sp>
          <p:nvSpPr>
            <p:cNvPr id="23" name="TextBox 22"/>
            <p:cNvSpPr txBox="1"/>
            <p:nvPr/>
          </p:nvSpPr>
          <p:spPr>
            <a:xfrm>
              <a:off x="196850" y="600075"/>
              <a:ext cx="2517762"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25"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animBg="1"/>
      <p:bldP spid="20" grpId="0"/>
      <p:bldP spid="16" grpId="0" animBg="1"/>
      <p:bldP spid="1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7" name="Picture 2"/>
          <p:cNvPicPr>
            <a:picLocks noChangeAspect="1" noChangeArrowheads="1"/>
          </p:cNvPicPr>
          <p:nvPr/>
        </p:nvPicPr>
        <p:blipFill>
          <a:blip r:embed="rId3" cstate="print"/>
          <a:srcRect/>
          <a:stretch>
            <a:fillRect/>
          </a:stretch>
        </p:blipFill>
        <p:spPr bwMode="auto">
          <a:xfrm>
            <a:off x="125413" y="928688"/>
            <a:ext cx="8947150" cy="5643562"/>
          </a:xfrm>
          <a:prstGeom prst="rect">
            <a:avLst/>
          </a:prstGeom>
          <a:noFill/>
          <a:ln w="9525">
            <a:noFill/>
            <a:miter lim="800000"/>
            <a:headEnd/>
            <a:tailEnd/>
          </a:ln>
        </p:spPr>
      </p:pic>
      <p:sp>
        <p:nvSpPr>
          <p:cNvPr id="18" name="TextBox 17"/>
          <p:cNvSpPr txBox="1"/>
          <p:nvPr/>
        </p:nvSpPr>
        <p:spPr>
          <a:xfrm>
            <a:off x="571500" y="1412776"/>
            <a:ext cx="6500813" cy="5001369"/>
          </a:xfrm>
          <a:prstGeom prst="rect">
            <a:avLst/>
          </a:prstGeom>
          <a:noFill/>
        </p:spPr>
        <p:txBody>
          <a:bodyPr wrap="square">
            <a:spAutoFit/>
          </a:bodyPr>
          <a:lstStyle/>
          <a:p>
            <a:pPr algn="just" fontAlgn="auto">
              <a:lnSpc>
                <a:spcPct val="110000"/>
              </a:lnSpc>
              <a:spcBef>
                <a:spcPts val="0"/>
              </a:spcBef>
              <a:spcAft>
                <a:spcPts val="0"/>
              </a:spcAft>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Example</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p>
          <a:p>
            <a:pPr algn="just" fontAlgn="auto">
              <a:lnSpc>
                <a:spcPct val="110000"/>
              </a:lnSpc>
              <a:spcBef>
                <a:spcPts val="0"/>
              </a:spcBef>
              <a:spcAft>
                <a:spcPts val="0"/>
              </a:spcAft>
              <a:defRPr/>
            </a:pPr>
            <a:r>
              <a:rPr lang="en-US" altLang="zh-CN" sz="2400" dirty="0" smtClean="0">
                <a:latin typeface="Helvetica" pitchFamily="34" charset="0"/>
                <a:ea typeface="Cambria Math" pitchFamily="18" charset="0"/>
                <a:cs typeface="Arial" pitchFamily="34" charset="0"/>
              </a:rPr>
              <a:t>She left a mess. </a:t>
            </a:r>
            <a:r>
              <a:rPr lang="en-US" altLang="zh-CN" sz="2400" b="1" dirty="0" smtClean="0">
                <a:solidFill>
                  <a:srgbClr val="FF6600"/>
                </a:solidFill>
                <a:latin typeface="Helvetica" pitchFamily="34" charset="0"/>
                <a:ea typeface="Cambria Math" pitchFamily="18" charset="0"/>
                <a:cs typeface="Arial" pitchFamily="34" charset="0"/>
              </a:rPr>
              <a:t>(Problem) </a:t>
            </a:r>
            <a:r>
              <a:rPr lang="en-US" altLang="zh-CN" sz="2400" dirty="0" smtClean="0">
                <a:latin typeface="Helvetica" pitchFamily="34" charset="0"/>
                <a:ea typeface="Cambria Math" pitchFamily="18" charset="0"/>
                <a:cs typeface="Arial" pitchFamily="34" charset="0"/>
              </a:rPr>
              <a:t>Her bathroom is an embarrassment of damp towels, rusted shaving blades, hair in the sink, and nearly empty tubes of toothpaste. </a:t>
            </a:r>
            <a:r>
              <a:rPr lang="en-US" altLang="zh-CN" sz="2400" b="1" dirty="0" smtClean="0">
                <a:solidFill>
                  <a:srgbClr val="FF6600"/>
                </a:solidFill>
                <a:latin typeface="Helvetica" pitchFamily="34" charset="0"/>
                <a:ea typeface="Cambria Math" pitchFamily="18" charset="0"/>
                <a:cs typeface="Arial" pitchFamily="34" charset="0"/>
              </a:rPr>
              <a:t>(Details of the Problem) </a:t>
            </a:r>
            <a:r>
              <a:rPr lang="en-US" altLang="zh-CN" sz="2400" dirty="0" smtClean="0">
                <a:latin typeface="Helvetica" pitchFamily="34" charset="0"/>
                <a:ea typeface="Cambria Math" pitchFamily="18" charset="0"/>
                <a:cs typeface="Arial" pitchFamily="34" charset="0"/>
              </a:rPr>
              <a:t>I bring a box of big black garbage bags upstairs. Eye shadow, face cream, nail polish – all go into the trash. I dump drawers, sweep shelves clear and clean the sink.</a:t>
            </a:r>
            <a:r>
              <a:rPr lang="en-US" altLang="zh-CN" sz="2400" b="1" dirty="0" smtClean="0">
                <a:solidFill>
                  <a:srgbClr val="FF6600"/>
                </a:solidFill>
                <a:latin typeface="Helvetica" pitchFamily="34" charset="0"/>
                <a:ea typeface="Cambria Math" pitchFamily="18" charset="0"/>
                <a:cs typeface="Arial" pitchFamily="34" charset="0"/>
              </a:rPr>
              <a:t> (Solution) </a:t>
            </a:r>
            <a:r>
              <a:rPr lang="en-US" altLang="zh-CN" sz="2400" dirty="0" smtClean="0">
                <a:latin typeface="Helvetica" pitchFamily="34" charset="0"/>
                <a:ea typeface="Cambria Math" pitchFamily="18" charset="0"/>
                <a:cs typeface="Arial" pitchFamily="34" charset="0"/>
              </a:rPr>
              <a:t>When I am finished, it is as neat and impersonal as a hotel bathroom. </a:t>
            </a:r>
            <a:r>
              <a:rPr lang="en-US" altLang="zh-CN" sz="2400" b="1" dirty="0" smtClean="0">
                <a:solidFill>
                  <a:srgbClr val="FF6600"/>
                </a:solidFill>
                <a:latin typeface="Helvetica" pitchFamily="34" charset="0"/>
                <a:ea typeface="Cambria Math" pitchFamily="18" charset="0"/>
                <a:cs typeface="Arial" pitchFamily="34" charset="0"/>
              </a:rPr>
              <a:t>(Evaluation) </a:t>
            </a:r>
            <a:endParaRPr lang="en-US" altLang="zh-CN" sz="2400" dirty="0" smtClean="0">
              <a:latin typeface="Helvetica" pitchFamily="34" charset="0"/>
              <a:ea typeface="Cambria Math" pitchFamily="18" charset="0"/>
              <a:cs typeface="Arial" pitchFamily="34" charset="0"/>
            </a:endParaRPr>
          </a:p>
        </p:txBody>
      </p:sp>
      <p:sp>
        <p:nvSpPr>
          <p:cNvPr id="173060" name="TextBox 12"/>
          <p:cNvSpPr txBox="1">
            <a:spLocks noChangeArrowheads="1"/>
          </p:cNvSpPr>
          <p:nvPr/>
        </p:nvSpPr>
        <p:spPr bwMode="auto">
          <a:xfrm>
            <a:off x="3749675" y="752475"/>
            <a:ext cx="3465513" cy="461963"/>
          </a:xfrm>
          <a:prstGeom prst="rect">
            <a:avLst/>
          </a:prstGeom>
          <a:noFill/>
          <a:ln w="9525">
            <a:noFill/>
            <a:miter lim="800000"/>
            <a:headEnd/>
            <a:tailEnd/>
          </a:ln>
        </p:spPr>
        <p:txBody>
          <a:bodyPr>
            <a:spAutoFit/>
          </a:bodyPr>
          <a:lstStyle/>
          <a:p>
            <a:r>
              <a:rPr lang="en-US" altLang="zh-CN" sz="2400" dirty="0">
                <a:solidFill>
                  <a:srgbClr val="FF6600"/>
                </a:solidFill>
                <a:latin typeface="Helvetica" pitchFamily="34" charset="0"/>
                <a:ea typeface="楷体_GB2312" pitchFamily="49" charset="-122"/>
              </a:rPr>
              <a:t>Paragraph </a:t>
            </a:r>
            <a:r>
              <a:rPr lang="en-US" altLang="zh-CN" sz="2400" dirty="0" smtClean="0">
                <a:solidFill>
                  <a:srgbClr val="FF6600"/>
                </a:solidFill>
                <a:latin typeface="Helvetica" pitchFamily="34" charset="0"/>
                <a:ea typeface="楷体_GB2312" pitchFamily="49" charset="-122"/>
              </a:rPr>
              <a:t>writing</a:t>
            </a:r>
            <a:endParaRPr lang="zh-CN" altLang="en-US" sz="2400" dirty="0">
              <a:solidFill>
                <a:srgbClr val="FF6600"/>
              </a:solidFill>
              <a:latin typeface="Calibri" pitchFamily="34" charset="0"/>
            </a:endParaRPr>
          </a:p>
        </p:txBody>
      </p:sp>
      <p:grpSp>
        <p:nvGrpSpPr>
          <p:cNvPr id="5" name="组合 4"/>
          <p:cNvGrpSpPr/>
          <p:nvPr/>
        </p:nvGrpSpPr>
        <p:grpSpPr>
          <a:xfrm>
            <a:off x="-3175" y="61913"/>
            <a:ext cx="3779838" cy="1152525"/>
            <a:chOff x="-3175" y="61913"/>
            <a:chExt cx="3779838" cy="1152525"/>
          </a:xfrm>
        </p:grpSpPr>
        <p:pic>
          <p:nvPicPr>
            <p:cNvPr id="6" name="Picture 2"/>
            <p:cNvPicPr>
              <a:picLocks noChangeAspect="1" noChangeArrowheads="1"/>
            </p:cNvPicPr>
            <p:nvPr/>
          </p:nvPicPr>
          <p:blipFill>
            <a:blip r:embed="rId4" cstate="print"/>
            <a:srcRect/>
            <a:stretch>
              <a:fillRect/>
            </a:stretch>
          </p:blipFill>
          <p:spPr bwMode="auto">
            <a:xfrm>
              <a:off x="-3175" y="61913"/>
              <a:ext cx="3779838" cy="1152525"/>
            </a:xfrm>
            <a:prstGeom prst="rect">
              <a:avLst/>
            </a:prstGeom>
            <a:noFill/>
            <a:ln w="9525">
              <a:noFill/>
              <a:miter lim="800000"/>
              <a:headEnd/>
              <a:tailEnd/>
            </a:ln>
          </p:spPr>
        </p:pic>
        <p:sp>
          <p:nvSpPr>
            <p:cNvPr id="7" name="TextBox 6"/>
            <p:cNvSpPr txBox="1"/>
            <p:nvPr/>
          </p:nvSpPr>
          <p:spPr>
            <a:xfrm>
              <a:off x="196850" y="600075"/>
              <a:ext cx="2517762"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9"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62824" y="1712421"/>
            <a:ext cx="3115092" cy="492443"/>
          </a:xfrm>
          <a:prstGeom prst="rect">
            <a:avLst/>
          </a:prstGeom>
          <a:noFill/>
          <a:ln>
            <a:solidFill>
              <a:srgbClr val="FF6600"/>
            </a:solidFill>
          </a:ln>
          <a:effectLst>
            <a:glow rad="63500">
              <a:schemeClr val="accent6">
                <a:satMod val="175000"/>
                <a:alpha val="40000"/>
              </a:schemeClr>
            </a:glow>
          </a:effectLst>
        </p:spPr>
        <p:txBody>
          <a:bodyPr>
            <a:spAutoFit/>
          </a:bodyPr>
          <a:lstStyle/>
          <a:p>
            <a:pPr fontAlgn="auto">
              <a:spcBef>
                <a:spcPts val="0"/>
              </a:spcBef>
              <a:spcAft>
                <a:spcPts val="0"/>
              </a:spcAft>
              <a:defRPr/>
            </a:pPr>
            <a:r>
              <a:rPr lang="en-US" altLang="zh-CN" sz="2600" b="1" dirty="0">
                <a:latin typeface="Helvetica" pitchFamily="34" charset="0"/>
                <a:ea typeface="楷体_GB2312" pitchFamily="49" charset="-122"/>
              </a:rPr>
              <a:t>Writing practice</a:t>
            </a:r>
            <a:endParaRPr lang="zh-CN" altLang="en-US" sz="2600" b="1" dirty="0">
              <a:latin typeface="+mn-lt"/>
              <a:ea typeface="+mn-ea"/>
            </a:endParaRPr>
          </a:p>
        </p:txBody>
      </p:sp>
      <p:sp>
        <p:nvSpPr>
          <p:cNvPr id="25" name="Rectangle 1"/>
          <p:cNvSpPr>
            <a:spLocks noChangeArrowheads="1"/>
          </p:cNvSpPr>
          <p:nvPr/>
        </p:nvSpPr>
        <p:spPr bwMode="auto">
          <a:xfrm>
            <a:off x="539552" y="2919405"/>
            <a:ext cx="5018087" cy="2597827"/>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algn="just" eaLnBrk="0" fontAlgn="auto" hangingPunct="0">
              <a:lnSpc>
                <a:spcPct val="150000"/>
              </a:lnSpc>
              <a:spcBef>
                <a:spcPts val="0"/>
              </a:spcBef>
              <a:spcAft>
                <a:spcPts val="0"/>
              </a:spcAft>
              <a:defRPr/>
            </a:pPr>
            <a:r>
              <a:rPr lang="en-US" altLang="zh-CN" sz="2800" b="1" dirty="0">
                <a:latin typeface="Helvetica" pitchFamily="34" charset="0"/>
                <a:ea typeface="Cambria Math" pitchFamily="18" charset="0"/>
                <a:cs typeface="Arial" pitchFamily="34" charset="0"/>
              </a:rPr>
              <a:t>Directions: </a:t>
            </a:r>
            <a:r>
              <a:rPr lang="en-US" altLang="zh-CN" sz="2800" dirty="0" smtClean="0">
                <a:latin typeface="Helvetica" pitchFamily="34" charset="0"/>
                <a:ea typeface="Cambria Math" pitchFamily="18" charset="0"/>
                <a:cs typeface="Arial" pitchFamily="34" charset="0"/>
              </a:rPr>
              <a:t>Read the sample paragraph and see how it develops in the problem-solution pattern.</a:t>
            </a:r>
            <a:endParaRPr lang="en-US" altLang="zh-CN" sz="2800" dirty="0">
              <a:latin typeface="Helvetica" pitchFamily="34" charset="0"/>
              <a:ea typeface="Cambria Math" pitchFamily="18" charset="0"/>
              <a:cs typeface="Arial" pitchFamily="34" charset="0"/>
            </a:endParaRPr>
          </a:p>
        </p:txBody>
      </p:sp>
      <p:sp>
        <p:nvSpPr>
          <p:cNvPr id="177159" name="TextBox 9"/>
          <p:cNvSpPr txBox="1">
            <a:spLocks noChangeArrowheads="1"/>
          </p:cNvSpPr>
          <p:nvPr/>
        </p:nvSpPr>
        <p:spPr bwMode="auto">
          <a:xfrm>
            <a:off x="3749675" y="752475"/>
            <a:ext cx="3465513" cy="461963"/>
          </a:xfrm>
          <a:prstGeom prst="rect">
            <a:avLst/>
          </a:prstGeom>
          <a:noFill/>
          <a:ln w="9525">
            <a:noFill/>
            <a:miter lim="800000"/>
            <a:headEnd/>
            <a:tailEnd/>
          </a:ln>
        </p:spPr>
        <p:txBody>
          <a:bodyPr>
            <a:spAutoFit/>
          </a:bodyPr>
          <a:lstStyle/>
          <a:p>
            <a:r>
              <a:rPr lang="en-US" altLang="zh-CN" sz="2400" dirty="0">
                <a:solidFill>
                  <a:srgbClr val="FF6600"/>
                </a:solidFill>
                <a:latin typeface="Helvetica" pitchFamily="34" charset="0"/>
                <a:ea typeface="楷体_GB2312" pitchFamily="49" charset="-122"/>
              </a:rPr>
              <a:t>Paragraph </a:t>
            </a:r>
            <a:r>
              <a:rPr lang="en-US" altLang="zh-CN" sz="2400" dirty="0" smtClean="0">
                <a:solidFill>
                  <a:srgbClr val="FF6600"/>
                </a:solidFill>
                <a:latin typeface="Helvetica" pitchFamily="34" charset="0"/>
                <a:ea typeface="楷体_GB2312" pitchFamily="49" charset="-122"/>
              </a:rPr>
              <a:t>writing</a:t>
            </a:r>
            <a:endParaRPr lang="zh-CN" altLang="en-US" sz="2400" dirty="0">
              <a:solidFill>
                <a:srgbClr val="FF6600"/>
              </a:solidFill>
              <a:latin typeface="Calibri" pitchFamily="34" charset="0"/>
            </a:endParaRPr>
          </a:p>
        </p:txBody>
      </p:sp>
      <p:grpSp>
        <p:nvGrpSpPr>
          <p:cNvPr id="8" name="组合 7"/>
          <p:cNvGrpSpPr/>
          <p:nvPr/>
        </p:nvGrpSpPr>
        <p:grpSpPr>
          <a:xfrm>
            <a:off x="-3175" y="61913"/>
            <a:ext cx="3779838" cy="1152525"/>
            <a:chOff x="-3175" y="61913"/>
            <a:chExt cx="3779838" cy="1152525"/>
          </a:xfrm>
        </p:grpSpPr>
        <p:pic>
          <p:nvPicPr>
            <p:cNvPr id="9" name="Picture 2"/>
            <p:cNvPicPr>
              <a:picLocks noChangeAspect="1" noChangeArrowheads="1"/>
            </p:cNvPicPr>
            <p:nvPr/>
          </p:nvPicPr>
          <p:blipFill>
            <a:blip r:embed="rId3" cstate="print"/>
            <a:srcRect/>
            <a:stretch>
              <a:fillRect/>
            </a:stretch>
          </p:blipFill>
          <p:spPr bwMode="auto">
            <a:xfrm>
              <a:off x="-3175" y="61913"/>
              <a:ext cx="3779838" cy="1152525"/>
            </a:xfrm>
            <a:prstGeom prst="rect">
              <a:avLst/>
            </a:prstGeom>
            <a:noFill/>
            <a:ln w="9525">
              <a:noFill/>
              <a:miter lim="800000"/>
              <a:headEnd/>
              <a:tailEnd/>
            </a:ln>
          </p:spPr>
        </p:pic>
        <p:sp>
          <p:nvSpPr>
            <p:cNvPr id="10" name="TextBox 9"/>
            <p:cNvSpPr txBox="1"/>
            <p:nvPr/>
          </p:nvSpPr>
          <p:spPr>
            <a:xfrm>
              <a:off x="196850" y="600075"/>
              <a:ext cx="2517762"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2"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4" name="Picture 2" descr="D:\找图\新视野读写1\新视野大学英语(第三版)读写教程1 8006515985_S.jpg"/>
          <p:cNvPicPr>
            <a:picLocks noChangeAspect="1" noChangeArrowheads="1"/>
          </p:cNvPicPr>
          <p:nvPr/>
        </p:nvPicPr>
        <p:blipFill>
          <a:blip r:embed="rId6" cstate="print"/>
          <a:srcRect/>
          <a:stretch>
            <a:fillRect/>
          </a:stretch>
        </p:blipFill>
        <p:spPr bwMode="auto">
          <a:xfrm>
            <a:off x="5607058" y="3071810"/>
            <a:ext cx="3216260" cy="2364429"/>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899593" y="1475304"/>
            <a:ext cx="7488832" cy="513536"/>
          </a:xfrm>
          <a:prstGeom prst="roundRect">
            <a:avLst/>
          </a:prstGeom>
          <a:noFill/>
          <a:ln>
            <a:solidFill>
              <a:srgbClr val="CC99FF"/>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9205" name="TextBox 8"/>
          <p:cNvSpPr txBox="1">
            <a:spLocks noChangeArrowheads="1"/>
          </p:cNvSpPr>
          <p:nvPr/>
        </p:nvSpPr>
        <p:spPr bwMode="auto">
          <a:xfrm>
            <a:off x="971600" y="1466318"/>
            <a:ext cx="7649295" cy="461665"/>
          </a:xfrm>
          <a:prstGeom prst="rect">
            <a:avLst/>
          </a:prstGeom>
          <a:noFill/>
          <a:ln w="9525">
            <a:noFill/>
            <a:miter lim="800000"/>
            <a:headEnd/>
            <a:tailEnd/>
          </a:ln>
        </p:spPr>
        <p:txBody>
          <a:bodyPr wrap="square">
            <a:spAutoFit/>
          </a:bodyPr>
          <a:lstStyle/>
          <a:p>
            <a:r>
              <a:rPr lang="en-US" altLang="zh-CN" sz="2400" b="1" dirty="0" smtClean="0">
                <a:solidFill>
                  <a:srgbClr val="FF6600"/>
                </a:solidFill>
                <a:latin typeface="Helvetica" pitchFamily="34" charset="0"/>
                <a:ea typeface="Cambria Math" pitchFamily="18" charset="0"/>
                <a:cs typeface="Helvetica" pitchFamily="34" charset="0"/>
              </a:rPr>
              <a:t>Topic:</a:t>
            </a:r>
            <a:r>
              <a:rPr lang="en-US" altLang="zh-CN" sz="2400" b="1" dirty="0" smtClean="0">
                <a:latin typeface="Helvetica" pitchFamily="34" charset="0"/>
                <a:cs typeface="Helvetica" pitchFamily="34" charset="0"/>
              </a:rPr>
              <a:t> </a:t>
            </a:r>
            <a:r>
              <a:rPr lang="en-US" altLang="zh-CN" sz="2400" dirty="0" smtClean="0">
                <a:latin typeface="Helvetica" pitchFamily="34" charset="0"/>
                <a:ea typeface="Cambria Math" pitchFamily="18" charset="0"/>
                <a:cs typeface="Helvetica" pitchFamily="34" charset="0"/>
              </a:rPr>
              <a:t>How to keep a good relationship with children</a:t>
            </a:r>
            <a:endParaRPr lang="en-US" altLang="zh-CN" sz="2400" dirty="0">
              <a:latin typeface="Helvetica" pitchFamily="34" charset="0"/>
              <a:ea typeface="Cambria Math" pitchFamily="18" charset="0"/>
              <a:cs typeface="Helvetica" pitchFamily="34" charset="0"/>
            </a:endParaRPr>
          </a:p>
        </p:txBody>
      </p:sp>
      <p:sp>
        <p:nvSpPr>
          <p:cNvPr id="29" name="TextBox 28"/>
          <p:cNvSpPr txBox="1">
            <a:spLocks noChangeArrowheads="1"/>
          </p:cNvSpPr>
          <p:nvPr/>
        </p:nvSpPr>
        <p:spPr bwMode="auto">
          <a:xfrm>
            <a:off x="615715" y="5560889"/>
            <a:ext cx="7135238" cy="810478"/>
          </a:xfrm>
          <a:prstGeom prst="rect">
            <a:avLst/>
          </a:prstGeom>
          <a:noFill/>
          <a:ln w="9525">
            <a:noFill/>
            <a:miter lim="800000"/>
            <a:headEnd/>
            <a:tailEnd/>
          </a:ln>
        </p:spPr>
        <p:txBody>
          <a:bodyPr wrap="square">
            <a:spAutoFit/>
          </a:bodyPr>
          <a:lstStyle/>
          <a:p>
            <a:pPr>
              <a:lnSpc>
                <a:spcPts val="2800"/>
              </a:lnSpc>
            </a:pPr>
            <a:r>
              <a:rPr lang="en-US" altLang="zh-CN" sz="2400" b="1" dirty="0" smtClean="0">
                <a:solidFill>
                  <a:srgbClr val="FF6600"/>
                </a:solidFill>
                <a:latin typeface="Helvetica" pitchFamily="34" charset="0"/>
                <a:ea typeface="Cambria Math" pitchFamily="18" charset="0"/>
                <a:cs typeface="Helvetica" pitchFamily="34" charset="0"/>
              </a:rPr>
              <a:t>Evaluation: </a:t>
            </a:r>
            <a:r>
              <a:rPr lang="en-US" altLang="zh-CN" sz="2400" dirty="0" smtClean="0">
                <a:latin typeface="Helvetica" pitchFamily="34" charset="0"/>
                <a:ea typeface="Cambria Math" pitchFamily="18" charset="0"/>
                <a:cs typeface="Helvetica" pitchFamily="34" charset="0"/>
              </a:rPr>
              <a:t>All these will contribute to a better relationship with children.</a:t>
            </a:r>
            <a:endParaRPr lang="en-US" altLang="zh-CN" sz="2400" dirty="0">
              <a:latin typeface="Helvetica" pitchFamily="34" charset="0"/>
              <a:ea typeface="Cambria Math" pitchFamily="18" charset="0"/>
              <a:cs typeface="Helvetica" pitchFamily="34" charset="0"/>
            </a:endParaRPr>
          </a:p>
        </p:txBody>
      </p:sp>
      <p:sp>
        <p:nvSpPr>
          <p:cNvPr id="179226" name="TextBox 23"/>
          <p:cNvSpPr txBox="1">
            <a:spLocks noChangeArrowheads="1"/>
          </p:cNvSpPr>
          <p:nvPr/>
        </p:nvSpPr>
        <p:spPr bwMode="auto">
          <a:xfrm>
            <a:off x="3749675" y="752475"/>
            <a:ext cx="3465513" cy="461963"/>
          </a:xfrm>
          <a:prstGeom prst="rect">
            <a:avLst/>
          </a:prstGeom>
          <a:noFill/>
          <a:ln w="9525">
            <a:noFill/>
            <a:miter lim="800000"/>
            <a:headEnd/>
            <a:tailEnd/>
          </a:ln>
        </p:spPr>
        <p:txBody>
          <a:bodyPr>
            <a:spAutoFit/>
          </a:bodyPr>
          <a:lstStyle/>
          <a:p>
            <a:r>
              <a:rPr lang="en-US" altLang="zh-CN" sz="2400" dirty="0">
                <a:solidFill>
                  <a:srgbClr val="FF6600"/>
                </a:solidFill>
                <a:latin typeface="Helvetica" pitchFamily="34" charset="0"/>
                <a:ea typeface="楷体_GB2312" pitchFamily="49" charset="-122"/>
              </a:rPr>
              <a:t>Paragraph </a:t>
            </a:r>
            <a:r>
              <a:rPr lang="en-US" altLang="zh-CN" sz="2400" dirty="0" smtClean="0">
                <a:solidFill>
                  <a:srgbClr val="FF6600"/>
                </a:solidFill>
                <a:latin typeface="Helvetica" pitchFamily="34" charset="0"/>
                <a:ea typeface="楷体_GB2312" pitchFamily="49" charset="-122"/>
              </a:rPr>
              <a:t>writing</a:t>
            </a:r>
            <a:endParaRPr lang="zh-CN" altLang="en-US" sz="2400" dirty="0">
              <a:solidFill>
                <a:srgbClr val="FF6600"/>
              </a:solidFill>
              <a:latin typeface="Calibri" pitchFamily="34" charset="0"/>
            </a:endParaRPr>
          </a:p>
        </p:txBody>
      </p:sp>
      <p:sp>
        <p:nvSpPr>
          <p:cNvPr id="22" name="TextBox 8"/>
          <p:cNvSpPr txBox="1">
            <a:spLocks noChangeArrowheads="1"/>
          </p:cNvSpPr>
          <p:nvPr/>
        </p:nvSpPr>
        <p:spPr bwMode="auto">
          <a:xfrm>
            <a:off x="595114" y="2276872"/>
            <a:ext cx="7959435" cy="830997"/>
          </a:xfrm>
          <a:prstGeom prst="rect">
            <a:avLst/>
          </a:prstGeom>
          <a:noFill/>
          <a:ln w="9525">
            <a:noFill/>
            <a:miter lim="800000"/>
            <a:headEnd/>
            <a:tailEnd/>
          </a:ln>
        </p:spPr>
        <p:txBody>
          <a:bodyPr wrap="square">
            <a:spAutoFit/>
          </a:bodyPr>
          <a:lstStyle/>
          <a:p>
            <a:r>
              <a:rPr lang="en-US" altLang="zh-CN" sz="2400" b="1" dirty="0" smtClean="0">
                <a:solidFill>
                  <a:srgbClr val="FF6600"/>
                </a:solidFill>
                <a:latin typeface="Helvetica" pitchFamily="34" charset="0"/>
                <a:ea typeface="Cambria Math" pitchFamily="18" charset="0"/>
                <a:cs typeface="Helvetica" pitchFamily="34" charset="0"/>
              </a:rPr>
              <a:t>Problem: </a:t>
            </a:r>
            <a:r>
              <a:rPr lang="en-US" altLang="zh-CN" sz="2400" dirty="0" smtClean="0">
                <a:latin typeface="Helvetica" pitchFamily="34" charset="0"/>
                <a:ea typeface="Cambria Math" pitchFamily="18" charset="0"/>
                <a:cs typeface="Helvetica" pitchFamily="34" charset="0"/>
              </a:rPr>
              <a:t>Many parents do not seem to know how to keep a good relationship with their children.</a:t>
            </a:r>
            <a:endParaRPr lang="en-US" altLang="zh-CN" sz="2400" dirty="0">
              <a:latin typeface="Helvetica" pitchFamily="34" charset="0"/>
              <a:ea typeface="Cambria Math" pitchFamily="18" charset="0"/>
              <a:cs typeface="Helvetica" pitchFamily="34" charset="0"/>
            </a:endParaRPr>
          </a:p>
        </p:txBody>
      </p:sp>
      <p:sp>
        <p:nvSpPr>
          <p:cNvPr id="30" name="TextBox 8"/>
          <p:cNvSpPr txBox="1">
            <a:spLocks noChangeArrowheads="1"/>
          </p:cNvSpPr>
          <p:nvPr/>
        </p:nvSpPr>
        <p:spPr bwMode="auto">
          <a:xfrm>
            <a:off x="584157" y="3140968"/>
            <a:ext cx="8225164" cy="830997"/>
          </a:xfrm>
          <a:prstGeom prst="rect">
            <a:avLst/>
          </a:prstGeom>
          <a:noFill/>
          <a:ln w="9525">
            <a:noFill/>
            <a:miter lim="800000"/>
            <a:headEnd/>
            <a:tailEnd/>
          </a:ln>
        </p:spPr>
        <p:txBody>
          <a:bodyPr wrap="square">
            <a:spAutoFit/>
          </a:bodyPr>
          <a:lstStyle/>
          <a:p>
            <a:r>
              <a:rPr lang="en-US" altLang="zh-CN" sz="2400" b="1" dirty="0" smtClean="0">
                <a:solidFill>
                  <a:srgbClr val="FF6600"/>
                </a:solidFill>
                <a:latin typeface="Helvetica" pitchFamily="34" charset="0"/>
                <a:ea typeface="Cambria Math" pitchFamily="18" charset="0"/>
                <a:cs typeface="Helvetica" pitchFamily="34" charset="0"/>
              </a:rPr>
              <a:t>Details of the problem: </a:t>
            </a:r>
            <a:r>
              <a:rPr lang="en-US" altLang="zh-CN" sz="2400" dirty="0" smtClean="0">
                <a:latin typeface="Helvetica" pitchFamily="34" charset="0"/>
                <a:ea typeface="Cambria Math" pitchFamily="18" charset="0"/>
                <a:cs typeface="Helvetica" pitchFamily="34" charset="0"/>
              </a:rPr>
              <a:t>They do not know what activities to do or what topics to talk about with their children.</a:t>
            </a:r>
            <a:endParaRPr lang="en-US" altLang="zh-CN" sz="2400" dirty="0">
              <a:latin typeface="Helvetica" pitchFamily="34" charset="0"/>
              <a:ea typeface="Cambria Math" pitchFamily="18" charset="0"/>
              <a:cs typeface="Helvetica" pitchFamily="34" charset="0"/>
            </a:endParaRPr>
          </a:p>
        </p:txBody>
      </p:sp>
      <p:sp>
        <p:nvSpPr>
          <p:cNvPr id="32" name="TextBox 8"/>
          <p:cNvSpPr txBox="1">
            <a:spLocks noChangeArrowheads="1"/>
          </p:cNvSpPr>
          <p:nvPr/>
        </p:nvSpPr>
        <p:spPr bwMode="auto">
          <a:xfrm>
            <a:off x="595113" y="3994860"/>
            <a:ext cx="9161463" cy="1569660"/>
          </a:xfrm>
          <a:prstGeom prst="rect">
            <a:avLst/>
          </a:prstGeom>
          <a:noFill/>
          <a:ln w="9525">
            <a:noFill/>
            <a:miter lim="800000"/>
            <a:headEnd/>
            <a:tailEnd/>
          </a:ln>
        </p:spPr>
        <p:txBody>
          <a:bodyPr>
            <a:spAutoFit/>
          </a:bodyPr>
          <a:lstStyle/>
          <a:p>
            <a:r>
              <a:rPr lang="en-US" altLang="zh-CN" sz="2400" b="1" dirty="0" smtClean="0">
                <a:solidFill>
                  <a:srgbClr val="FF6600"/>
                </a:solidFill>
                <a:latin typeface="Helvetica" pitchFamily="34" charset="0"/>
                <a:ea typeface="Cambria Math" pitchFamily="18" charset="0"/>
                <a:cs typeface="Helvetica" pitchFamily="34" charset="0"/>
              </a:rPr>
              <a:t>Solutions: </a:t>
            </a:r>
          </a:p>
          <a:p>
            <a:pPr>
              <a:buFont typeface="Arial" pitchFamily="34" charset="0"/>
              <a:buChar char="•"/>
            </a:pPr>
            <a:r>
              <a:rPr lang="en-US" altLang="zh-CN" sz="2400" dirty="0" smtClean="0">
                <a:latin typeface="Helvetica" pitchFamily="34" charset="0"/>
                <a:ea typeface="Cambria Math" pitchFamily="18" charset="0"/>
                <a:cs typeface="Helvetica" pitchFamily="34" charset="0"/>
              </a:rPr>
              <a:t>Have a family trip.</a:t>
            </a:r>
          </a:p>
          <a:p>
            <a:pPr>
              <a:buFont typeface="Arial" pitchFamily="34" charset="0"/>
              <a:buChar char="•"/>
            </a:pPr>
            <a:r>
              <a:rPr lang="en-US" altLang="zh-CN" sz="2400" dirty="0" smtClean="0">
                <a:latin typeface="Helvetica" pitchFamily="34" charset="0"/>
                <a:ea typeface="Cambria Math" pitchFamily="18" charset="0"/>
                <a:cs typeface="Helvetica" pitchFamily="34" charset="0"/>
              </a:rPr>
              <a:t>Do fun things together.</a:t>
            </a:r>
          </a:p>
          <a:p>
            <a:pPr>
              <a:buFont typeface="Arial" pitchFamily="34" charset="0"/>
              <a:buChar char="•"/>
            </a:pPr>
            <a:r>
              <a:rPr lang="en-US" altLang="zh-CN" sz="2400" dirty="0" smtClean="0">
                <a:latin typeface="Helvetica" pitchFamily="34" charset="0"/>
                <a:ea typeface="Cambria Math" pitchFamily="18" charset="0"/>
                <a:cs typeface="Helvetica" pitchFamily="34" charset="0"/>
              </a:rPr>
              <a:t>Tell stories to young children.</a:t>
            </a:r>
            <a:endParaRPr lang="en-US" altLang="zh-CN" sz="2400" dirty="0">
              <a:latin typeface="Helvetica" pitchFamily="34" charset="0"/>
              <a:ea typeface="Cambria Math" pitchFamily="18" charset="0"/>
              <a:cs typeface="Helvetica" pitchFamily="34" charset="0"/>
            </a:endParaRPr>
          </a:p>
        </p:txBody>
      </p:sp>
      <p:grpSp>
        <p:nvGrpSpPr>
          <p:cNvPr id="12" name="组合 11"/>
          <p:cNvGrpSpPr/>
          <p:nvPr/>
        </p:nvGrpSpPr>
        <p:grpSpPr>
          <a:xfrm>
            <a:off x="-3175" y="61913"/>
            <a:ext cx="3779838" cy="1152525"/>
            <a:chOff x="-3175" y="61913"/>
            <a:chExt cx="3779838" cy="1152525"/>
          </a:xfrm>
        </p:grpSpPr>
        <p:pic>
          <p:nvPicPr>
            <p:cNvPr id="13" name="Picture 2"/>
            <p:cNvPicPr>
              <a:picLocks noChangeAspect="1" noChangeArrowheads="1"/>
            </p:cNvPicPr>
            <p:nvPr/>
          </p:nvPicPr>
          <p:blipFill>
            <a:blip r:embed="rId3" cstate="print"/>
            <a:srcRect/>
            <a:stretch>
              <a:fillRect/>
            </a:stretch>
          </p:blipFill>
          <p:spPr bwMode="auto">
            <a:xfrm>
              <a:off x="-3175" y="61913"/>
              <a:ext cx="3779838" cy="1152525"/>
            </a:xfrm>
            <a:prstGeom prst="rect">
              <a:avLst/>
            </a:prstGeom>
            <a:noFill/>
            <a:ln w="9525">
              <a:noFill/>
              <a:miter lim="800000"/>
              <a:headEnd/>
              <a:tailEnd/>
            </a:ln>
          </p:spPr>
        </p:pic>
        <p:sp>
          <p:nvSpPr>
            <p:cNvPr id="14" name="TextBox 13"/>
            <p:cNvSpPr txBox="1"/>
            <p:nvPr/>
          </p:nvSpPr>
          <p:spPr>
            <a:xfrm>
              <a:off x="196850" y="600075"/>
              <a:ext cx="2517762"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6"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up)">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1"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1"/>
      <p:bldP spid="22" grpId="0"/>
      <p:bldP spid="30" grpId="0"/>
      <p:bldP spid="3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49" name="Picture 2"/>
          <p:cNvPicPr>
            <a:picLocks noChangeAspect="1" noChangeArrowheads="1"/>
          </p:cNvPicPr>
          <p:nvPr/>
        </p:nvPicPr>
        <p:blipFill>
          <a:blip r:embed="rId3" cstate="print"/>
          <a:srcRect/>
          <a:stretch>
            <a:fillRect/>
          </a:stretch>
        </p:blipFill>
        <p:spPr bwMode="auto">
          <a:xfrm>
            <a:off x="196850" y="1073274"/>
            <a:ext cx="8767763" cy="5092030"/>
          </a:xfrm>
          <a:prstGeom prst="rect">
            <a:avLst/>
          </a:prstGeom>
          <a:noFill/>
          <a:ln w="9525">
            <a:noFill/>
            <a:miter lim="800000"/>
            <a:headEnd/>
            <a:tailEnd/>
          </a:ln>
        </p:spPr>
      </p:pic>
      <p:sp>
        <p:nvSpPr>
          <p:cNvPr id="18" name="TextBox 17"/>
          <p:cNvSpPr txBox="1"/>
          <p:nvPr/>
        </p:nvSpPr>
        <p:spPr>
          <a:xfrm>
            <a:off x="500063" y="1814100"/>
            <a:ext cx="6521450" cy="3785652"/>
          </a:xfrm>
          <a:prstGeom prst="rect">
            <a:avLst/>
          </a:prstGeom>
          <a:noFill/>
        </p:spPr>
        <p:txBody>
          <a:bodyPr>
            <a:spAutoFit/>
          </a:bodyPr>
          <a:lstStyle/>
          <a:p>
            <a:pPr algn="just" fontAlgn="auto">
              <a:lnSpc>
                <a:spcPts val="3200"/>
              </a:lnSpc>
              <a:spcBef>
                <a:spcPts val="0"/>
              </a:spcBef>
              <a:spcAft>
                <a:spcPts val="0"/>
              </a:spcAft>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Sample paragraph</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p>
          <a:p>
            <a:pPr>
              <a:lnSpc>
                <a:spcPts val="3200"/>
              </a:lnSpc>
            </a:pPr>
            <a:r>
              <a:rPr lang="en-US" altLang="zh-CN" sz="2400" dirty="0" smtClean="0">
                <a:latin typeface="Helvetica" pitchFamily="34" charset="0"/>
                <a:ea typeface="Cambria Math" pitchFamily="18" charset="0"/>
                <a:cs typeface="Helvetica" pitchFamily="34" charset="0"/>
              </a:rPr>
              <a:t>    Many parents do not seem to know how to keep a good relationship with their children. </a:t>
            </a:r>
            <a:r>
              <a:rPr lang="en-US" altLang="zh-CN" sz="2400" b="1" dirty="0" smtClean="0">
                <a:solidFill>
                  <a:srgbClr val="FF6600"/>
                </a:solidFill>
                <a:latin typeface="Helvetica" pitchFamily="34" charset="0"/>
                <a:ea typeface="Cambria Math" pitchFamily="18" charset="0"/>
                <a:cs typeface="Arial" pitchFamily="34" charset="0"/>
              </a:rPr>
              <a:t>(Problem) </a:t>
            </a:r>
            <a:r>
              <a:rPr lang="en-US" altLang="zh-CN" sz="2400" dirty="0" smtClean="0">
                <a:latin typeface="Helvetica" pitchFamily="34" charset="0"/>
                <a:ea typeface="Cambria Math" pitchFamily="18" charset="0"/>
                <a:cs typeface="Helvetica" pitchFamily="34" charset="0"/>
              </a:rPr>
              <a:t>They do not know what activities to do or what topics to talk about with their children.</a:t>
            </a:r>
            <a:r>
              <a:rPr lang="en-US" altLang="zh-CN" sz="2400" b="1" dirty="0" smtClean="0">
                <a:solidFill>
                  <a:srgbClr val="FF6600"/>
                </a:solidFill>
                <a:latin typeface="Helvetica" pitchFamily="34" charset="0"/>
                <a:ea typeface="Cambria Math" pitchFamily="18" charset="0"/>
                <a:cs typeface="Arial" pitchFamily="34" charset="0"/>
              </a:rPr>
              <a:t> (Details of the problem) </a:t>
            </a:r>
            <a:r>
              <a:rPr lang="en-US" altLang="zh-CN" sz="2400" dirty="0" smtClean="0">
                <a:latin typeface="Helvetica" pitchFamily="34" charset="0"/>
                <a:ea typeface="Cambria Math" pitchFamily="18" charset="0"/>
                <a:cs typeface="Helvetica" pitchFamily="34" charset="0"/>
              </a:rPr>
              <a:t>Here are a few useful tips. Having a family trip sometimes is a wonderful way for all family members to bond together. </a:t>
            </a:r>
            <a:endParaRPr lang="zh-CN" altLang="zh-CN" sz="2400" dirty="0" smtClean="0">
              <a:latin typeface="Helvetica" pitchFamily="34" charset="0"/>
              <a:ea typeface="Cambria Math" pitchFamily="18" charset="0"/>
              <a:cs typeface="Helvetica" pitchFamily="34" charset="0"/>
            </a:endParaRPr>
          </a:p>
        </p:txBody>
      </p:sp>
      <p:sp>
        <p:nvSpPr>
          <p:cNvPr id="181253" name="TextBox 10"/>
          <p:cNvSpPr txBox="1">
            <a:spLocks noChangeArrowheads="1"/>
          </p:cNvSpPr>
          <p:nvPr/>
        </p:nvSpPr>
        <p:spPr bwMode="auto">
          <a:xfrm>
            <a:off x="3749675" y="752475"/>
            <a:ext cx="3465513" cy="461963"/>
          </a:xfrm>
          <a:prstGeom prst="rect">
            <a:avLst/>
          </a:prstGeom>
          <a:noFill/>
          <a:ln w="9525">
            <a:noFill/>
            <a:miter lim="800000"/>
            <a:headEnd/>
            <a:tailEnd/>
          </a:ln>
        </p:spPr>
        <p:txBody>
          <a:bodyPr>
            <a:spAutoFit/>
          </a:bodyPr>
          <a:lstStyle/>
          <a:p>
            <a:r>
              <a:rPr lang="en-US" altLang="zh-CN" sz="2400" dirty="0">
                <a:solidFill>
                  <a:srgbClr val="FF6600"/>
                </a:solidFill>
                <a:latin typeface="Helvetica" pitchFamily="34" charset="0"/>
                <a:ea typeface="楷体_GB2312" pitchFamily="49" charset="-122"/>
              </a:rPr>
              <a:t>Paragraph </a:t>
            </a:r>
            <a:r>
              <a:rPr lang="en-US" altLang="zh-CN" sz="2400" dirty="0" smtClean="0">
                <a:solidFill>
                  <a:srgbClr val="FF6600"/>
                </a:solidFill>
                <a:latin typeface="Helvetica" pitchFamily="34" charset="0"/>
                <a:ea typeface="楷体_GB2312" pitchFamily="49" charset="-122"/>
              </a:rPr>
              <a:t>writing</a:t>
            </a:r>
            <a:endParaRPr lang="zh-CN" altLang="en-US" sz="2400" dirty="0">
              <a:solidFill>
                <a:srgbClr val="FF6600"/>
              </a:solidFill>
              <a:latin typeface="Calibri" pitchFamily="34" charset="0"/>
            </a:endParaRPr>
          </a:p>
        </p:txBody>
      </p:sp>
      <p:grpSp>
        <p:nvGrpSpPr>
          <p:cNvPr id="8" name="组合 7"/>
          <p:cNvGrpSpPr/>
          <p:nvPr/>
        </p:nvGrpSpPr>
        <p:grpSpPr>
          <a:xfrm>
            <a:off x="-3175" y="61913"/>
            <a:ext cx="3779838" cy="1152525"/>
            <a:chOff x="-3175" y="61913"/>
            <a:chExt cx="3779838" cy="1152525"/>
          </a:xfrm>
        </p:grpSpPr>
        <p:pic>
          <p:nvPicPr>
            <p:cNvPr id="9" name="Picture 2"/>
            <p:cNvPicPr>
              <a:picLocks noChangeAspect="1" noChangeArrowheads="1"/>
            </p:cNvPicPr>
            <p:nvPr/>
          </p:nvPicPr>
          <p:blipFill>
            <a:blip r:embed="rId4" cstate="print"/>
            <a:srcRect/>
            <a:stretch>
              <a:fillRect/>
            </a:stretch>
          </p:blipFill>
          <p:spPr bwMode="auto">
            <a:xfrm>
              <a:off x="-3175" y="61913"/>
              <a:ext cx="3779838" cy="1152525"/>
            </a:xfrm>
            <a:prstGeom prst="rect">
              <a:avLst/>
            </a:prstGeom>
            <a:noFill/>
            <a:ln w="9525">
              <a:noFill/>
              <a:miter lim="800000"/>
              <a:headEnd/>
              <a:tailEnd/>
            </a:ln>
          </p:spPr>
        </p:pic>
        <p:sp>
          <p:nvSpPr>
            <p:cNvPr id="10" name="TextBox 9"/>
            <p:cNvSpPr txBox="1"/>
            <p:nvPr/>
          </p:nvSpPr>
          <p:spPr>
            <a:xfrm>
              <a:off x="196850" y="600075"/>
              <a:ext cx="2517762"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2"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图片 10" descr="图片20.png"/>
          <p:cNvPicPr>
            <a:picLocks noChangeAspect="1"/>
          </p:cNvPicPr>
          <p:nvPr/>
        </p:nvPicPr>
        <p:blipFill>
          <a:blip r:embed="rId7">
            <a:clrChange>
              <a:clrFrom>
                <a:srgbClr val="000000">
                  <a:alpha val="0"/>
                </a:srgbClr>
              </a:clrFrom>
              <a:clrTo>
                <a:srgbClr val="000000">
                  <a:alpha val="0"/>
                </a:srgbClr>
              </a:clrTo>
            </a:clrChange>
          </a:blip>
          <a:stretch>
            <a:fillRect/>
          </a:stretch>
        </p:blipFill>
        <p:spPr>
          <a:xfrm>
            <a:off x="6143636" y="5118209"/>
            <a:ext cx="725364" cy="463258"/>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196850" y="1073274"/>
            <a:ext cx="8767763" cy="5092030"/>
          </a:xfrm>
          <a:prstGeom prst="rect">
            <a:avLst/>
          </a:prstGeom>
          <a:noFill/>
          <a:ln w="9525">
            <a:noFill/>
            <a:miter lim="800000"/>
            <a:headEnd/>
            <a:tailEnd/>
          </a:ln>
        </p:spPr>
      </p:pic>
      <p:sp>
        <p:nvSpPr>
          <p:cNvPr id="18" name="TextBox 17"/>
          <p:cNvSpPr txBox="1"/>
          <p:nvPr/>
        </p:nvSpPr>
        <p:spPr>
          <a:xfrm>
            <a:off x="642938" y="1863725"/>
            <a:ext cx="6243637" cy="3856440"/>
          </a:xfrm>
          <a:prstGeom prst="rect">
            <a:avLst/>
          </a:prstGeom>
          <a:noFill/>
        </p:spPr>
        <p:txBody>
          <a:bodyPr>
            <a:spAutoFit/>
          </a:bodyPr>
          <a:lstStyle/>
          <a:p>
            <a:pPr algn="just" fontAlgn="auto">
              <a:lnSpc>
                <a:spcPct val="110000"/>
              </a:lnSpc>
              <a:spcBef>
                <a:spcPts val="0"/>
              </a:spcBef>
              <a:spcAft>
                <a:spcPts val="0"/>
              </a:spcAft>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Sample paragraph</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endParaRPr lang="en-US" altLang="en-US" sz="2400" b="1" dirty="0">
              <a:solidFill>
                <a:schemeClr val="accent6">
                  <a:lumMod val="75000"/>
                </a:schemeClr>
              </a:solidFill>
              <a:latin typeface="华文楷体" pitchFamily="2" charset="-122"/>
              <a:ea typeface="华文楷体" pitchFamily="2" charset="-122"/>
              <a:cs typeface="Arial" pitchFamily="34" charset="0"/>
            </a:endParaRPr>
          </a:p>
          <a:p>
            <a:r>
              <a:rPr lang="en-US" altLang="zh-CN" sz="2400" dirty="0" smtClean="0">
                <a:latin typeface="Helvetica" pitchFamily="34" charset="0"/>
                <a:ea typeface="Cambria Math" pitchFamily="18" charset="0"/>
                <a:cs typeface="Helvetica" pitchFamily="34" charset="0"/>
              </a:rPr>
              <a:t>And you and your children can do fun things together, for example, playing football or watching their favorite show. Besides, a very good activity to bond with your young children is storytelling! You can tell them the stories you heard from your parents or stories about your childhood. </a:t>
            </a:r>
            <a:r>
              <a:rPr lang="en-US" altLang="zh-CN" sz="2400" b="1" dirty="0" smtClean="0">
                <a:solidFill>
                  <a:srgbClr val="FF6600"/>
                </a:solidFill>
                <a:latin typeface="Helvetica" pitchFamily="34" charset="0"/>
                <a:ea typeface="Cambria Math" pitchFamily="18" charset="0"/>
                <a:cs typeface="Arial" pitchFamily="34" charset="0"/>
              </a:rPr>
              <a:t>(Solutions) </a:t>
            </a:r>
            <a:r>
              <a:rPr lang="en-US" altLang="zh-CN" sz="2400" dirty="0" smtClean="0">
                <a:latin typeface="Helvetica" pitchFamily="34" charset="0"/>
                <a:ea typeface="Cambria Math" pitchFamily="18" charset="0"/>
                <a:cs typeface="Helvetica" pitchFamily="34" charset="0"/>
              </a:rPr>
              <a:t>All these ways will contribute to a better relationship with your children.</a:t>
            </a:r>
            <a:r>
              <a:rPr lang="en-US" altLang="zh-CN" sz="2400" b="1" dirty="0" smtClean="0">
                <a:solidFill>
                  <a:srgbClr val="FF6600"/>
                </a:solidFill>
                <a:latin typeface="Helvetica" pitchFamily="34" charset="0"/>
                <a:ea typeface="Cambria Math" pitchFamily="18" charset="0"/>
                <a:cs typeface="Arial" pitchFamily="34" charset="0"/>
              </a:rPr>
              <a:t> (Evaluation) </a:t>
            </a:r>
            <a:endParaRPr lang="zh-CN" altLang="zh-CN" sz="2400" dirty="0" smtClean="0">
              <a:latin typeface="Helvetica" pitchFamily="34" charset="0"/>
              <a:ea typeface="Cambria Math" pitchFamily="18" charset="0"/>
              <a:cs typeface="Helvetica" pitchFamily="34" charset="0"/>
            </a:endParaRPr>
          </a:p>
        </p:txBody>
      </p:sp>
      <p:sp>
        <p:nvSpPr>
          <p:cNvPr id="183300" name="TextBox 9"/>
          <p:cNvSpPr txBox="1">
            <a:spLocks noChangeArrowheads="1"/>
          </p:cNvSpPr>
          <p:nvPr/>
        </p:nvSpPr>
        <p:spPr bwMode="auto">
          <a:xfrm>
            <a:off x="3749675" y="752475"/>
            <a:ext cx="3465513" cy="461963"/>
          </a:xfrm>
          <a:prstGeom prst="rect">
            <a:avLst/>
          </a:prstGeom>
          <a:noFill/>
          <a:ln w="9525">
            <a:noFill/>
            <a:miter lim="800000"/>
            <a:headEnd/>
            <a:tailEnd/>
          </a:ln>
        </p:spPr>
        <p:txBody>
          <a:bodyPr>
            <a:spAutoFit/>
          </a:bodyPr>
          <a:lstStyle/>
          <a:p>
            <a:r>
              <a:rPr lang="en-US" altLang="zh-CN" sz="2400" dirty="0">
                <a:solidFill>
                  <a:srgbClr val="FF6600"/>
                </a:solidFill>
                <a:latin typeface="Helvetica" pitchFamily="34" charset="0"/>
                <a:ea typeface="楷体_GB2312" pitchFamily="49" charset="-122"/>
              </a:rPr>
              <a:t>Paragraph </a:t>
            </a:r>
            <a:r>
              <a:rPr lang="en-US" altLang="zh-CN" sz="2400" dirty="0" smtClean="0">
                <a:solidFill>
                  <a:srgbClr val="FF6600"/>
                </a:solidFill>
                <a:latin typeface="Helvetica" pitchFamily="34" charset="0"/>
                <a:ea typeface="楷体_GB2312" pitchFamily="49" charset="-122"/>
              </a:rPr>
              <a:t>writing</a:t>
            </a:r>
            <a:endParaRPr lang="zh-CN" altLang="en-US" sz="2400" dirty="0">
              <a:solidFill>
                <a:srgbClr val="FF6600"/>
              </a:solidFill>
              <a:latin typeface="Calibri" pitchFamily="34" charset="0"/>
            </a:endParaRPr>
          </a:p>
        </p:txBody>
      </p:sp>
      <p:grpSp>
        <p:nvGrpSpPr>
          <p:cNvPr id="8" name="组合 7"/>
          <p:cNvGrpSpPr/>
          <p:nvPr/>
        </p:nvGrpSpPr>
        <p:grpSpPr>
          <a:xfrm>
            <a:off x="-3175" y="61913"/>
            <a:ext cx="3779838" cy="1152525"/>
            <a:chOff x="-3175" y="61913"/>
            <a:chExt cx="3779838" cy="1152525"/>
          </a:xfrm>
        </p:grpSpPr>
        <p:pic>
          <p:nvPicPr>
            <p:cNvPr id="9" name="Picture 2"/>
            <p:cNvPicPr>
              <a:picLocks noChangeAspect="1" noChangeArrowheads="1"/>
            </p:cNvPicPr>
            <p:nvPr/>
          </p:nvPicPr>
          <p:blipFill>
            <a:blip r:embed="rId4" cstate="print"/>
            <a:srcRect/>
            <a:stretch>
              <a:fillRect/>
            </a:stretch>
          </p:blipFill>
          <p:spPr bwMode="auto">
            <a:xfrm>
              <a:off x="-3175" y="61913"/>
              <a:ext cx="3779838" cy="1152525"/>
            </a:xfrm>
            <a:prstGeom prst="rect">
              <a:avLst/>
            </a:prstGeom>
            <a:noFill/>
            <a:ln w="9525">
              <a:noFill/>
              <a:miter lim="800000"/>
              <a:headEnd/>
              <a:tailEnd/>
            </a:ln>
          </p:spPr>
        </p:pic>
        <p:sp>
          <p:nvSpPr>
            <p:cNvPr id="10" name="TextBox 9"/>
            <p:cNvSpPr txBox="1"/>
            <p:nvPr/>
          </p:nvSpPr>
          <p:spPr>
            <a:xfrm>
              <a:off x="196850" y="600075"/>
              <a:ext cx="2517762"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2"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TextBox 8"/>
          <p:cNvSpPr txBox="1">
            <a:spLocks noChangeArrowheads="1"/>
          </p:cNvSpPr>
          <p:nvPr/>
        </p:nvSpPr>
        <p:spPr bwMode="auto">
          <a:xfrm>
            <a:off x="1143000" y="2400300"/>
            <a:ext cx="7634288" cy="457200"/>
          </a:xfrm>
          <a:prstGeom prst="rect">
            <a:avLst/>
          </a:prstGeom>
          <a:noFill/>
          <a:ln w="9525">
            <a:noFill/>
            <a:miter lim="800000"/>
            <a:headEnd/>
            <a:tailEnd/>
          </a:ln>
        </p:spPr>
        <p:txBody>
          <a:bodyPr>
            <a:spAutoFit/>
          </a:bodyPr>
          <a:lstStyle/>
          <a:p>
            <a:pPr eaLnBrk="0" hangingPunct="0"/>
            <a:r>
              <a:rPr lang="en-US" altLang="zh-CN" sz="2400">
                <a:latin typeface="Helvetica" pitchFamily="34" charset="0"/>
                <a:ea typeface="楷体_GB2312" pitchFamily="49" charset="-122"/>
              </a:rPr>
              <a:t>1. What happened to the father and the son?</a:t>
            </a:r>
          </a:p>
        </p:txBody>
      </p:sp>
      <p:sp>
        <p:nvSpPr>
          <p:cNvPr id="150534" name="TextBox 8"/>
          <p:cNvSpPr txBox="1">
            <a:spLocks noChangeArrowheads="1"/>
          </p:cNvSpPr>
          <p:nvPr/>
        </p:nvSpPr>
        <p:spPr bwMode="auto">
          <a:xfrm>
            <a:off x="1143000" y="2997200"/>
            <a:ext cx="7358063" cy="1187450"/>
          </a:xfrm>
          <a:prstGeom prst="rect">
            <a:avLst/>
          </a:prstGeom>
          <a:noFill/>
          <a:ln w="9525">
            <a:noFill/>
            <a:miter lim="800000"/>
            <a:headEnd/>
            <a:tailEnd/>
          </a:ln>
        </p:spPr>
        <p:txBody>
          <a:bodyPr>
            <a:spAutoFit/>
          </a:bodyPr>
          <a:lstStyle/>
          <a:p>
            <a:r>
              <a:rPr lang="en-US" altLang="zh-CN" sz="2400">
                <a:latin typeface="Helvetica" pitchFamily="34" charset="0"/>
                <a:ea typeface="楷体_GB2312" pitchFamily="49" charset="-122"/>
              </a:rPr>
              <a:t>2. Is there any conflict or disagreement between you and your parents? And what should we do to settle the conflict or disagreement? </a:t>
            </a:r>
          </a:p>
        </p:txBody>
      </p:sp>
      <p:sp>
        <p:nvSpPr>
          <p:cNvPr id="51203" name="矩形 10"/>
          <p:cNvSpPr>
            <a:spLocks noChangeArrowheads="1"/>
          </p:cNvSpPr>
          <p:nvPr/>
        </p:nvSpPr>
        <p:spPr bwMode="auto">
          <a:xfrm>
            <a:off x="1143000" y="1235075"/>
            <a:ext cx="7145338" cy="1041400"/>
          </a:xfrm>
          <a:prstGeom prst="rect">
            <a:avLst/>
          </a:prstGeom>
          <a:noFill/>
          <a:ln w="9525">
            <a:noFill/>
            <a:miter lim="800000"/>
            <a:headEnd/>
            <a:tailEnd/>
          </a:ln>
        </p:spPr>
        <p:txBody>
          <a:bodyPr>
            <a:spAutoFit/>
          </a:bodyPr>
          <a:lstStyle/>
          <a:p>
            <a:pPr algn="just">
              <a:lnSpc>
                <a:spcPct val="130000"/>
              </a:lnSpc>
            </a:pPr>
            <a:r>
              <a:rPr lang="en-US" altLang="en-US" sz="2400" b="1" dirty="0">
                <a:latin typeface="Helvetica" pitchFamily="34" charset="0"/>
                <a:ea typeface="Helvetica Neue"/>
                <a:cs typeface="Helvetica Neue"/>
              </a:rPr>
              <a:t>Watch a video clip and answer the following questions.</a:t>
            </a:r>
            <a:endParaRPr lang="zh-CN" altLang="en-US" sz="2400" b="1" dirty="0">
              <a:latin typeface="Helvetica" pitchFamily="34" charset="0"/>
              <a:ea typeface="Helvetica Neue"/>
              <a:cs typeface="Helvetica Neue"/>
            </a:endParaRPr>
          </a:p>
        </p:txBody>
      </p:sp>
      <p:sp>
        <p:nvSpPr>
          <p:cNvPr id="51206" name="矩形 9"/>
          <p:cNvSpPr>
            <a:spLocks noChangeArrowheads="1"/>
          </p:cNvSpPr>
          <p:nvPr/>
        </p:nvSpPr>
        <p:spPr bwMode="auto">
          <a:xfrm>
            <a:off x="4640263" y="427038"/>
            <a:ext cx="4075112" cy="566737"/>
          </a:xfrm>
          <a:prstGeom prst="rect">
            <a:avLst/>
          </a:prstGeom>
          <a:noFill/>
          <a:ln w="9525">
            <a:noFill/>
            <a:miter lim="800000"/>
            <a:headEnd/>
            <a:tailEnd/>
          </a:ln>
        </p:spPr>
        <p:txBody>
          <a:bodyPr>
            <a:spAutoFit/>
          </a:bodyPr>
          <a:lstStyle/>
          <a:p>
            <a:pPr algn="just">
              <a:lnSpc>
                <a:spcPct val="130000"/>
              </a:lnSpc>
            </a:pPr>
            <a:r>
              <a:rPr lang="en-US" altLang="zh-CN" sz="2400" b="1">
                <a:solidFill>
                  <a:srgbClr val="0070C0"/>
                </a:solidFill>
                <a:latin typeface="Helvetica" pitchFamily="34" charset="0"/>
                <a:ea typeface="Helvetica Neue"/>
                <a:cs typeface="Helvetica Neue"/>
              </a:rPr>
              <a:t>Watch and Talk</a:t>
            </a:r>
            <a:endParaRPr lang="zh-CN" altLang="en-US" sz="2400" b="1">
              <a:solidFill>
                <a:srgbClr val="0070C0"/>
              </a:solidFill>
              <a:latin typeface="Helvetica" pitchFamily="34" charset="0"/>
              <a:ea typeface="Helvetica Neue"/>
              <a:cs typeface="Helvetica Neue"/>
            </a:endParaRPr>
          </a:p>
        </p:txBody>
      </p:sp>
      <p:pic>
        <p:nvPicPr>
          <p:cNvPr id="51207" name="Picture 3"/>
          <p:cNvPicPr>
            <a:picLocks noChangeAspect="1" noChangeArrowheads="1"/>
          </p:cNvPicPr>
          <p:nvPr/>
        </p:nvPicPr>
        <p:blipFill>
          <a:blip r:embed="rId4" cstate="print"/>
          <a:srcRect/>
          <a:stretch>
            <a:fillRect/>
          </a:stretch>
        </p:blipFill>
        <p:spPr bwMode="auto">
          <a:xfrm>
            <a:off x="-7938" y="9525"/>
            <a:ext cx="4645026" cy="1187450"/>
          </a:xfrm>
          <a:prstGeom prst="rect">
            <a:avLst/>
          </a:prstGeom>
          <a:noFill/>
          <a:ln w="9525">
            <a:noFill/>
            <a:miter lim="800000"/>
            <a:headEnd/>
            <a:tailEnd/>
          </a:ln>
        </p:spPr>
      </p:pic>
      <p:sp>
        <p:nvSpPr>
          <p:cNvPr id="14" name="TextBox 13"/>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2"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 name="Picture 21" descr="tv">
            <a:hlinkClick r:id="rId7"/>
          </p:cNvPr>
          <p:cNvPicPr>
            <a:picLocks noChangeAspect="1" noChangeArrowheads="1"/>
          </p:cNvPicPr>
          <p:nvPr/>
        </p:nvPicPr>
        <p:blipFill>
          <a:blip r:embed="rId8" cstate="print"/>
          <a:srcRect/>
          <a:stretch>
            <a:fillRect/>
          </a:stretch>
        </p:blipFill>
        <p:spPr bwMode="auto">
          <a:xfrm>
            <a:off x="441724" y="1107029"/>
            <a:ext cx="8367597" cy="5640388"/>
          </a:xfrm>
          <a:prstGeom prst="rect">
            <a:avLst/>
          </a:prstGeom>
          <a:noFill/>
          <a:ln w="9525">
            <a:noFill/>
            <a:miter lim="800000"/>
            <a:headEnd/>
            <a:tailEnd/>
          </a:ln>
        </p:spPr>
      </p:pic>
      <p:pic>
        <p:nvPicPr>
          <p:cNvPr id="16" name="black or white.wmv">
            <a:hlinkClick r:id="" action="ppaction://media"/>
          </p:cNvPr>
          <p:cNvPicPr>
            <a:picLocks noRot="1" noChangeAspect="1"/>
          </p:cNvPicPr>
          <p:nvPr>
            <a:videoFile r:link="rId1"/>
          </p:nvPr>
        </p:nvPicPr>
        <p:blipFill>
          <a:blip r:embed="rId9" cstate="print"/>
          <a:stretch>
            <a:fillRect/>
          </a:stretch>
        </p:blipFill>
        <p:spPr>
          <a:xfrm>
            <a:off x="733274" y="1412776"/>
            <a:ext cx="7778940" cy="43924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0533"/>
                                        </p:tgtEl>
                                        <p:attrNameLst>
                                          <p:attrName>style.visibility</p:attrName>
                                        </p:attrNameLst>
                                      </p:cBhvr>
                                      <p:to>
                                        <p:strVal val="visible"/>
                                      </p:to>
                                    </p:set>
                                    <p:animEffect transition="in" filter="blinds(horizontal)">
                                      <p:cBhvr>
                                        <p:cTn id="7" dur="500"/>
                                        <p:tgtEl>
                                          <p:spTgt spid="15053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50534"/>
                                        </p:tgtEl>
                                        <p:attrNameLst>
                                          <p:attrName>style.visibility</p:attrName>
                                        </p:attrNameLst>
                                      </p:cBhvr>
                                      <p:to>
                                        <p:strVal val="visible"/>
                                      </p:to>
                                    </p:set>
                                    <p:animEffect transition="in" filter="box(in)">
                                      <p:cBhvr>
                                        <p:cTn id="12" dur="500"/>
                                        <p:tgtEl>
                                          <p:spTgt spid="15053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ox(in)">
                                      <p:cBhvr>
                                        <p:cTn id="17" dur="500"/>
                                        <p:tgtEl>
                                          <p:spTgt spid="15"/>
                                        </p:tgtEl>
                                      </p:cBhvr>
                                    </p:animEffect>
                                  </p:childTnLst>
                                </p:cTn>
                              </p:par>
                              <p:par>
                                <p:cTn id="18" presetID="5" presetClass="entr" presetSubtype="5"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checkerboard(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16"/>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6"/>
                                        </p:tgtEl>
                                      </p:cBhvr>
                                    </p:cmd>
                                  </p:childTnLst>
                                </p:cTn>
                              </p:par>
                            </p:childTnLst>
                          </p:cTn>
                        </p:par>
                      </p:childTnLst>
                    </p:cTn>
                  </p:par>
                </p:childTnLst>
              </p:cTn>
              <p:nextCondLst>
                <p:cond evt="onClick" delay="0">
                  <p:tgtEl>
                    <p:spTgt spid="16"/>
                  </p:tgtEl>
                </p:cond>
              </p:nextCondLst>
            </p:seq>
            <p:video>
              <p:cMediaNode>
                <p:cTn id="26" fill="hold" display="0">
                  <p:stCondLst>
                    <p:cond delay="indefinite"/>
                  </p:stCondLst>
                  <p:endCondLst>
                    <p:cond evt="onNext" delay="0">
                      <p:tgtEl>
                        <p:sldTgt/>
                      </p:tgtEl>
                    </p:cond>
                    <p:cond evt="onPrev" delay="0">
                      <p:tgtEl>
                        <p:sldTgt/>
                      </p:tgtEl>
                    </p:cond>
                  </p:endCondLst>
                </p:cTn>
                <p:tgtEl>
                  <p:spTgt spid="16"/>
                </p:tgtEl>
              </p:cMediaNode>
            </p:video>
          </p:childTnLst>
        </p:cTn>
      </p:par>
    </p:tnLst>
    <p:bldLst>
      <p:bldP spid="150533" grpId="0"/>
      <p:bldP spid="15053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62824" y="1579235"/>
            <a:ext cx="3115092" cy="492443"/>
          </a:xfrm>
          <a:prstGeom prst="rect">
            <a:avLst/>
          </a:prstGeom>
          <a:noFill/>
          <a:ln>
            <a:solidFill>
              <a:srgbClr val="FF6600"/>
            </a:solidFill>
          </a:ln>
          <a:effectLst>
            <a:glow rad="63500">
              <a:schemeClr val="accent6">
                <a:satMod val="175000"/>
                <a:alpha val="40000"/>
              </a:schemeClr>
            </a:glow>
          </a:effectLst>
        </p:spPr>
        <p:txBody>
          <a:bodyPr>
            <a:spAutoFit/>
          </a:bodyPr>
          <a:lstStyle/>
          <a:p>
            <a:pPr fontAlgn="auto">
              <a:spcBef>
                <a:spcPts val="0"/>
              </a:spcBef>
              <a:spcAft>
                <a:spcPts val="0"/>
              </a:spcAft>
              <a:defRPr/>
            </a:pPr>
            <a:r>
              <a:rPr lang="en-US" altLang="zh-CN" sz="2600" b="1" dirty="0">
                <a:latin typeface="Helvetica" pitchFamily="34" charset="0"/>
                <a:ea typeface="楷体_GB2312" pitchFamily="49" charset="-122"/>
              </a:rPr>
              <a:t>Writing practice</a:t>
            </a:r>
            <a:endParaRPr lang="zh-CN" altLang="en-US" sz="2600" b="1" dirty="0">
              <a:latin typeface="+mn-lt"/>
              <a:ea typeface="+mn-ea"/>
            </a:endParaRPr>
          </a:p>
        </p:txBody>
      </p:sp>
      <p:sp>
        <p:nvSpPr>
          <p:cNvPr id="25" name="Rectangle 1"/>
          <p:cNvSpPr>
            <a:spLocks noChangeArrowheads="1"/>
          </p:cNvSpPr>
          <p:nvPr/>
        </p:nvSpPr>
        <p:spPr bwMode="auto">
          <a:xfrm>
            <a:off x="428625" y="2894013"/>
            <a:ext cx="5295900" cy="1865312"/>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eaLnBrk="0" fontAlgn="auto" hangingPunct="0">
              <a:lnSpc>
                <a:spcPct val="120000"/>
              </a:lnSpc>
              <a:spcBef>
                <a:spcPts val="0"/>
              </a:spcBef>
              <a:spcAft>
                <a:spcPts val="0"/>
              </a:spcAft>
              <a:defRPr/>
            </a:pPr>
            <a:r>
              <a:rPr lang="en-US" altLang="zh-CN" sz="2400" b="1" dirty="0">
                <a:latin typeface="Helvetica" pitchFamily="34" charset="0"/>
                <a:ea typeface="Cambria Math" pitchFamily="18" charset="0"/>
                <a:cs typeface="Arial" pitchFamily="34" charset="0"/>
              </a:rPr>
              <a:t>Directions:  </a:t>
            </a:r>
            <a:r>
              <a:rPr lang="en-US" altLang="zh-CN" sz="2400" dirty="0">
                <a:latin typeface="Helvetica" pitchFamily="34" charset="0"/>
                <a:ea typeface="Cambria Math" pitchFamily="18" charset="0"/>
                <a:cs typeface="Arial" pitchFamily="34" charset="0"/>
              </a:rPr>
              <a:t>Write a paragraph on one of the following topics. One of the topics has an outline you can follow. </a:t>
            </a:r>
          </a:p>
        </p:txBody>
      </p:sp>
      <p:sp>
        <p:nvSpPr>
          <p:cNvPr id="185351" name="TextBox 9"/>
          <p:cNvSpPr txBox="1">
            <a:spLocks noChangeArrowheads="1"/>
          </p:cNvSpPr>
          <p:nvPr/>
        </p:nvSpPr>
        <p:spPr bwMode="auto">
          <a:xfrm>
            <a:off x="3749675" y="752475"/>
            <a:ext cx="3465513" cy="461963"/>
          </a:xfrm>
          <a:prstGeom prst="rect">
            <a:avLst/>
          </a:prstGeom>
          <a:noFill/>
          <a:ln w="9525">
            <a:noFill/>
            <a:miter lim="800000"/>
            <a:headEnd/>
            <a:tailEnd/>
          </a:ln>
        </p:spPr>
        <p:txBody>
          <a:bodyPr>
            <a:spAutoFit/>
          </a:bodyPr>
          <a:lstStyle/>
          <a:p>
            <a:r>
              <a:rPr lang="en-US" altLang="zh-CN" sz="2400" dirty="0">
                <a:solidFill>
                  <a:srgbClr val="FF6600"/>
                </a:solidFill>
                <a:latin typeface="Helvetica" pitchFamily="34" charset="0"/>
                <a:ea typeface="楷体_GB2312" pitchFamily="49" charset="-122"/>
              </a:rPr>
              <a:t>Paragraph </a:t>
            </a:r>
            <a:r>
              <a:rPr lang="en-US" altLang="zh-CN" sz="2400" dirty="0" smtClean="0">
                <a:solidFill>
                  <a:srgbClr val="FF6600"/>
                </a:solidFill>
                <a:latin typeface="Helvetica" pitchFamily="34" charset="0"/>
                <a:ea typeface="楷体_GB2312" pitchFamily="49" charset="-122"/>
              </a:rPr>
              <a:t>writing</a:t>
            </a:r>
            <a:endParaRPr lang="zh-CN" altLang="en-US" sz="2400" dirty="0">
              <a:solidFill>
                <a:srgbClr val="FF6600"/>
              </a:solidFill>
              <a:latin typeface="Calibri" pitchFamily="34" charset="0"/>
            </a:endParaRPr>
          </a:p>
        </p:txBody>
      </p:sp>
      <p:grpSp>
        <p:nvGrpSpPr>
          <p:cNvPr id="8" name="组合 7"/>
          <p:cNvGrpSpPr/>
          <p:nvPr/>
        </p:nvGrpSpPr>
        <p:grpSpPr>
          <a:xfrm>
            <a:off x="-3175" y="61913"/>
            <a:ext cx="3779838" cy="1152525"/>
            <a:chOff x="-3175" y="61913"/>
            <a:chExt cx="3779838" cy="1152525"/>
          </a:xfrm>
        </p:grpSpPr>
        <p:pic>
          <p:nvPicPr>
            <p:cNvPr id="9" name="Picture 2"/>
            <p:cNvPicPr>
              <a:picLocks noChangeAspect="1" noChangeArrowheads="1"/>
            </p:cNvPicPr>
            <p:nvPr/>
          </p:nvPicPr>
          <p:blipFill>
            <a:blip r:embed="rId3" cstate="print"/>
            <a:srcRect/>
            <a:stretch>
              <a:fillRect/>
            </a:stretch>
          </p:blipFill>
          <p:spPr bwMode="auto">
            <a:xfrm>
              <a:off x="-3175" y="61913"/>
              <a:ext cx="3779838" cy="1152525"/>
            </a:xfrm>
            <a:prstGeom prst="rect">
              <a:avLst/>
            </a:prstGeom>
            <a:noFill/>
            <a:ln w="9525">
              <a:noFill/>
              <a:miter lim="800000"/>
              <a:headEnd/>
              <a:tailEnd/>
            </a:ln>
          </p:spPr>
        </p:pic>
        <p:sp>
          <p:nvSpPr>
            <p:cNvPr id="10" name="TextBox 9"/>
            <p:cNvSpPr txBox="1"/>
            <p:nvPr/>
          </p:nvSpPr>
          <p:spPr>
            <a:xfrm>
              <a:off x="196850" y="600075"/>
              <a:ext cx="2517762"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2"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8" name="Picture 2" descr="D:\找图\新视野读写1\新视野大学英语（第三版）读写教程1 8045463597_S(1).jpg"/>
          <p:cNvPicPr>
            <a:picLocks noChangeAspect="1" noChangeArrowheads="1"/>
          </p:cNvPicPr>
          <p:nvPr/>
        </p:nvPicPr>
        <p:blipFill>
          <a:blip r:embed="rId6"/>
          <a:srcRect/>
          <a:stretch>
            <a:fillRect/>
          </a:stretch>
        </p:blipFill>
        <p:spPr bwMode="auto">
          <a:xfrm>
            <a:off x="6033588" y="2039282"/>
            <a:ext cx="2824692" cy="3696338"/>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340866" y="1428736"/>
            <a:ext cx="8479606" cy="99215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a:p>
        </p:txBody>
      </p:sp>
      <p:sp>
        <p:nvSpPr>
          <p:cNvPr id="187396" name="TextBox 8"/>
          <p:cNvSpPr txBox="1">
            <a:spLocks noChangeArrowheads="1"/>
          </p:cNvSpPr>
          <p:nvPr/>
        </p:nvSpPr>
        <p:spPr bwMode="auto">
          <a:xfrm>
            <a:off x="412875" y="1538402"/>
            <a:ext cx="8479605" cy="810478"/>
          </a:xfrm>
          <a:prstGeom prst="rect">
            <a:avLst/>
          </a:prstGeom>
          <a:noFill/>
          <a:ln w="9525">
            <a:noFill/>
            <a:miter lim="800000"/>
            <a:headEnd/>
            <a:tailEnd/>
          </a:ln>
        </p:spPr>
        <p:txBody>
          <a:bodyPr wrap="square">
            <a:spAutoFit/>
          </a:bodyPr>
          <a:lstStyle/>
          <a:p>
            <a:pPr>
              <a:lnSpc>
                <a:spcPts val="2800"/>
              </a:lnSpc>
            </a:pPr>
            <a:r>
              <a:rPr lang="en-US" altLang="zh-CN" sz="2400" dirty="0" smtClean="0">
                <a:solidFill>
                  <a:srgbClr val="FF6600"/>
                </a:solidFill>
                <a:latin typeface="Helvetica" pitchFamily="34" charset="0"/>
                <a:ea typeface="Cambria Math" pitchFamily="18" charset="0"/>
                <a:cs typeface="Helvetica" pitchFamily="34" charset="0"/>
              </a:rPr>
              <a:t>Topic: </a:t>
            </a:r>
            <a:r>
              <a:rPr lang="en-US" altLang="zh-CN" sz="2400" dirty="0" smtClean="0">
                <a:latin typeface="Helvetica" pitchFamily="34" charset="0"/>
                <a:ea typeface="Cambria Math" pitchFamily="18" charset="0"/>
                <a:cs typeface="Helvetica" pitchFamily="34" charset="0"/>
              </a:rPr>
              <a:t>What to do when your parents are disappointed with you </a:t>
            </a:r>
            <a:endParaRPr lang="en-US" altLang="zh-CN" sz="2400" dirty="0">
              <a:latin typeface="Helvetica" pitchFamily="34" charset="0"/>
              <a:ea typeface="Cambria Math" pitchFamily="18" charset="0"/>
              <a:cs typeface="Helvetica" pitchFamily="34" charset="0"/>
            </a:endParaRPr>
          </a:p>
        </p:txBody>
      </p:sp>
      <p:sp>
        <p:nvSpPr>
          <p:cNvPr id="18" name="矩形 15"/>
          <p:cNvSpPr>
            <a:spLocks noChangeArrowheads="1"/>
          </p:cNvSpPr>
          <p:nvPr/>
        </p:nvSpPr>
        <p:spPr bwMode="auto">
          <a:xfrm>
            <a:off x="340866" y="2567801"/>
            <a:ext cx="8663111" cy="1107996"/>
          </a:xfrm>
          <a:prstGeom prst="rect">
            <a:avLst/>
          </a:prstGeom>
          <a:noFill/>
          <a:ln w="9525">
            <a:noFill/>
            <a:miter lim="800000"/>
            <a:headEnd/>
            <a:tailEnd/>
          </a:ln>
        </p:spPr>
        <p:txBody>
          <a:bodyPr wrap="square">
            <a:spAutoFit/>
          </a:bodyPr>
          <a:lstStyle/>
          <a:p>
            <a:r>
              <a:rPr lang="en-US" altLang="zh-CN" sz="2200" dirty="0" smtClean="0">
                <a:solidFill>
                  <a:srgbClr val="FF0000"/>
                </a:solidFill>
                <a:latin typeface="Helvetica" pitchFamily="34" charset="0"/>
                <a:cs typeface="Helvetica" pitchFamily="34" charset="0"/>
              </a:rPr>
              <a:t>Problem:</a:t>
            </a:r>
            <a:endParaRPr lang="zh-CN" altLang="zh-CN" sz="2200" dirty="0" smtClean="0">
              <a:solidFill>
                <a:srgbClr val="FF0000"/>
              </a:solidFill>
              <a:latin typeface="Helvetica" pitchFamily="34" charset="0"/>
              <a:cs typeface="Helvetica" pitchFamily="34" charset="0"/>
            </a:endParaRPr>
          </a:p>
          <a:p>
            <a:r>
              <a:rPr lang="en-US" altLang="zh-CN" sz="2200" dirty="0" smtClean="0">
                <a:latin typeface="Helvetica" pitchFamily="34" charset="0"/>
                <a:cs typeface="Helvetica" pitchFamily="34" charset="0"/>
              </a:rPr>
              <a:t>Parents may be disappointed when you fail to meet their expectations. </a:t>
            </a:r>
            <a:endParaRPr lang="zh-CN" altLang="zh-CN" sz="2200" dirty="0" smtClean="0">
              <a:latin typeface="Helvetica" pitchFamily="34" charset="0"/>
              <a:cs typeface="Helvetica" pitchFamily="34" charset="0"/>
            </a:endParaRPr>
          </a:p>
        </p:txBody>
      </p:sp>
      <p:sp>
        <p:nvSpPr>
          <p:cNvPr id="187411" name="TextBox 19"/>
          <p:cNvSpPr txBox="1">
            <a:spLocks noChangeArrowheads="1"/>
          </p:cNvSpPr>
          <p:nvPr/>
        </p:nvSpPr>
        <p:spPr bwMode="auto">
          <a:xfrm>
            <a:off x="3749675" y="752475"/>
            <a:ext cx="3465513" cy="461963"/>
          </a:xfrm>
          <a:prstGeom prst="rect">
            <a:avLst/>
          </a:prstGeom>
          <a:noFill/>
          <a:ln w="9525">
            <a:noFill/>
            <a:miter lim="800000"/>
            <a:headEnd/>
            <a:tailEnd/>
          </a:ln>
        </p:spPr>
        <p:txBody>
          <a:bodyPr>
            <a:spAutoFit/>
          </a:bodyPr>
          <a:lstStyle/>
          <a:p>
            <a:r>
              <a:rPr lang="en-US" altLang="zh-CN" sz="2400" dirty="0">
                <a:solidFill>
                  <a:srgbClr val="FF6600"/>
                </a:solidFill>
                <a:latin typeface="Helvetica" pitchFamily="34" charset="0"/>
                <a:ea typeface="楷体_GB2312" pitchFamily="49" charset="-122"/>
              </a:rPr>
              <a:t>Paragraph </a:t>
            </a:r>
            <a:r>
              <a:rPr lang="en-US" altLang="zh-CN" sz="2400" dirty="0" smtClean="0">
                <a:solidFill>
                  <a:srgbClr val="FF6600"/>
                </a:solidFill>
                <a:latin typeface="Helvetica" pitchFamily="34" charset="0"/>
                <a:ea typeface="楷体_GB2312" pitchFamily="49" charset="-122"/>
              </a:rPr>
              <a:t>writing</a:t>
            </a:r>
            <a:endParaRPr lang="zh-CN" altLang="en-US" sz="2400" dirty="0">
              <a:solidFill>
                <a:srgbClr val="FF6600"/>
              </a:solidFill>
              <a:latin typeface="Calibri" pitchFamily="34" charset="0"/>
            </a:endParaRPr>
          </a:p>
        </p:txBody>
      </p:sp>
      <p:sp>
        <p:nvSpPr>
          <p:cNvPr id="14" name="矩形 15"/>
          <p:cNvSpPr>
            <a:spLocks noChangeArrowheads="1"/>
          </p:cNvSpPr>
          <p:nvPr/>
        </p:nvSpPr>
        <p:spPr bwMode="auto">
          <a:xfrm>
            <a:off x="340866" y="3618567"/>
            <a:ext cx="8663111" cy="1785104"/>
          </a:xfrm>
          <a:prstGeom prst="rect">
            <a:avLst/>
          </a:prstGeom>
          <a:noFill/>
          <a:ln w="9525">
            <a:noFill/>
            <a:miter lim="800000"/>
            <a:headEnd/>
            <a:tailEnd/>
          </a:ln>
        </p:spPr>
        <p:txBody>
          <a:bodyPr wrap="square">
            <a:spAutoFit/>
          </a:bodyPr>
          <a:lstStyle/>
          <a:p>
            <a:r>
              <a:rPr lang="en-US" altLang="zh-CN" sz="2200" dirty="0" smtClean="0">
                <a:solidFill>
                  <a:srgbClr val="FF0000"/>
                </a:solidFill>
                <a:latin typeface="Helvetica" pitchFamily="34" charset="0"/>
                <a:cs typeface="Helvetica" pitchFamily="34" charset="0"/>
              </a:rPr>
              <a:t>Solutions:</a:t>
            </a:r>
            <a:endParaRPr lang="zh-CN" altLang="zh-CN" sz="2200" dirty="0" smtClean="0">
              <a:solidFill>
                <a:srgbClr val="FF0000"/>
              </a:solidFill>
              <a:latin typeface="Helvetica" pitchFamily="34" charset="0"/>
              <a:cs typeface="Helvetica" pitchFamily="34" charset="0"/>
            </a:endParaRPr>
          </a:p>
          <a:p>
            <a:r>
              <a:rPr lang="en-US" altLang="zh-CN" sz="2200" dirty="0" smtClean="0">
                <a:latin typeface="Helvetica" pitchFamily="34" charset="0"/>
                <a:cs typeface="Helvetica" pitchFamily="34" charset="0"/>
              </a:rPr>
              <a:t>Make your parents believe that you are a responsible person.  </a:t>
            </a:r>
            <a:endParaRPr lang="zh-CN" altLang="zh-CN" sz="2200" dirty="0" smtClean="0">
              <a:latin typeface="Helvetica" pitchFamily="34" charset="0"/>
              <a:cs typeface="Helvetica" pitchFamily="34" charset="0"/>
            </a:endParaRPr>
          </a:p>
          <a:p>
            <a:r>
              <a:rPr lang="zh-CN" altLang="zh-CN" sz="2200" dirty="0" smtClean="0">
                <a:latin typeface="Helvetica" pitchFamily="34" charset="0"/>
                <a:cs typeface="Helvetica" pitchFamily="34" charset="0"/>
              </a:rPr>
              <a:t>•</a:t>
            </a:r>
            <a:r>
              <a:rPr lang="en-US" altLang="zh-CN" sz="2200" dirty="0" smtClean="0">
                <a:latin typeface="Helvetica" pitchFamily="34" charset="0"/>
                <a:cs typeface="Helvetica" pitchFamily="34" charset="0"/>
              </a:rPr>
              <a:t>  Tell them you have inherited many of their merits.</a:t>
            </a:r>
            <a:endParaRPr lang="zh-CN" altLang="zh-CN" sz="2200" dirty="0" smtClean="0">
              <a:latin typeface="Helvetica" pitchFamily="34" charset="0"/>
              <a:cs typeface="Helvetica" pitchFamily="34" charset="0"/>
            </a:endParaRPr>
          </a:p>
          <a:p>
            <a:r>
              <a:rPr lang="zh-CN" altLang="zh-CN" sz="2200" dirty="0" smtClean="0">
                <a:latin typeface="Helvetica" pitchFamily="34" charset="0"/>
                <a:cs typeface="Helvetica" pitchFamily="34" charset="0"/>
              </a:rPr>
              <a:t>•</a:t>
            </a:r>
            <a:r>
              <a:rPr lang="en-US" altLang="zh-CN" sz="2200" dirty="0" smtClean="0">
                <a:latin typeface="Helvetica" pitchFamily="34" charset="0"/>
                <a:cs typeface="Helvetica" pitchFamily="34" charset="0"/>
              </a:rPr>
              <a:t>  Remind them that you have your own life goals as an individual.</a:t>
            </a:r>
            <a:endParaRPr lang="zh-CN" altLang="zh-CN" sz="2200" dirty="0" smtClean="0">
              <a:latin typeface="Helvetica" pitchFamily="34" charset="0"/>
              <a:cs typeface="Helvetica" pitchFamily="34" charset="0"/>
            </a:endParaRPr>
          </a:p>
          <a:p>
            <a:r>
              <a:rPr lang="zh-CN" altLang="zh-CN" sz="2200" dirty="0" smtClean="0">
                <a:latin typeface="Helvetica" pitchFamily="34" charset="0"/>
                <a:cs typeface="Helvetica" pitchFamily="34" charset="0"/>
              </a:rPr>
              <a:t>•</a:t>
            </a:r>
            <a:r>
              <a:rPr lang="en-US" altLang="zh-CN" sz="2200" dirty="0" smtClean="0">
                <a:latin typeface="Helvetica" pitchFamily="34" charset="0"/>
                <a:cs typeface="Helvetica" pitchFamily="34" charset="0"/>
              </a:rPr>
              <a:t>  Explain how your lifestyle will help you in a positive way.</a:t>
            </a:r>
            <a:endParaRPr lang="zh-CN" altLang="zh-CN" sz="2200" dirty="0" smtClean="0">
              <a:latin typeface="Helvetica" pitchFamily="34" charset="0"/>
              <a:cs typeface="Helvetica" pitchFamily="34" charset="0"/>
            </a:endParaRPr>
          </a:p>
        </p:txBody>
      </p:sp>
      <p:sp>
        <p:nvSpPr>
          <p:cNvPr id="15" name="矩形 15"/>
          <p:cNvSpPr>
            <a:spLocks noChangeArrowheads="1"/>
          </p:cNvSpPr>
          <p:nvPr/>
        </p:nvSpPr>
        <p:spPr bwMode="auto">
          <a:xfrm>
            <a:off x="323679" y="5035533"/>
            <a:ext cx="8663111" cy="1785104"/>
          </a:xfrm>
          <a:prstGeom prst="rect">
            <a:avLst/>
          </a:prstGeom>
          <a:noFill/>
          <a:ln w="9525">
            <a:noFill/>
            <a:miter lim="800000"/>
            <a:headEnd/>
            <a:tailEnd/>
          </a:ln>
        </p:spPr>
        <p:txBody>
          <a:bodyPr wrap="square">
            <a:spAutoFit/>
          </a:bodyPr>
          <a:lstStyle/>
          <a:p>
            <a:endParaRPr lang="zh-CN" altLang="zh-CN" sz="2200" dirty="0" smtClean="0">
              <a:latin typeface="Helvetica" pitchFamily="34" charset="0"/>
              <a:cs typeface="Helvetica" pitchFamily="34" charset="0"/>
            </a:endParaRPr>
          </a:p>
          <a:p>
            <a:r>
              <a:rPr lang="en-US" altLang="zh-CN" sz="2200" dirty="0" smtClean="0">
                <a:solidFill>
                  <a:srgbClr val="FF0000"/>
                </a:solidFill>
                <a:latin typeface="Helvetica" pitchFamily="34" charset="0"/>
                <a:cs typeface="Helvetica" pitchFamily="34" charset="0"/>
              </a:rPr>
              <a:t>Evaluation:</a:t>
            </a:r>
            <a:endParaRPr lang="zh-CN" altLang="zh-CN" sz="2200" dirty="0" smtClean="0">
              <a:solidFill>
                <a:srgbClr val="FF0000"/>
              </a:solidFill>
              <a:latin typeface="Helvetica" pitchFamily="34" charset="0"/>
              <a:cs typeface="Helvetica" pitchFamily="34" charset="0"/>
            </a:endParaRPr>
          </a:p>
          <a:p>
            <a:r>
              <a:rPr lang="en-US" altLang="zh-CN" sz="2200" dirty="0" smtClean="0">
                <a:latin typeface="Helvetica" pitchFamily="34" charset="0"/>
                <a:cs typeface="Helvetica" pitchFamily="34" charset="0"/>
              </a:rPr>
              <a:t>This may not change their opinions overnight, but eventually it will work.  </a:t>
            </a:r>
            <a:endParaRPr lang="zh-CN" altLang="zh-CN" sz="2200" dirty="0" smtClean="0">
              <a:latin typeface="Helvetica" pitchFamily="34" charset="0"/>
              <a:cs typeface="Helvetica" pitchFamily="34" charset="0"/>
            </a:endParaRPr>
          </a:p>
          <a:p>
            <a:pPr fontAlgn="auto">
              <a:spcBef>
                <a:spcPts val="0"/>
              </a:spcBef>
              <a:spcAft>
                <a:spcPts val="0"/>
              </a:spcAft>
              <a:defRPr/>
            </a:pPr>
            <a:endParaRPr lang="zh-CN" altLang="en-US" sz="2200" kern="0" dirty="0">
              <a:solidFill>
                <a:srgbClr val="336600"/>
              </a:solidFill>
              <a:latin typeface="Helvetica" pitchFamily="34" charset="0"/>
              <a:ea typeface="+mn-ea"/>
              <a:cs typeface="Helvetica" pitchFamily="34" charset="0"/>
            </a:endParaRPr>
          </a:p>
        </p:txBody>
      </p:sp>
      <p:grpSp>
        <p:nvGrpSpPr>
          <p:cNvPr id="11" name="组合 10"/>
          <p:cNvGrpSpPr/>
          <p:nvPr/>
        </p:nvGrpSpPr>
        <p:grpSpPr>
          <a:xfrm>
            <a:off x="-3175" y="61913"/>
            <a:ext cx="3779838" cy="1152525"/>
            <a:chOff x="-3175" y="61913"/>
            <a:chExt cx="3779838" cy="1152525"/>
          </a:xfrm>
        </p:grpSpPr>
        <p:pic>
          <p:nvPicPr>
            <p:cNvPr id="12" name="Picture 2"/>
            <p:cNvPicPr>
              <a:picLocks noChangeAspect="1" noChangeArrowheads="1"/>
            </p:cNvPicPr>
            <p:nvPr/>
          </p:nvPicPr>
          <p:blipFill>
            <a:blip r:embed="rId3" cstate="print"/>
            <a:srcRect/>
            <a:stretch>
              <a:fillRect/>
            </a:stretch>
          </p:blipFill>
          <p:spPr bwMode="auto">
            <a:xfrm>
              <a:off x="-3175" y="61913"/>
              <a:ext cx="3779838" cy="1152525"/>
            </a:xfrm>
            <a:prstGeom prst="rect">
              <a:avLst/>
            </a:prstGeom>
            <a:noFill/>
            <a:ln w="9525">
              <a:noFill/>
              <a:miter lim="800000"/>
              <a:headEnd/>
              <a:tailEnd/>
            </a:ln>
          </p:spPr>
        </p:pic>
        <p:sp>
          <p:nvSpPr>
            <p:cNvPr id="13" name="TextBox 12"/>
            <p:cNvSpPr txBox="1"/>
            <p:nvPr/>
          </p:nvSpPr>
          <p:spPr>
            <a:xfrm>
              <a:off x="196850" y="600075"/>
              <a:ext cx="2517762"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4" grpId="0"/>
      <p:bldP spid="1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srcRect/>
          <a:stretch>
            <a:fillRect/>
          </a:stretch>
        </p:blipFill>
        <p:spPr bwMode="auto">
          <a:xfrm>
            <a:off x="196850" y="1120800"/>
            <a:ext cx="8767763" cy="5116512"/>
          </a:xfrm>
          <a:prstGeom prst="rect">
            <a:avLst/>
          </a:prstGeom>
          <a:noFill/>
          <a:ln w="9525">
            <a:noFill/>
            <a:miter lim="800000"/>
            <a:headEnd/>
            <a:tailEnd/>
          </a:ln>
        </p:spPr>
      </p:pic>
      <p:sp>
        <p:nvSpPr>
          <p:cNvPr id="18" name="TextBox 17"/>
          <p:cNvSpPr txBox="1"/>
          <p:nvPr/>
        </p:nvSpPr>
        <p:spPr>
          <a:xfrm>
            <a:off x="500063" y="1882756"/>
            <a:ext cx="6357937" cy="3861826"/>
          </a:xfrm>
          <a:prstGeom prst="rect">
            <a:avLst/>
          </a:prstGeom>
          <a:noFill/>
        </p:spPr>
        <p:txBody>
          <a:bodyPr>
            <a:spAutoFit/>
          </a:bodyPr>
          <a:lstStyle/>
          <a:p>
            <a:pPr algn="just" fontAlgn="auto">
              <a:lnSpc>
                <a:spcPct val="110000"/>
              </a:lnSpc>
              <a:spcBef>
                <a:spcPts val="600"/>
              </a:spcBef>
              <a:spcAft>
                <a:spcPts val="0"/>
              </a:spcAft>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What to do when your parents are disappointed with you</a:t>
            </a:r>
            <a:endParaRPr lang="en-US" altLang="en-US" sz="2400" b="1" dirty="0">
              <a:solidFill>
                <a:schemeClr val="accent6">
                  <a:lumMod val="75000"/>
                </a:schemeClr>
              </a:solidFill>
              <a:latin typeface="华文楷体" pitchFamily="2" charset="-122"/>
              <a:ea typeface="华文楷体" pitchFamily="2" charset="-122"/>
              <a:cs typeface="Arial" pitchFamily="34" charset="0"/>
            </a:endParaRPr>
          </a:p>
          <a:p>
            <a:pPr algn="just" fontAlgn="auto">
              <a:lnSpc>
                <a:spcPct val="110000"/>
              </a:lnSpc>
              <a:spcBef>
                <a:spcPts val="600"/>
              </a:spcBef>
              <a:spcAft>
                <a:spcPts val="0"/>
              </a:spcAft>
              <a:defRPr/>
            </a:pPr>
            <a:r>
              <a:rPr lang="en-US" altLang="zh-CN" sz="2400" dirty="0" smtClean="0">
                <a:latin typeface="Helvetica" pitchFamily="34" charset="0"/>
                <a:ea typeface="Cambria Math" pitchFamily="18" charset="0"/>
                <a:cs typeface="Arial" pitchFamily="34" charset="0"/>
              </a:rPr>
              <a:t>    Parents may get disappointed when you fail to meet their expectations.</a:t>
            </a:r>
            <a:r>
              <a:rPr lang="en-US" altLang="zh-CN" sz="2400" b="1" dirty="0" smtClean="0">
                <a:solidFill>
                  <a:srgbClr val="FF6600"/>
                </a:solidFill>
                <a:latin typeface="Helvetica" pitchFamily="34" charset="0"/>
                <a:ea typeface="Cambria Math" pitchFamily="18" charset="0"/>
                <a:cs typeface="Arial" pitchFamily="34" charset="0"/>
              </a:rPr>
              <a:t> </a:t>
            </a:r>
            <a:r>
              <a:rPr lang="en-US" altLang="zh-CN" sz="2400" dirty="0" smtClean="0">
                <a:latin typeface="Helvetica" pitchFamily="34" charset="0"/>
                <a:ea typeface="Cambria Math" pitchFamily="18" charset="0"/>
                <a:cs typeface="Arial" pitchFamily="34" charset="0"/>
              </a:rPr>
              <a:t>They may strongly object to your lifestyle and complain that you are wasting time on unimportant things.</a:t>
            </a:r>
            <a:r>
              <a:rPr lang="en-US" altLang="zh-CN" sz="2400" b="1" dirty="0" smtClean="0">
                <a:solidFill>
                  <a:srgbClr val="FF6600"/>
                </a:solidFill>
                <a:latin typeface="Helvetica" pitchFamily="34" charset="0"/>
                <a:ea typeface="Cambria Math" pitchFamily="18" charset="0"/>
                <a:cs typeface="Arial" pitchFamily="34" charset="0"/>
              </a:rPr>
              <a:t> (Problem) </a:t>
            </a:r>
            <a:r>
              <a:rPr lang="en-US" altLang="zh-CN" sz="2400" dirty="0" smtClean="0">
                <a:latin typeface="Helvetica" pitchFamily="34" charset="0"/>
                <a:ea typeface="Cambria Math" pitchFamily="18" charset="0"/>
                <a:cs typeface="Arial" pitchFamily="34" charset="0"/>
              </a:rPr>
              <a:t>To solve this problem, you may try to make them understand that you are a responsible person. </a:t>
            </a:r>
            <a:endParaRPr lang="en-US" altLang="zh-CN" sz="2400" b="1" dirty="0">
              <a:solidFill>
                <a:srgbClr val="FF6600"/>
              </a:solidFill>
              <a:latin typeface="Helvetica" pitchFamily="34" charset="0"/>
              <a:ea typeface="Cambria Math" pitchFamily="18" charset="0"/>
              <a:cs typeface="Arial" pitchFamily="34" charset="0"/>
            </a:endParaRPr>
          </a:p>
        </p:txBody>
      </p:sp>
      <p:sp>
        <p:nvSpPr>
          <p:cNvPr id="189445" name="TextBox 10"/>
          <p:cNvSpPr txBox="1">
            <a:spLocks noChangeArrowheads="1"/>
          </p:cNvSpPr>
          <p:nvPr/>
        </p:nvSpPr>
        <p:spPr bwMode="auto">
          <a:xfrm>
            <a:off x="3749675" y="752475"/>
            <a:ext cx="3465513" cy="461963"/>
          </a:xfrm>
          <a:prstGeom prst="rect">
            <a:avLst/>
          </a:prstGeom>
          <a:noFill/>
          <a:ln w="9525">
            <a:noFill/>
            <a:miter lim="800000"/>
            <a:headEnd/>
            <a:tailEnd/>
          </a:ln>
        </p:spPr>
        <p:txBody>
          <a:bodyPr>
            <a:spAutoFit/>
          </a:bodyPr>
          <a:lstStyle/>
          <a:p>
            <a:r>
              <a:rPr lang="en-US" altLang="zh-CN" sz="2400" dirty="0">
                <a:solidFill>
                  <a:srgbClr val="FF6600"/>
                </a:solidFill>
                <a:latin typeface="Helvetica" pitchFamily="34" charset="0"/>
                <a:ea typeface="楷体_GB2312" pitchFamily="49" charset="-122"/>
              </a:rPr>
              <a:t>Paragraph </a:t>
            </a:r>
            <a:r>
              <a:rPr lang="en-US" altLang="zh-CN" sz="2400" dirty="0" smtClean="0">
                <a:solidFill>
                  <a:srgbClr val="FF6600"/>
                </a:solidFill>
                <a:latin typeface="Helvetica" pitchFamily="34" charset="0"/>
                <a:ea typeface="楷体_GB2312" pitchFamily="49" charset="-122"/>
              </a:rPr>
              <a:t>writing</a:t>
            </a:r>
            <a:endParaRPr lang="zh-CN" altLang="en-US" sz="2400" dirty="0">
              <a:solidFill>
                <a:srgbClr val="FF6600"/>
              </a:solidFill>
              <a:latin typeface="Calibri" pitchFamily="34" charset="0"/>
            </a:endParaRPr>
          </a:p>
        </p:txBody>
      </p:sp>
      <p:grpSp>
        <p:nvGrpSpPr>
          <p:cNvPr id="9" name="组合 8"/>
          <p:cNvGrpSpPr/>
          <p:nvPr/>
        </p:nvGrpSpPr>
        <p:grpSpPr>
          <a:xfrm>
            <a:off x="-3175" y="61913"/>
            <a:ext cx="3779838" cy="1152525"/>
            <a:chOff x="-3175" y="61913"/>
            <a:chExt cx="3779838" cy="1152525"/>
          </a:xfrm>
        </p:grpSpPr>
        <p:pic>
          <p:nvPicPr>
            <p:cNvPr id="10" name="Picture 2"/>
            <p:cNvPicPr>
              <a:picLocks noChangeAspect="1" noChangeArrowheads="1"/>
            </p:cNvPicPr>
            <p:nvPr/>
          </p:nvPicPr>
          <p:blipFill>
            <a:blip r:embed="rId4" cstate="print"/>
            <a:srcRect/>
            <a:stretch>
              <a:fillRect/>
            </a:stretch>
          </p:blipFill>
          <p:spPr bwMode="auto">
            <a:xfrm>
              <a:off x="-3175" y="61913"/>
              <a:ext cx="3779838" cy="1152525"/>
            </a:xfrm>
            <a:prstGeom prst="rect">
              <a:avLst/>
            </a:prstGeom>
            <a:noFill/>
            <a:ln w="9525">
              <a:noFill/>
              <a:miter lim="800000"/>
              <a:headEnd/>
              <a:tailEnd/>
            </a:ln>
          </p:spPr>
        </p:pic>
        <p:sp>
          <p:nvSpPr>
            <p:cNvPr id="11" name="TextBox 10"/>
            <p:cNvSpPr txBox="1"/>
            <p:nvPr/>
          </p:nvSpPr>
          <p:spPr>
            <a:xfrm>
              <a:off x="196850" y="600075"/>
              <a:ext cx="2517762"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3"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图片 11" descr="图片20.png"/>
          <p:cNvPicPr>
            <a:picLocks noChangeAspect="1"/>
          </p:cNvPicPr>
          <p:nvPr/>
        </p:nvPicPr>
        <p:blipFill>
          <a:blip r:embed="rId7">
            <a:clrChange>
              <a:clrFrom>
                <a:srgbClr val="000000">
                  <a:alpha val="0"/>
                </a:srgbClr>
              </a:clrFrom>
              <a:clrTo>
                <a:srgbClr val="000000">
                  <a:alpha val="0"/>
                </a:srgbClr>
              </a:clrTo>
            </a:clrChange>
          </a:blip>
          <a:stretch>
            <a:fillRect/>
          </a:stretch>
        </p:blipFill>
        <p:spPr>
          <a:xfrm>
            <a:off x="5780954" y="5349838"/>
            <a:ext cx="725364" cy="463258"/>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89" name="Picture 2"/>
          <p:cNvPicPr>
            <a:picLocks noChangeAspect="1" noChangeArrowheads="1"/>
          </p:cNvPicPr>
          <p:nvPr/>
        </p:nvPicPr>
        <p:blipFill>
          <a:blip r:embed="rId3" cstate="print"/>
          <a:srcRect/>
          <a:stretch>
            <a:fillRect/>
          </a:stretch>
        </p:blipFill>
        <p:spPr bwMode="auto">
          <a:xfrm>
            <a:off x="196850" y="1120800"/>
            <a:ext cx="8767763" cy="5116512"/>
          </a:xfrm>
          <a:prstGeom prst="rect">
            <a:avLst/>
          </a:prstGeom>
          <a:noFill/>
          <a:ln w="9525">
            <a:noFill/>
            <a:miter lim="800000"/>
            <a:headEnd/>
            <a:tailEnd/>
          </a:ln>
        </p:spPr>
      </p:pic>
      <p:sp>
        <p:nvSpPr>
          <p:cNvPr id="18" name="TextBox 17"/>
          <p:cNvSpPr txBox="1"/>
          <p:nvPr/>
        </p:nvSpPr>
        <p:spPr>
          <a:xfrm>
            <a:off x="642938" y="1932320"/>
            <a:ext cx="6264275" cy="3717171"/>
          </a:xfrm>
          <a:prstGeom prst="rect">
            <a:avLst/>
          </a:prstGeom>
          <a:noFill/>
        </p:spPr>
        <p:txBody>
          <a:bodyPr>
            <a:spAutoFit/>
          </a:bodyPr>
          <a:lstStyle/>
          <a:p>
            <a:pPr algn="just" fontAlgn="auto">
              <a:lnSpc>
                <a:spcPct val="110000"/>
              </a:lnSpc>
              <a:spcBef>
                <a:spcPts val="0"/>
              </a:spcBef>
              <a:spcAft>
                <a:spcPts val="0"/>
              </a:spcAft>
              <a:defRPr/>
            </a:pPr>
            <a:r>
              <a:rPr lang="en-US" altLang="zh-CN" sz="2400" dirty="0" smtClean="0">
                <a:latin typeface="Helvetica" pitchFamily="34" charset="0"/>
                <a:ea typeface="Cambria Math" pitchFamily="18" charset="0"/>
                <a:cs typeface="Arial" pitchFamily="34" charset="0"/>
              </a:rPr>
              <a:t>First tell them that you have inherited many of their merits. Then remind them that you also have your own thoughts and life goals as an individual. You can also explain how your lifestyle will influence you in a positive way. </a:t>
            </a:r>
            <a:r>
              <a:rPr lang="en-US" altLang="zh-CN" sz="2400" b="1" dirty="0" smtClean="0">
                <a:solidFill>
                  <a:srgbClr val="FF6600"/>
                </a:solidFill>
                <a:latin typeface="Helvetica" pitchFamily="34" charset="0"/>
                <a:ea typeface="Cambria Math" pitchFamily="18" charset="0"/>
                <a:cs typeface="Arial" pitchFamily="34" charset="0"/>
              </a:rPr>
              <a:t>(Solutions) </a:t>
            </a:r>
            <a:r>
              <a:rPr lang="en-US" altLang="zh-CN" sz="2400" dirty="0" smtClean="0">
                <a:latin typeface="Helvetica" pitchFamily="34" charset="0"/>
                <a:ea typeface="Cambria Math" pitchFamily="18" charset="0"/>
                <a:cs typeface="Arial" pitchFamily="34" charset="0"/>
              </a:rPr>
              <a:t>You may not be able to change your parents’ opinions overnight, but if you keep trying, it will eventually work.</a:t>
            </a:r>
            <a:r>
              <a:rPr lang="en-US" altLang="zh-CN" sz="2400" b="1" dirty="0" smtClean="0">
                <a:solidFill>
                  <a:srgbClr val="FF6600"/>
                </a:solidFill>
                <a:latin typeface="Helvetica" pitchFamily="34" charset="0"/>
                <a:ea typeface="Cambria Math" pitchFamily="18" charset="0"/>
                <a:cs typeface="Arial" pitchFamily="34" charset="0"/>
              </a:rPr>
              <a:t> (Evaluation) </a:t>
            </a:r>
            <a:endParaRPr lang="en-US" altLang="zh-CN" sz="2400" b="1" dirty="0">
              <a:solidFill>
                <a:srgbClr val="FF6600"/>
              </a:solidFill>
              <a:latin typeface="Helvetica" pitchFamily="34" charset="0"/>
              <a:ea typeface="Cambria Math" pitchFamily="18" charset="0"/>
              <a:cs typeface="Arial" pitchFamily="34" charset="0"/>
            </a:endParaRPr>
          </a:p>
        </p:txBody>
      </p:sp>
      <p:sp>
        <p:nvSpPr>
          <p:cNvPr id="191493" name="TextBox 10"/>
          <p:cNvSpPr txBox="1">
            <a:spLocks noChangeArrowheads="1"/>
          </p:cNvSpPr>
          <p:nvPr/>
        </p:nvSpPr>
        <p:spPr bwMode="auto">
          <a:xfrm>
            <a:off x="3749675" y="752475"/>
            <a:ext cx="3465513" cy="461963"/>
          </a:xfrm>
          <a:prstGeom prst="rect">
            <a:avLst/>
          </a:prstGeom>
          <a:noFill/>
          <a:ln w="9525">
            <a:noFill/>
            <a:miter lim="800000"/>
            <a:headEnd/>
            <a:tailEnd/>
          </a:ln>
        </p:spPr>
        <p:txBody>
          <a:bodyPr>
            <a:spAutoFit/>
          </a:bodyPr>
          <a:lstStyle/>
          <a:p>
            <a:r>
              <a:rPr lang="en-US" altLang="zh-CN" sz="2400" dirty="0">
                <a:solidFill>
                  <a:srgbClr val="FF6600"/>
                </a:solidFill>
                <a:latin typeface="Helvetica" pitchFamily="34" charset="0"/>
                <a:ea typeface="楷体_GB2312" pitchFamily="49" charset="-122"/>
              </a:rPr>
              <a:t>Paragraph </a:t>
            </a:r>
            <a:r>
              <a:rPr lang="en-US" altLang="zh-CN" sz="2400" dirty="0" smtClean="0">
                <a:solidFill>
                  <a:srgbClr val="FF6600"/>
                </a:solidFill>
                <a:latin typeface="Helvetica" pitchFamily="34" charset="0"/>
                <a:ea typeface="楷体_GB2312" pitchFamily="49" charset="-122"/>
              </a:rPr>
              <a:t>writing</a:t>
            </a:r>
            <a:endParaRPr lang="zh-CN" altLang="en-US" sz="2400" dirty="0">
              <a:solidFill>
                <a:srgbClr val="FF6600"/>
              </a:solidFill>
              <a:latin typeface="Calibri" pitchFamily="34" charset="0"/>
            </a:endParaRPr>
          </a:p>
        </p:txBody>
      </p:sp>
      <p:grpSp>
        <p:nvGrpSpPr>
          <p:cNvPr id="8" name="组合 7"/>
          <p:cNvGrpSpPr/>
          <p:nvPr/>
        </p:nvGrpSpPr>
        <p:grpSpPr>
          <a:xfrm>
            <a:off x="-3175" y="61913"/>
            <a:ext cx="3779838" cy="1152525"/>
            <a:chOff x="-3175" y="61913"/>
            <a:chExt cx="3779838" cy="1152525"/>
          </a:xfrm>
        </p:grpSpPr>
        <p:pic>
          <p:nvPicPr>
            <p:cNvPr id="9" name="Picture 2"/>
            <p:cNvPicPr>
              <a:picLocks noChangeAspect="1" noChangeArrowheads="1"/>
            </p:cNvPicPr>
            <p:nvPr/>
          </p:nvPicPr>
          <p:blipFill>
            <a:blip r:embed="rId4" cstate="print"/>
            <a:srcRect/>
            <a:stretch>
              <a:fillRect/>
            </a:stretch>
          </p:blipFill>
          <p:spPr bwMode="auto">
            <a:xfrm>
              <a:off x="-3175" y="61913"/>
              <a:ext cx="3779838" cy="1152525"/>
            </a:xfrm>
            <a:prstGeom prst="rect">
              <a:avLst/>
            </a:prstGeom>
            <a:noFill/>
            <a:ln w="9525">
              <a:noFill/>
              <a:miter lim="800000"/>
              <a:headEnd/>
              <a:tailEnd/>
            </a:ln>
          </p:spPr>
        </p:pic>
        <p:sp>
          <p:nvSpPr>
            <p:cNvPr id="10" name="TextBox 9"/>
            <p:cNvSpPr txBox="1"/>
            <p:nvPr/>
          </p:nvSpPr>
          <p:spPr>
            <a:xfrm>
              <a:off x="196850" y="600075"/>
              <a:ext cx="2517762"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2"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403648" y="1556792"/>
            <a:ext cx="6552728" cy="2952328"/>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TextBox 13"/>
          <p:cNvSpPr txBox="1">
            <a:spLocks noChangeArrowheads="1"/>
          </p:cNvSpPr>
          <p:nvPr/>
        </p:nvSpPr>
        <p:spPr bwMode="auto">
          <a:xfrm>
            <a:off x="1571680" y="1754865"/>
            <a:ext cx="6286468" cy="2031325"/>
          </a:xfrm>
          <a:prstGeom prst="rect">
            <a:avLst/>
          </a:prstGeom>
          <a:noFill/>
          <a:ln w="9525">
            <a:noFill/>
            <a:miter lim="800000"/>
            <a:headEnd/>
            <a:tailEnd/>
          </a:ln>
        </p:spPr>
        <p:txBody>
          <a:bodyPr wrap="square">
            <a:spAutoFit/>
          </a:bodyPr>
          <a:lstStyle/>
          <a:p>
            <a:pPr algn="just">
              <a:lnSpc>
                <a:spcPct val="150000"/>
              </a:lnSpc>
            </a:pPr>
            <a:r>
              <a:rPr lang="en-US" altLang="zh-CN" sz="2800" b="1" dirty="0">
                <a:solidFill>
                  <a:srgbClr val="FF6600"/>
                </a:solidFill>
                <a:latin typeface="Helvetica" pitchFamily="34" charset="0"/>
                <a:ea typeface="Cambria Math" pitchFamily="18" charset="0"/>
                <a:cs typeface="Arial" charset="0"/>
              </a:rPr>
              <a:t>More topics:</a:t>
            </a:r>
            <a:endParaRPr lang="en-US" altLang="zh-CN" sz="2800" dirty="0">
              <a:latin typeface="Helvetica" pitchFamily="34" charset="0"/>
              <a:ea typeface="Cambria Math" pitchFamily="18" charset="0"/>
              <a:cs typeface="Arial" charset="0"/>
            </a:endParaRPr>
          </a:p>
          <a:p>
            <a:pPr algn="just">
              <a:lnSpc>
                <a:spcPct val="150000"/>
              </a:lnSpc>
            </a:pPr>
            <a:r>
              <a:rPr lang="en-US" altLang="zh-CN" sz="2800" dirty="0">
                <a:latin typeface="Helvetica" pitchFamily="34" charset="0"/>
                <a:ea typeface="Cambria Math" pitchFamily="18" charset="0"/>
                <a:cs typeface="Arial" charset="0"/>
              </a:rPr>
              <a:t>• </a:t>
            </a:r>
            <a:r>
              <a:rPr lang="en-US" altLang="zh-CN" sz="2800" dirty="0" smtClean="0">
                <a:latin typeface="Helvetica" pitchFamily="34" charset="0"/>
                <a:ea typeface="Cambria Math" pitchFamily="18" charset="0"/>
                <a:cs typeface="Arial" charset="0"/>
              </a:rPr>
              <a:t>How to get rid of cheating in schools</a:t>
            </a:r>
          </a:p>
          <a:p>
            <a:pPr algn="just">
              <a:lnSpc>
                <a:spcPct val="150000"/>
              </a:lnSpc>
              <a:buFont typeface="Arial" pitchFamily="34" charset="0"/>
              <a:buChar char="•"/>
            </a:pPr>
            <a:r>
              <a:rPr lang="en-US" altLang="zh-CN" sz="2800" dirty="0" smtClean="0">
                <a:latin typeface="Helvetica" pitchFamily="34" charset="0"/>
                <a:ea typeface="Cambria Math" pitchFamily="18" charset="0"/>
                <a:cs typeface="Arial" charset="0"/>
              </a:rPr>
              <a:t> How to deal with peer pressure</a:t>
            </a:r>
            <a:endParaRPr lang="en-US" altLang="zh-CN" sz="2800" dirty="0">
              <a:latin typeface="Helvetica" pitchFamily="34" charset="0"/>
              <a:ea typeface="Cambria Math" pitchFamily="18" charset="0"/>
              <a:cs typeface="Arial" charset="0"/>
            </a:endParaRPr>
          </a:p>
        </p:txBody>
      </p:sp>
      <p:sp>
        <p:nvSpPr>
          <p:cNvPr id="193543" name="TextBox 11"/>
          <p:cNvSpPr txBox="1">
            <a:spLocks noChangeArrowheads="1"/>
          </p:cNvSpPr>
          <p:nvPr/>
        </p:nvSpPr>
        <p:spPr bwMode="auto">
          <a:xfrm>
            <a:off x="3749675" y="752475"/>
            <a:ext cx="3465513" cy="461963"/>
          </a:xfrm>
          <a:prstGeom prst="rect">
            <a:avLst/>
          </a:prstGeom>
          <a:noFill/>
          <a:ln w="9525">
            <a:noFill/>
            <a:miter lim="800000"/>
            <a:headEnd/>
            <a:tailEnd/>
          </a:ln>
        </p:spPr>
        <p:txBody>
          <a:bodyPr>
            <a:spAutoFit/>
          </a:bodyPr>
          <a:lstStyle/>
          <a:p>
            <a:r>
              <a:rPr lang="en-US" altLang="zh-CN" sz="2400" dirty="0">
                <a:solidFill>
                  <a:srgbClr val="FF6600"/>
                </a:solidFill>
                <a:latin typeface="Helvetica" pitchFamily="34" charset="0"/>
                <a:ea typeface="楷体_GB2312" pitchFamily="49" charset="-122"/>
              </a:rPr>
              <a:t>Paragraph </a:t>
            </a:r>
            <a:r>
              <a:rPr lang="en-US" altLang="zh-CN" sz="2400" dirty="0" smtClean="0">
                <a:solidFill>
                  <a:srgbClr val="FF6600"/>
                </a:solidFill>
                <a:latin typeface="Helvetica" pitchFamily="34" charset="0"/>
                <a:ea typeface="楷体_GB2312" pitchFamily="49" charset="-122"/>
              </a:rPr>
              <a:t>writing</a:t>
            </a:r>
            <a:endParaRPr lang="zh-CN" altLang="en-US" sz="2400" dirty="0">
              <a:solidFill>
                <a:srgbClr val="FF6600"/>
              </a:solidFill>
              <a:latin typeface="Calibri" pitchFamily="34" charset="0"/>
            </a:endParaRPr>
          </a:p>
        </p:txBody>
      </p:sp>
      <p:grpSp>
        <p:nvGrpSpPr>
          <p:cNvPr id="10" name="组合 9"/>
          <p:cNvGrpSpPr/>
          <p:nvPr/>
        </p:nvGrpSpPr>
        <p:grpSpPr>
          <a:xfrm>
            <a:off x="-3175" y="61913"/>
            <a:ext cx="3779838" cy="1152525"/>
            <a:chOff x="-3175" y="61913"/>
            <a:chExt cx="3779838" cy="1152525"/>
          </a:xfrm>
        </p:grpSpPr>
        <p:pic>
          <p:nvPicPr>
            <p:cNvPr id="11" name="Picture 2"/>
            <p:cNvPicPr>
              <a:picLocks noChangeAspect="1" noChangeArrowheads="1"/>
            </p:cNvPicPr>
            <p:nvPr/>
          </p:nvPicPr>
          <p:blipFill>
            <a:blip r:embed="rId3" cstate="print"/>
            <a:srcRect/>
            <a:stretch>
              <a:fillRect/>
            </a:stretch>
          </p:blipFill>
          <p:spPr bwMode="auto">
            <a:xfrm>
              <a:off x="-3175" y="61913"/>
              <a:ext cx="3779838" cy="1152525"/>
            </a:xfrm>
            <a:prstGeom prst="rect">
              <a:avLst/>
            </a:prstGeom>
            <a:noFill/>
            <a:ln w="9525">
              <a:noFill/>
              <a:miter lim="800000"/>
              <a:headEnd/>
              <a:tailEnd/>
            </a:ln>
          </p:spPr>
        </p:pic>
        <p:sp>
          <p:nvSpPr>
            <p:cNvPr id="12" name="TextBox 11"/>
            <p:cNvSpPr txBox="1"/>
            <p:nvPr/>
          </p:nvSpPr>
          <p:spPr>
            <a:xfrm>
              <a:off x="196850" y="600075"/>
              <a:ext cx="2517762" cy="400050"/>
            </a:xfrm>
            <a:prstGeom prst="rect">
              <a:avLst/>
            </a:prstGeom>
            <a:noFill/>
          </p:spPr>
          <p:txBody>
            <a:bodyPr wrap="square">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6"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D:\已买图\物品\TWM1098134547_2000X3008.jpg"/>
          <p:cNvPicPr>
            <a:picLocks noChangeAspect="1" noChangeArrowheads="1"/>
          </p:cNvPicPr>
          <p:nvPr/>
        </p:nvPicPr>
        <p:blipFill>
          <a:blip r:embed="rId3" cstate="print"/>
          <a:srcRect/>
          <a:stretch>
            <a:fillRect/>
          </a:stretch>
        </p:blipFill>
        <p:spPr bwMode="auto">
          <a:xfrm>
            <a:off x="4979720" y="595313"/>
            <a:ext cx="4164280" cy="6262687"/>
          </a:xfrm>
          <a:prstGeom prst="rect">
            <a:avLst/>
          </a:prstGeom>
          <a:noFill/>
        </p:spPr>
      </p:pic>
      <p:pic>
        <p:nvPicPr>
          <p:cNvPr id="195585" name="Picture 2"/>
          <p:cNvPicPr>
            <a:picLocks noChangeAspect="1" noChangeArrowheads="1"/>
          </p:cNvPicPr>
          <p:nvPr/>
        </p:nvPicPr>
        <p:blipFill>
          <a:blip r:embed="rId4" cstate="print"/>
          <a:srcRect/>
          <a:stretch>
            <a:fillRect/>
          </a:stretch>
        </p:blipFill>
        <p:spPr bwMode="auto">
          <a:xfrm>
            <a:off x="-3175" y="61913"/>
            <a:ext cx="3779838" cy="1152525"/>
          </a:xfrm>
          <a:prstGeom prst="rect">
            <a:avLst/>
          </a:prstGeom>
          <a:noFill/>
          <a:ln w="9525">
            <a:noFill/>
            <a:miter lim="800000"/>
            <a:headEnd/>
            <a:tailEnd/>
          </a:ln>
        </p:spPr>
      </p:pic>
      <p:sp>
        <p:nvSpPr>
          <p:cNvPr id="13" name="Rectangle 1"/>
          <p:cNvSpPr>
            <a:spLocks noChangeArrowheads="1"/>
          </p:cNvSpPr>
          <p:nvPr/>
        </p:nvSpPr>
        <p:spPr bwMode="auto">
          <a:xfrm>
            <a:off x="467544" y="2564904"/>
            <a:ext cx="4969073" cy="341632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algn="just" eaLnBrk="0" fontAlgn="auto" hangingPunct="0">
              <a:spcBef>
                <a:spcPts val="0"/>
              </a:spcBef>
              <a:spcAft>
                <a:spcPts val="0"/>
              </a:spcAft>
              <a:defRPr/>
            </a:pPr>
            <a:r>
              <a:rPr lang="en-US" altLang="zh-CN" sz="2400" dirty="0" smtClean="0">
                <a:latin typeface="Helvetica"/>
                <a:ea typeface="+mn-ea"/>
                <a:cs typeface="Times New Roman" pitchFamily="18" charset="0"/>
              </a:rPr>
              <a:t>Suppose you were the daughter in the text who was to leave home for college. Write an essay titled </a:t>
            </a:r>
            <a:r>
              <a:rPr lang="en-US" altLang="zh-CN" sz="2400" dirty="0" smtClean="0">
                <a:solidFill>
                  <a:srgbClr val="FF6600"/>
                </a:solidFill>
                <a:latin typeface="Helvetica"/>
                <a:ea typeface="+mn-ea"/>
                <a:cs typeface="Times New Roman" pitchFamily="18" charset="0"/>
              </a:rPr>
              <a:t>“</a:t>
            </a:r>
            <a:r>
              <a:rPr lang="en-US" altLang="zh-CN" sz="2400" i="1" dirty="0" smtClean="0">
                <a:solidFill>
                  <a:srgbClr val="FF6600"/>
                </a:solidFill>
                <a:latin typeface="Helvetica"/>
                <a:ea typeface="+mn-ea"/>
                <a:cs typeface="Times New Roman" pitchFamily="18" charset="0"/>
              </a:rPr>
              <a:t>A baby no more, an adult already</a:t>
            </a:r>
            <a:r>
              <a:rPr lang="en-US" altLang="zh-CN" sz="2400" dirty="0" smtClean="0">
                <a:solidFill>
                  <a:srgbClr val="FF6600"/>
                </a:solidFill>
                <a:latin typeface="Helvetica"/>
                <a:ea typeface="+mn-ea"/>
                <a:cs typeface="Times New Roman" pitchFamily="18" charset="0"/>
              </a:rPr>
              <a:t>” </a:t>
            </a:r>
            <a:r>
              <a:rPr lang="en-US" altLang="zh-CN" sz="2400" dirty="0" smtClean="0">
                <a:latin typeface="Helvetica"/>
                <a:ea typeface="+mn-ea"/>
                <a:cs typeface="Times New Roman" pitchFamily="18" charset="0"/>
              </a:rPr>
              <a:t>illustrating</a:t>
            </a:r>
            <a:r>
              <a:rPr lang="en-US" altLang="zh-CN" sz="2400" dirty="0" smtClean="0">
                <a:solidFill>
                  <a:srgbClr val="FF6600"/>
                </a:solidFill>
                <a:latin typeface="Helvetica"/>
                <a:ea typeface="+mn-ea"/>
                <a:cs typeface="Times New Roman" pitchFamily="18" charset="0"/>
              </a:rPr>
              <a:t> the change of your emotion </a:t>
            </a:r>
            <a:r>
              <a:rPr lang="en-US" altLang="zh-CN" sz="2400" dirty="0" smtClean="0">
                <a:latin typeface="Helvetica"/>
                <a:ea typeface="+mn-ea"/>
                <a:cs typeface="Times New Roman" pitchFamily="18" charset="0"/>
              </a:rPr>
              <a:t>on the way striving for independence. You may apply as many expressions from the text as possible to your writing.</a:t>
            </a:r>
          </a:p>
        </p:txBody>
      </p:sp>
      <p:sp>
        <p:nvSpPr>
          <p:cNvPr id="9" name="Rectangle 1"/>
          <p:cNvSpPr>
            <a:spLocks noChangeArrowheads="1"/>
          </p:cNvSpPr>
          <p:nvPr/>
        </p:nvSpPr>
        <p:spPr bwMode="auto">
          <a:xfrm>
            <a:off x="-71438" y="1772816"/>
            <a:ext cx="6303963" cy="52322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indent="501650" algn="just" eaLnBrk="0" fontAlgn="auto" hangingPunct="0">
              <a:spcBef>
                <a:spcPts val="0"/>
              </a:spcBef>
              <a:spcAft>
                <a:spcPts val="0"/>
              </a:spcAft>
              <a:defRPr/>
            </a:pPr>
            <a:r>
              <a:rPr kumimoji="1" lang="en-US" altLang="zh-CN" sz="2800" b="1" i="1" dirty="0" smtClean="0">
                <a:latin typeface="+mn-lt"/>
                <a:ea typeface="+mn-ea"/>
              </a:rPr>
              <a:t>Write an essay on </a:t>
            </a:r>
            <a:r>
              <a:rPr kumimoji="1" lang="en-US" altLang="zh-CN" sz="2800" b="1" i="1" dirty="0">
                <a:latin typeface="+mn-lt"/>
                <a:ea typeface="+mn-ea"/>
              </a:rPr>
              <a:t>the following topic.</a:t>
            </a:r>
            <a:r>
              <a:rPr lang="en-US" altLang="zh-CN" sz="2800" b="1" i="1" dirty="0">
                <a:solidFill>
                  <a:srgbClr val="0070C0"/>
                </a:solidFill>
                <a:latin typeface="+mn-lt"/>
                <a:ea typeface="宋体" pitchFamily="2" charset="-122"/>
              </a:rPr>
              <a:t> </a:t>
            </a:r>
          </a:p>
        </p:txBody>
      </p:sp>
      <p:sp>
        <p:nvSpPr>
          <p:cNvPr id="8" name="TextBox 7"/>
          <p:cNvSpPr txBox="1"/>
          <p:nvPr/>
        </p:nvSpPr>
        <p:spPr>
          <a:xfrm>
            <a:off x="196850" y="600075"/>
            <a:ext cx="2232010" cy="400050"/>
          </a:xfrm>
          <a:prstGeom prst="rect">
            <a:avLst/>
          </a:prstGeom>
          <a:noFill/>
        </p:spPr>
        <p:txBody>
          <a:bodyPr wrap="square">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Essay writing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0"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4988" y="1424707"/>
            <a:ext cx="6965950" cy="49212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fontAlgn="auto">
              <a:spcBef>
                <a:spcPts val="0"/>
              </a:spcBef>
              <a:spcAft>
                <a:spcPts val="0"/>
              </a:spcAft>
              <a:defRPr/>
            </a:pPr>
            <a:r>
              <a:rPr kumimoji="1" lang="en-US" altLang="zh-CN" sz="2600" b="1" i="1" kern="0" dirty="0">
                <a:solidFill>
                  <a:schemeClr val="accent6">
                    <a:lumMod val="50000"/>
                  </a:schemeClr>
                </a:solidFill>
                <a:latin typeface="Helvetica"/>
                <a:ea typeface="+mn-ea"/>
              </a:rPr>
              <a:t>You can follow the outline given below.</a:t>
            </a:r>
            <a:endParaRPr lang="zh-CN" altLang="en-US" sz="2600" b="1" i="1" kern="0" dirty="0">
              <a:solidFill>
                <a:schemeClr val="accent6">
                  <a:lumMod val="50000"/>
                </a:schemeClr>
              </a:solidFill>
              <a:latin typeface="Helvetica"/>
              <a:ea typeface="+mn-ea"/>
            </a:endParaRPr>
          </a:p>
        </p:txBody>
      </p:sp>
      <p:sp>
        <p:nvSpPr>
          <p:cNvPr id="22" name="矩形 21"/>
          <p:cNvSpPr>
            <a:spLocks noChangeArrowheads="1"/>
          </p:cNvSpPr>
          <p:nvPr/>
        </p:nvSpPr>
        <p:spPr bwMode="auto">
          <a:xfrm>
            <a:off x="892175" y="2572296"/>
            <a:ext cx="7108825" cy="2905411"/>
          </a:xfrm>
          <a:prstGeom prst="rect">
            <a:avLst/>
          </a:prstGeom>
          <a:noFill/>
          <a:ln w="9525">
            <a:noFill/>
            <a:miter lim="800000"/>
            <a:headEnd/>
            <a:tailEnd/>
          </a:ln>
        </p:spPr>
        <p:txBody>
          <a:bodyPr>
            <a:spAutoFit/>
          </a:bodyPr>
          <a:lstStyle/>
          <a:p>
            <a:pPr algn="just">
              <a:lnSpc>
                <a:spcPct val="120000"/>
              </a:lnSpc>
              <a:spcBef>
                <a:spcPts val="600"/>
              </a:spcBef>
            </a:pPr>
            <a:r>
              <a:rPr lang="en-US" altLang="zh-CN" sz="2400" b="1" dirty="0">
                <a:solidFill>
                  <a:srgbClr val="FF6600"/>
                </a:solidFill>
                <a:latin typeface="Helvetica" pitchFamily="34" charset="0"/>
              </a:rPr>
              <a:t>Part </a:t>
            </a:r>
            <a:r>
              <a:rPr lang="en-US" altLang="zh-CN" sz="2400" b="1" dirty="0" smtClean="0">
                <a:solidFill>
                  <a:srgbClr val="FF6600"/>
                </a:solidFill>
                <a:latin typeface="Helvetica" pitchFamily="34" charset="0"/>
              </a:rPr>
              <a:t>I: I (the daughter) pack the luggage and get ready for college. </a:t>
            </a:r>
            <a:endParaRPr lang="zh-CN" altLang="en-US" sz="2400" b="1" dirty="0">
              <a:solidFill>
                <a:srgbClr val="FF6600"/>
              </a:solidFill>
              <a:latin typeface="Helvetica" pitchFamily="34" charset="0"/>
            </a:endParaRPr>
          </a:p>
          <a:p>
            <a:pPr marL="120650" indent="-120650" algn="just">
              <a:lnSpc>
                <a:spcPct val="120000"/>
              </a:lnSpc>
              <a:spcBef>
                <a:spcPts val="600"/>
              </a:spcBef>
            </a:pPr>
            <a:r>
              <a:rPr lang="en-US" altLang="zh-CN" sz="2400" dirty="0" smtClean="0">
                <a:latin typeface="Helvetica" pitchFamily="34" charset="0"/>
              </a:rPr>
              <a:t>1. The mess I leave in my bathroom and bedroom; </a:t>
            </a:r>
          </a:p>
          <a:p>
            <a:pPr marL="357188" indent="-357188">
              <a:lnSpc>
                <a:spcPct val="120000"/>
              </a:lnSpc>
              <a:spcBef>
                <a:spcPts val="600"/>
              </a:spcBef>
            </a:pPr>
            <a:r>
              <a:rPr lang="en-US" altLang="zh-CN" sz="2400" dirty="0" smtClean="0">
                <a:latin typeface="Helvetica" pitchFamily="34" charset="0"/>
              </a:rPr>
              <a:t>2. What I feel at that particular moment (glad for being finally free, can’t wait to leave, striving for independence);</a:t>
            </a:r>
          </a:p>
        </p:txBody>
      </p:sp>
      <p:pic>
        <p:nvPicPr>
          <p:cNvPr id="197639" name="Picture 2"/>
          <p:cNvPicPr>
            <a:picLocks noChangeAspect="1" noChangeArrowheads="1"/>
          </p:cNvPicPr>
          <p:nvPr/>
        </p:nvPicPr>
        <p:blipFill>
          <a:blip r:embed="rId3" cstate="print"/>
          <a:srcRect/>
          <a:stretch>
            <a:fillRect/>
          </a:stretch>
        </p:blipFill>
        <p:spPr bwMode="auto">
          <a:xfrm>
            <a:off x="-3175" y="61913"/>
            <a:ext cx="3779838" cy="1152525"/>
          </a:xfrm>
          <a:prstGeom prst="rect">
            <a:avLst/>
          </a:prstGeom>
          <a:noFill/>
          <a:ln w="9525">
            <a:noFill/>
            <a:miter lim="800000"/>
            <a:headEnd/>
            <a:tailEnd/>
          </a:ln>
        </p:spPr>
      </p:pic>
      <p:sp>
        <p:nvSpPr>
          <p:cNvPr id="10" name="TextBox 9"/>
          <p:cNvSpPr txBox="1"/>
          <p:nvPr/>
        </p:nvSpPr>
        <p:spPr>
          <a:xfrm>
            <a:off x="196850" y="600075"/>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Essay writing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1" name="圆角矩形 10"/>
          <p:cNvSpPr/>
          <p:nvPr/>
        </p:nvSpPr>
        <p:spPr>
          <a:xfrm>
            <a:off x="534987" y="2219862"/>
            <a:ext cx="8080375" cy="3801426"/>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9"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534987" y="2219862"/>
            <a:ext cx="8080375" cy="3801426"/>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矩形 21"/>
          <p:cNvSpPr/>
          <p:nvPr/>
        </p:nvSpPr>
        <p:spPr>
          <a:xfrm>
            <a:off x="647676" y="2376115"/>
            <a:ext cx="7812087" cy="3416320"/>
          </a:xfrm>
          <a:prstGeom prst="rect">
            <a:avLst/>
          </a:prstGeom>
        </p:spPr>
        <p:txBody>
          <a:bodyPr>
            <a:spAutoFit/>
          </a:bodyPr>
          <a:lstStyle/>
          <a:p>
            <a:pPr algn="just" fontAlgn="auto">
              <a:lnSpc>
                <a:spcPct val="150000"/>
              </a:lnSpc>
              <a:spcBef>
                <a:spcPts val="0"/>
              </a:spcBef>
              <a:spcAft>
                <a:spcPts val="0"/>
              </a:spcAft>
              <a:defRPr/>
            </a:pPr>
            <a:r>
              <a:rPr lang="en-US" altLang="zh-CN" sz="2400" b="1" dirty="0">
                <a:solidFill>
                  <a:srgbClr val="FF6600"/>
                </a:solidFill>
                <a:latin typeface="Helvetica"/>
                <a:ea typeface="+mn-ea"/>
              </a:rPr>
              <a:t>Part </a:t>
            </a:r>
            <a:r>
              <a:rPr lang="en-US" altLang="zh-CN" sz="2400" b="1" dirty="0" smtClean="0">
                <a:solidFill>
                  <a:srgbClr val="FF6600"/>
                </a:solidFill>
                <a:latin typeface="Helvetica"/>
                <a:ea typeface="+mn-ea"/>
              </a:rPr>
              <a:t>II: I feel sad when I see the gifts my parents sent me. </a:t>
            </a:r>
            <a:endParaRPr lang="en-US" altLang="zh-CN" sz="2400" b="1" dirty="0">
              <a:solidFill>
                <a:srgbClr val="FF6600"/>
              </a:solidFill>
              <a:latin typeface="Helvetica"/>
              <a:ea typeface="+mn-ea"/>
            </a:endParaRPr>
          </a:p>
          <a:p>
            <a:pPr marL="441325" indent="-441325" algn="just" fontAlgn="auto">
              <a:lnSpc>
                <a:spcPct val="150000"/>
              </a:lnSpc>
              <a:spcBef>
                <a:spcPts val="0"/>
              </a:spcBef>
              <a:spcAft>
                <a:spcPts val="0"/>
              </a:spcAft>
              <a:defRPr/>
            </a:pPr>
            <a:r>
              <a:rPr lang="en-US" altLang="zh-CN" sz="2400" dirty="0" smtClean="0">
                <a:latin typeface="Helvetica"/>
                <a:ea typeface="+mn-ea"/>
              </a:rPr>
              <a:t>1. The gifts parents sent me and the power I once gained from them;</a:t>
            </a:r>
          </a:p>
          <a:p>
            <a:pPr marL="441325" indent="-441325" algn="just" fontAlgn="auto">
              <a:lnSpc>
                <a:spcPct val="150000"/>
              </a:lnSpc>
              <a:spcBef>
                <a:spcPts val="0"/>
              </a:spcBef>
              <a:spcAft>
                <a:spcPts val="0"/>
              </a:spcAft>
              <a:defRPr/>
            </a:pPr>
            <a:r>
              <a:rPr lang="en-US" altLang="zh-CN" sz="2400" dirty="0" smtClean="0">
                <a:latin typeface="Helvetica"/>
                <a:ea typeface="+mn-ea"/>
              </a:rPr>
              <a:t>2. What I do with these gifts (put them in an envelope and mark it with words);</a:t>
            </a:r>
          </a:p>
        </p:txBody>
      </p:sp>
      <p:pic>
        <p:nvPicPr>
          <p:cNvPr id="199687" name="Picture 2"/>
          <p:cNvPicPr>
            <a:picLocks noChangeAspect="1" noChangeArrowheads="1"/>
          </p:cNvPicPr>
          <p:nvPr/>
        </p:nvPicPr>
        <p:blipFill>
          <a:blip r:embed="rId3" cstate="print"/>
          <a:srcRect/>
          <a:stretch>
            <a:fillRect/>
          </a:stretch>
        </p:blipFill>
        <p:spPr bwMode="auto">
          <a:xfrm>
            <a:off x="-3175" y="61913"/>
            <a:ext cx="3779838" cy="1152525"/>
          </a:xfrm>
          <a:prstGeom prst="rect">
            <a:avLst/>
          </a:prstGeom>
          <a:noFill/>
          <a:ln w="9525">
            <a:noFill/>
            <a:miter lim="800000"/>
            <a:headEnd/>
            <a:tailEnd/>
          </a:ln>
        </p:spPr>
      </p:pic>
      <p:sp>
        <p:nvSpPr>
          <p:cNvPr id="9" name="TextBox 8"/>
          <p:cNvSpPr txBox="1"/>
          <p:nvPr/>
        </p:nvSpPr>
        <p:spPr>
          <a:xfrm>
            <a:off x="196850" y="600075"/>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Essay writing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2" name="Rectangle 1"/>
          <p:cNvSpPr>
            <a:spLocks noChangeArrowheads="1"/>
          </p:cNvSpPr>
          <p:nvPr/>
        </p:nvSpPr>
        <p:spPr bwMode="auto">
          <a:xfrm>
            <a:off x="534988" y="1424707"/>
            <a:ext cx="6965950" cy="49212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fontAlgn="auto">
              <a:spcBef>
                <a:spcPts val="0"/>
              </a:spcBef>
              <a:spcAft>
                <a:spcPts val="0"/>
              </a:spcAft>
              <a:defRPr/>
            </a:pPr>
            <a:r>
              <a:rPr kumimoji="1" lang="en-US" altLang="zh-CN" sz="2600" b="1" i="1" kern="0" dirty="0">
                <a:solidFill>
                  <a:schemeClr val="accent6">
                    <a:lumMod val="50000"/>
                  </a:schemeClr>
                </a:solidFill>
                <a:latin typeface="Helvetica"/>
                <a:ea typeface="+mn-ea"/>
              </a:rPr>
              <a:t>You can follow the outline given below.</a:t>
            </a:r>
            <a:endParaRPr lang="zh-CN" altLang="en-US" sz="2600" b="1" i="1" kern="0" dirty="0">
              <a:solidFill>
                <a:schemeClr val="accent6">
                  <a:lumMod val="50000"/>
                </a:schemeClr>
              </a:solidFill>
              <a:latin typeface="Helvetica"/>
              <a:ea typeface="+mn-ea"/>
            </a:endParaRPr>
          </a:p>
        </p:txBody>
      </p:sp>
      <p:pic>
        <p:nvPicPr>
          <p:cNvPr id="10"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83568" y="2579374"/>
            <a:ext cx="7812087" cy="2862322"/>
          </a:xfrm>
          <a:prstGeom prst="rect">
            <a:avLst/>
          </a:prstGeom>
        </p:spPr>
        <p:txBody>
          <a:bodyPr>
            <a:spAutoFit/>
          </a:bodyPr>
          <a:lstStyle/>
          <a:p>
            <a:pPr algn="just" fontAlgn="auto">
              <a:lnSpc>
                <a:spcPct val="150000"/>
              </a:lnSpc>
              <a:spcBef>
                <a:spcPts val="0"/>
              </a:spcBef>
              <a:spcAft>
                <a:spcPts val="0"/>
              </a:spcAft>
              <a:defRPr/>
            </a:pPr>
            <a:r>
              <a:rPr lang="en-US" altLang="zh-CN" sz="2400" b="1" dirty="0" smtClean="0">
                <a:solidFill>
                  <a:srgbClr val="FF6600"/>
                </a:solidFill>
                <a:latin typeface="Helvetica"/>
                <a:ea typeface="+mn-ea"/>
              </a:rPr>
              <a:t>Part II: I leave home in my new car.</a:t>
            </a:r>
          </a:p>
          <a:p>
            <a:pPr marL="441325" indent="-441325" algn="just" fontAlgn="auto">
              <a:lnSpc>
                <a:spcPct val="150000"/>
              </a:lnSpc>
              <a:spcBef>
                <a:spcPts val="0"/>
              </a:spcBef>
              <a:spcAft>
                <a:spcPts val="0"/>
              </a:spcAft>
              <a:defRPr/>
            </a:pPr>
            <a:r>
              <a:rPr lang="en-US" altLang="zh-CN" sz="2400" dirty="0" smtClean="0">
                <a:latin typeface="Helvetica"/>
                <a:ea typeface="+mn-ea"/>
              </a:rPr>
              <a:t>1. The disagreement between Mom and me on what vehicle to buy;</a:t>
            </a:r>
            <a:endParaRPr lang="zh-CN" altLang="zh-CN" sz="2400" dirty="0" smtClean="0">
              <a:latin typeface="Helvetica"/>
              <a:ea typeface="+mn-ea"/>
            </a:endParaRPr>
          </a:p>
          <a:p>
            <a:pPr marL="357188" indent="-357188" algn="just" fontAlgn="auto">
              <a:lnSpc>
                <a:spcPct val="150000"/>
              </a:lnSpc>
              <a:spcBef>
                <a:spcPts val="0"/>
              </a:spcBef>
              <a:spcAft>
                <a:spcPts val="0"/>
              </a:spcAft>
              <a:defRPr/>
            </a:pPr>
            <a:r>
              <a:rPr lang="en-US" altLang="zh-CN" sz="2400" dirty="0" smtClean="0">
                <a:latin typeface="Helvetica"/>
                <a:ea typeface="+mn-ea"/>
              </a:rPr>
              <a:t>2. My guilt for the rebellion and my reluctance to leave home.</a:t>
            </a:r>
            <a:endParaRPr lang="zh-CN" altLang="zh-CN" sz="2400" dirty="0" smtClean="0">
              <a:latin typeface="Helvetica"/>
              <a:ea typeface="+mn-ea"/>
            </a:endParaRPr>
          </a:p>
        </p:txBody>
      </p:sp>
      <p:pic>
        <p:nvPicPr>
          <p:cNvPr id="199687" name="Picture 2"/>
          <p:cNvPicPr>
            <a:picLocks noChangeAspect="1" noChangeArrowheads="1"/>
          </p:cNvPicPr>
          <p:nvPr/>
        </p:nvPicPr>
        <p:blipFill>
          <a:blip r:embed="rId3" cstate="print"/>
          <a:srcRect/>
          <a:stretch>
            <a:fillRect/>
          </a:stretch>
        </p:blipFill>
        <p:spPr bwMode="auto">
          <a:xfrm>
            <a:off x="-3175" y="61913"/>
            <a:ext cx="3779838" cy="1152525"/>
          </a:xfrm>
          <a:prstGeom prst="rect">
            <a:avLst/>
          </a:prstGeom>
          <a:noFill/>
          <a:ln w="9525">
            <a:noFill/>
            <a:miter lim="800000"/>
            <a:headEnd/>
            <a:tailEnd/>
          </a:ln>
        </p:spPr>
      </p:pic>
      <p:sp>
        <p:nvSpPr>
          <p:cNvPr id="9" name="TextBox 8"/>
          <p:cNvSpPr txBox="1"/>
          <p:nvPr/>
        </p:nvSpPr>
        <p:spPr>
          <a:xfrm>
            <a:off x="196850" y="600075"/>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Essay writing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2" name="Rectangle 1"/>
          <p:cNvSpPr>
            <a:spLocks noChangeArrowheads="1"/>
          </p:cNvSpPr>
          <p:nvPr/>
        </p:nvSpPr>
        <p:spPr bwMode="auto">
          <a:xfrm>
            <a:off x="534988" y="1424707"/>
            <a:ext cx="6965950" cy="49212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fontAlgn="auto">
              <a:spcBef>
                <a:spcPts val="0"/>
              </a:spcBef>
              <a:spcAft>
                <a:spcPts val="0"/>
              </a:spcAft>
              <a:defRPr/>
            </a:pPr>
            <a:r>
              <a:rPr kumimoji="1" lang="en-US" altLang="zh-CN" sz="2600" b="1" i="1" kern="0" dirty="0">
                <a:solidFill>
                  <a:schemeClr val="accent6">
                    <a:lumMod val="50000"/>
                  </a:schemeClr>
                </a:solidFill>
                <a:latin typeface="Helvetica"/>
                <a:ea typeface="+mn-ea"/>
              </a:rPr>
              <a:t>You can follow the outline given below.</a:t>
            </a:r>
            <a:endParaRPr lang="zh-CN" altLang="en-US" sz="2600" b="1" i="1" kern="0" dirty="0">
              <a:solidFill>
                <a:schemeClr val="accent6">
                  <a:lumMod val="50000"/>
                </a:schemeClr>
              </a:solidFill>
              <a:latin typeface="Helvetica"/>
              <a:ea typeface="+mn-ea"/>
            </a:endParaRPr>
          </a:p>
        </p:txBody>
      </p:sp>
      <p:sp>
        <p:nvSpPr>
          <p:cNvPr id="13" name="圆角矩形 12"/>
          <p:cNvSpPr/>
          <p:nvPr/>
        </p:nvSpPr>
        <p:spPr>
          <a:xfrm>
            <a:off x="534987" y="2219862"/>
            <a:ext cx="8080375" cy="3801426"/>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0"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4988" y="1352699"/>
            <a:ext cx="7037387" cy="49212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fontAlgn="auto">
              <a:spcBef>
                <a:spcPts val="0"/>
              </a:spcBef>
              <a:spcAft>
                <a:spcPts val="0"/>
              </a:spcAft>
              <a:defRPr/>
            </a:pPr>
            <a:r>
              <a:rPr kumimoji="1" lang="en-US" altLang="zh-CN" sz="2600" b="1" i="1" kern="0" dirty="0">
                <a:solidFill>
                  <a:schemeClr val="accent6">
                    <a:lumMod val="50000"/>
                  </a:schemeClr>
                </a:solidFill>
                <a:latin typeface="+mn-lt"/>
                <a:ea typeface="+mn-ea"/>
              </a:rPr>
              <a:t>You may adopt the following </a:t>
            </a:r>
            <a:r>
              <a:rPr kumimoji="1" lang="en-US" altLang="zh-CN" sz="2600" b="1" i="1" kern="0" dirty="0" smtClean="0">
                <a:solidFill>
                  <a:schemeClr val="accent6">
                    <a:lumMod val="50000"/>
                  </a:schemeClr>
                </a:solidFill>
                <a:latin typeface="+mn-lt"/>
                <a:ea typeface="+mn-ea"/>
              </a:rPr>
              <a:t>expressions.</a:t>
            </a:r>
            <a:endParaRPr lang="zh-CN" altLang="en-US" sz="2600" b="1" i="1" kern="0" dirty="0">
              <a:solidFill>
                <a:schemeClr val="accent6">
                  <a:lumMod val="50000"/>
                </a:schemeClr>
              </a:solidFill>
              <a:latin typeface="+mn-lt"/>
              <a:ea typeface="+mn-ea"/>
            </a:endParaRPr>
          </a:p>
        </p:txBody>
      </p:sp>
      <p:sp>
        <p:nvSpPr>
          <p:cNvPr id="22" name="矩形 21"/>
          <p:cNvSpPr>
            <a:spLocks noChangeArrowheads="1"/>
          </p:cNvSpPr>
          <p:nvPr/>
        </p:nvSpPr>
        <p:spPr bwMode="auto">
          <a:xfrm>
            <a:off x="1043608" y="2388944"/>
            <a:ext cx="7418387" cy="3637919"/>
          </a:xfrm>
          <a:prstGeom prst="rect">
            <a:avLst/>
          </a:prstGeom>
          <a:noFill/>
          <a:ln w="9525">
            <a:noFill/>
            <a:miter lim="800000"/>
            <a:headEnd/>
            <a:tailEnd/>
          </a:ln>
        </p:spPr>
        <p:txBody>
          <a:bodyPr>
            <a:spAutoFit/>
          </a:bodyPr>
          <a:lstStyle/>
          <a:p>
            <a:pPr>
              <a:lnSpc>
                <a:spcPct val="120000"/>
              </a:lnSpc>
            </a:pPr>
            <a:r>
              <a:rPr lang="en-US" altLang="zh-CN" sz="2400" dirty="0" smtClean="0">
                <a:latin typeface="Helvetica" pitchFamily="34" charset="0"/>
              </a:rPr>
              <a:t>leave a ridiculous mess,</a:t>
            </a:r>
          </a:p>
          <a:p>
            <a:pPr>
              <a:lnSpc>
                <a:spcPct val="120000"/>
              </a:lnSpc>
            </a:pPr>
            <a:r>
              <a:rPr lang="en-US" altLang="zh-CN" sz="2400" dirty="0" smtClean="0">
                <a:latin typeface="Helvetica" pitchFamily="34" charset="0"/>
              </a:rPr>
              <a:t>be filled with,</a:t>
            </a:r>
          </a:p>
          <a:p>
            <a:pPr>
              <a:lnSpc>
                <a:spcPct val="120000"/>
              </a:lnSpc>
            </a:pPr>
            <a:r>
              <a:rPr lang="en-US" altLang="zh-CN" sz="2400" dirty="0" smtClean="0">
                <a:latin typeface="Helvetica" pitchFamily="34" charset="0"/>
              </a:rPr>
              <a:t>filed by year and subject,</a:t>
            </a:r>
          </a:p>
          <a:p>
            <a:pPr>
              <a:lnSpc>
                <a:spcPct val="120000"/>
              </a:lnSpc>
            </a:pPr>
            <a:r>
              <a:rPr lang="en-US" altLang="zh-CN" sz="2400" dirty="0" smtClean="0">
                <a:latin typeface="Helvetica" pitchFamily="34" charset="0"/>
              </a:rPr>
              <a:t>toss aside,</a:t>
            </a:r>
          </a:p>
          <a:p>
            <a:pPr>
              <a:lnSpc>
                <a:spcPct val="120000"/>
              </a:lnSpc>
            </a:pPr>
            <a:r>
              <a:rPr lang="en-US" altLang="zh-CN" sz="2400" dirty="0" smtClean="0">
                <a:latin typeface="Helvetica" pitchFamily="34" charset="0"/>
              </a:rPr>
              <a:t>throw away,</a:t>
            </a:r>
          </a:p>
          <a:p>
            <a:pPr>
              <a:lnSpc>
                <a:spcPct val="120000"/>
              </a:lnSpc>
            </a:pPr>
            <a:r>
              <a:rPr lang="en-US" altLang="zh-CN" sz="2400" dirty="0" smtClean="0">
                <a:latin typeface="Helvetica" pitchFamily="34" charset="0"/>
              </a:rPr>
              <a:t>straighten up</a:t>
            </a:r>
          </a:p>
          <a:p>
            <a:pPr>
              <a:lnSpc>
                <a:spcPct val="120000"/>
              </a:lnSpc>
            </a:pPr>
            <a:r>
              <a:rPr lang="en-US" altLang="zh-CN" sz="2400" dirty="0" smtClean="0">
                <a:latin typeface="Helvetica" pitchFamily="34" charset="0"/>
              </a:rPr>
              <a:t>be finally free of …,</a:t>
            </a:r>
          </a:p>
          <a:p>
            <a:pPr>
              <a:lnSpc>
                <a:spcPct val="120000"/>
              </a:lnSpc>
            </a:pPr>
            <a:r>
              <a:rPr lang="en-US" altLang="zh-CN" sz="2400" dirty="0" smtClean="0">
                <a:latin typeface="Helvetica" pitchFamily="34" charset="0"/>
              </a:rPr>
              <a:t>be finished,</a:t>
            </a:r>
          </a:p>
        </p:txBody>
      </p:sp>
      <p:pic>
        <p:nvPicPr>
          <p:cNvPr id="201735" name="Picture 2"/>
          <p:cNvPicPr>
            <a:picLocks noChangeAspect="1" noChangeArrowheads="1"/>
          </p:cNvPicPr>
          <p:nvPr/>
        </p:nvPicPr>
        <p:blipFill>
          <a:blip r:embed="rId3" cstate="print"/>
          <a:srcRect/>
          <a:stretch>
            <a:fillRect/>
          </a:stretch>
        </p:blipFill>
        <p:spPr bwMode="auto">
          <a:xfrm>
            <a:off x="-3175" y="61913"/>
            <a:ext cx="3779838" cy="1152525"/>
          </a:xfrm>
          <a:prstGeom prst="rect">
            <a:avLst/>
          </a:prstGeom>
          <a:noFill/>
          <a:ln w="9525">
            <a:noFill/>
            <a:miter lim="800000"/>
            <a:headEnd/>
            <a:tailEnd/>
          </a:ln>
        </p:spPr>
      </p:pic>
      <p:sp>
        <p:nvSpPr>
          <p:cNvPr id="9" name="TextBox 8"/>
          <p:cNvSpPr txBox="1"/>
          <p:nvPr/>
        </p:nvSpPr>
        <p:spPr>
          <a:xfrm>
            <a:off x="196850" y="600075"/>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Essay writing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2" name="矩形 11"/>
          <p:cNvSpPr>
            <a:spLocks noChangeArrowheads="1"/>
          </p:cNvSpPr>
          <p:nvPr/>
        </p:nvSpPr>
        <p:spPr bwMode="auto">
          <a:xfrm>
            <a:off x="1043608" y="2344340"/>
            <a:ext cx="6115348" cy="3637919"/>
          </a:xfrm>
          <a:prstGeom prst="rect">
            <a:avLst/>
          </a:prstGeom>
          <a:solidFill>
            <a:schemeClr val="bg1"/>
          </a:solidFill>
          <a:ln w="9525">
            <a:noFill/>
            <a:miter lim="800000"/>
            <a:headEnd/>
            <a:tailEnd/>
          </a:ln>
        </p:spPr>
        <p:txBody>
          <a:bodyPr wrap="square">
            <a:spAutoFit/>
          </a:bodyPr>
          <a:lstStyle/>
          <a:p>
            <a:pPr>
              <a:lnSpc>
                <a:spcPct val="120000"/>
              </a:lnSpc>
            </a:pPr>
            <a:r>
              <a:rPr lang="en-US" altLang="zh-CN" sz="2400" dirty="0" smtClean="0">
                <a:latin typeface="Helvetica" pitchFamily="34" charset="0"/>
              </a:rPr>
              <a:t>I am earning myself …,</a:t>
            </a:r>
          </a:p>
          <a:p>
            <a:pPr>
              <a:lnSpc>
                <a:spcPct val="120000"/>
              </a:lnSpc>
            </a:pPr>
            <a:r>
              <a:rPr lang="en-US" altLang="zh-CN" sz="2400" dirty="0" smtClean="0">
                <a:latin typeface="Helvetica" pitchFamily="34" charset="0"/>
              </a:rPr>
              <a:t>pass from …to …, </a:t>
            </a:r>
          </a:p>
          <a:p>
            <a:pPr>
              <a:lnSpc>
                <a:spcPct val="120000"/>
              </a:lnSpc>
            </a:pPr>
            <a:r>
              <a:rPr lang="en-US" altLang="zh-CN" sz="2400" dirty="0" smtClean="0">
                <a:latin typeface="Helvetica" pitchFamily="34" charset="0"/>
              </a:rPr>
              <a:t>I catch myself doing …,</a:t>
            </a:r>
          </a:p>
          <a:p>
            <a:pPr>
              <a:lnSpc>
                <a:spcPct val="120000"/>
              </a:lnSpc>
            </a:pPr>
            <a:r>
              <a:rPr lang="en-US" altLang="zh-CN" sz="2400" dirty="0" smtClean="0">
                <a:latin typeface="Helvetica" pitchFamily="34" charset="0"/>
              </a:rPr>
              <a:t>pack …into…, </a:t>
            </a:r>
          </a:p>
          <a:p>
            <a:pPr>
              <a:lnSpc>
                <a:spcPct val="120000"/>
              </a:lnSpc>
            </a:pPr>
            <a:r>
              <a:rPr lang="en-US" altLang="zh-CN" sz="2400" dirty="0" smtClean="0">
                <a:latin typeface="Helvetica" pitchFamily="34" charset="0"/>
              </a:rPr>
              <a:t>for free …,</a:t>
            </a:r>
          </a:p>
          <a:p>
            <a:pPr>
              <a:lnSpc>
                <a:spcPct val="120000"/>
              </a:lnSpc>
            </a:pPr>
            <a:r>
              <a:rPr lang="en-US" altLang="zh-CN" sz="2400" dirty="0" smtClean="0">
                <a:latin typeface="Helvetica" pitchFamily="34" charset="0"/>
              </a:rPr>
              <a:t>after all,</a:t>
            </a:r>
          </a:p>
          <a:p>
            <a:pPr>
              <a:lnSpc>
                <a:spcPct val="120000"/>
              </a:lnSpc>
            </a:pPr>
            <a:r>
              <a:rPr lang="en-US" altLang="zh-CN" sz="2400" dirty="0" smtClean="0">
                <a:latin typeface="Helvetica" pitchFamily="34" charset="0"/>
              </a:rPr>
              <a:t>reverse myself,</a:t>
            </a:r>
          </a:p>
          <a:p>
            <a:pPr>
              <a:lnSpc>
                <a:spcPct val="120000"/>
              </a:lnSpc>
            </a:pPr>
            <a:r>
              <a:rPr lang="en-US" altLang="zh-CN" sz="2400" dirty="0" smtClean="0">
                <a:latin typeface="Helvetica" pitchFamily="34" charset="0"/>
              </a:rPr>
              <a:t>keep back one’s tears</a:t>
            </a:r>
            <a:endParaRPr lang="zh-CN" altLang="en-US" sz="2400" dirty="0">
              <a:latin typeface="Helvetica" pitchFamily="34" charset="0"/>
            </a:endParaRPr>
          </a:p>
        </p:txBody>
      </p:sp>
      <p:sp>
        <p:nvSpPr>
          <p:cNvPr id="13" name="圆角矩形 12"/>
          <p:cNvSpPr/>
          <p:nvPr/>
        </p:nvSpPr>
        <p:spPr>
          <a:xfrm>
            <a:off x="534987" y="2219862"/>
            <a:ext cx="8080375" cy="3801426"/>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1442467" y="2638425"/>
            <a:ext cx="6629995" cy="3038474"/>
          </a:xfrm>
          <a:prstGeom prst="roundRect">
            <a:avLst/>
          </a:prstGeom>
          <a:noFill/>
          <a:ln>
            <a:solidFill>
              <a:srgbClr val="0070C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252" name="TextBox 8"/>
          <p:cNvSpPr txBox="1">
            <a:spLocks noChangeArrowheads="1"/>
          </p:cNvSpPr>
          <p:nvPr/>
        </p:nvSpPr>
        <p:spPr bwMode="auto">
          <a:xfrm>
            <a:off x="1071563" y="1471613"/>
            <a:ext cx="7634287" cy="457200"/>
          </a:xfrm>
          <a:prstGeom prst="rect">
            <a:avLst/>
          </a:prstGeom>
          <a:noFill/>
          <a:ln w="9525">
            <a:noFill/>
            <a:miter lim="800000"/>
            <a:headEnd/>
            <a:tailEnd/>
          </a:ln>
        </p:spPr>
        <p:txBody>
          <a:bodyPr>
            <a:spAutoFit/>
          </a:bodyPr>
          <a:lstStyle/>
          <a:p>
            <a:pPr eaLnBrk="0" hangingPunct="0"/>
            <a:r>
              <a:rPr lang="en-US" altLang="zh-CN" sz="2400">
                <a:latin typeface="Helvetica" pitchFamily="34" charset="0"/>
                <a:ea typeface="楷体_GB2312" pitchFamily="49" charset="-122"/>
              </a:rPr>
              <a:t>1. </a:t>
            </a:r>
            <a:r>
              <a:rPr lang="en-US" altLang="zh-CN" sz="2400">
                <a:latin typeface="Helvetica" pitchFamily="34" charset="0"/>
                <a:ea typeface="楷体_GB2312" pitchFamily="49" charset="-122"/>
                <a:cs typeface="Arial" charset="0"/>
              </a:rPr>
              <a:t>What happened to the father and the son?</a:t>
            </a:r>
          </a:p>
        </p:txBody>
      </p:sp>
      <p:pic>
        <p:nvPicPr>
          <p:cNvPr id="53253" name="Picture 4"/>
          <p:cNvPicPr>
            <a:picLocks noChangeAspect="1" noChangeArrowheads="1"/>
          </p:cNvPicPr>
          <p:nvPr/>
        </p:nvPicPr>
        <p:blipFill>
          <a:blip r:embed="rId3" cstate="print"/>
          <a:srcRect/>
          <a:stretch>
            <a:fillRect/>
          </a:stretch>
        </p:blipFill>
        <p:spPr bwMode="auto">
          <a:xfrm>
            <a:off x="0" y="4449763"/>
            <a:ext cx="954088" cy="419100"/>
          </a:xfrm>
          <a:prstGeom prst="rect">
            <a:avLst/>
          </a:prstGeom>
          <a:noFill/>
          <a:ln w="9525">
            <a:noFill/>
            <a:miter lim="800000"/>
            <a:headEnd/>
            <a:tailEnd/>
          </a:ln>
        </p:spPr>
      </p:pic>
      <p:pic>
        <p:nvPicPr>
          <p:cNvPr id="53254"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63588" y="1989138"/>
            <a:ext cx="1431925" cy="1143000"/>
          </a:xfrm>
          <a:prstGeom prst="rect">
            <a:avLst/>
          </a:prstGeom>
          <a:noFill/>
          <a:ln w="9525">
            <a:noFill/>
            <a:miter lim="800000"/>
            <a:headEnd/>
            <a:tailEnd/>
          </a:ln>
        </p:spPr>
      </p:pic>
      <p:sp>
        <p:nvSpPr>
          <p:cNvPr id="19" name="TextBox 18">
            <a:hlinkClick r:id="rId5" action="ppaction://hlinksldjump"/>
          </p:cNvPr>
          <p:cNvSpPr txBox="1"/>
          <p:nvPr/>
        </p:nvSpPr>
        <p:spPr>
          <a:xfrm>
            <a:off x="971550" y="2349500"/>
            <a:ext cx="1014413" cy="457200"/>
          </a:xfrm>
          <a:prstGeom prst="rect">
            <a:avLst/>
          </a:prstGeom>
          <a:noFill/>
        </p:spPr>
        <p:txBody>
          <a:bodyPr>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pic>
        <p:nvPicPr>
          <p:cNvPr id="53256" name="Picture 3"/>
          <p:cNvPicPr>
            <a:picLocks noChangeAspect="1" noChangeArrowheads="1"/>
          </p:cNvPicPr>
          <p:nvPr/>
        </p:nvPicPr>
        <p:blipFill>
          <a:blip r:embed="rId6" cstate="print"/>
          <a:srcRect/>
          <a:stretch>
            <a:fillRect/>
          </a:stretch>
        </p:blipFill>
        <p:spPr bwMode="auto">
          <a:xfrm>
            <a:off x="-7938" y="9525"/>
            <a:ext cx="4645026" cy="1187450"/>
          </a:xfrm>
          <a:prstGeom prst="rect">
            <a:avLst/>
          </a:prstGeom>
          <a:noFill/>
          <a:ln w="9525">
            <a:noFill/>
            <a:miter lim="800000"/>
            <a:headEnd/>
            <a:tailEnd/>
          </a:ln>
        </p:spPr>
      </p:pic>
      <p:sp>
        <p:nvSpPr>
          <p:cNvPr id="16" name="TextBox 15"/>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53258" name="矩形 9"/>
          <p:cNvSpPr>
            <a:spLocks noChangeArrowheads="1"/>
          </p:cNvSpPr>
          <p:nvPr/>
        </p:nvSpPr>
        <p:spPr bwMode="auto">
          <a:xfrm>
            <a:off x="4640263" y="427038"/>
            <a:ext cx="4075112" cy="566737"/>
          </a:xfrm>
          <a:prstGeom prst="rect">
            <a:avLst/>
          </a:prstGeom>
          <a:noFill/>
          <a:ln w="9525">
            <a:noFill/>
            <a:miter lim="800000"/>
            <a:headEnd/>
            <a:tailEnd/>
          </a:ln>
        </p:spPr>
        <p:txBody>
          <a:bodyPr>
            <a:spAutoFit/>
          </a:bodyPr>
          <a:lstStyle/>
          <a:p>
            <a:pPr algn="just">
              <a:lnSpc>
                <a:spcPct val="130000"/>
              </a:lnSpc>
            </a:pPr>
            <a:r>
              <a:rPr lang="en-US" altLang="zh-CN" sz="2400" b="1">
                <a:solidFill>
                  <a:srgbClr val="0070C0"/>
                </a:solidFill>
                <a:latin typeface="Helvetica" pitchFamily="34" charset="0"/>
                <a:ea typeface="Helvetica Neue"/>
                <a:cs typeface="Helvetica Neue"/>
              </a:rPr>
              <a:t>Watch and Talk</a:t>
            </a:r>
            <a:endParaRPr lang="zh-CN" altLang="en-US" sz="2400" b="1">
              <a:solidFill>
                <a:srgbClr val="0070C0"/>
              </a:solidFill>
              <a:latin typeface="Helvetica" pitchFamily="34" charset="0"/>
              <a:ea typeface="Helvetica Neue"/>
              <a:cs typeface="Helvetica Neue"/>
            </a:endParaRPr>
          </a:p>
        </p:txBody>
      </p:sp>
      <p:sp>
        <p:nvSpPr>
          <p:cNvPr id="10" name="TextBox 12"/>
          <p:cNvSpPr txBox="1">
            <a:spLocks noChangeArrowheads="1"/>
          </p:cNvSpPr>
          <p:nvPr/>
        </p:nvSpPr>
        <p:spPr bwMode="auto">
          <a:xfrm>
            <a:off x="1352550" y="2741628"/>
            <a:ext cx="6534150" cy="2973388"/>
          </a:xfrm>
          <a:prstGeom prst="rect">
            <a:avLst/>
          </a:prstGeom>
          <a:noFill/>
          <a:ln w="9525">
            <a:noFill/>
            <a:miter lim="800000"/>
            <a:headEnd/>
            <a:tailEnd/>
          </a:ln>
        </p:spPr>
        <p:txBody>
          <a:bodyPr wrap="square">
            <a:spAutoFit/>
          </a:bodyPr>
          <a:lstStyle/>
          <a:p>
            <a:pPr marL="342900" indent="-342900">
              <a:lnSpc>
                <a:spcPct val="110000"/>
              </a:lnSpc>
            </a:pPr>
            <a:r>
              <a:rPr lang="en-US" altLang="en-US" sz="2400" dirty="0" smtClean="0">
                <a:latin typeface="Helvetica" pitchFamily="34" charset="0"/>
                <a:ea typeface="楷体_GB2312" pitchFamily="49" charset="-122"/>
                <a:cs typeface="Arial" charset="0"/>
              </a:rPr>
              <a:t>    enjoy </a:t>
            </a:r>
            <a:r>
              <a:rPr lang="en-US" altLang="en-US" sz="2400" dirty="0">
                <a:latin typeface="Helvetica" pitchFamily="34" charset="0"/>
                <a:ea typeface="楷体_GB2312" pitchFamily="49" charset="-122"/>
                <a:cs typeface="Arial" charset="0"/>
              </a:rPr>
              <a:t>the baseball game / dance to one’s favorite music / be too loud for one to put up with … / go upstairs / shout to sb. that … / rather than do as sb. tells / bring one’s things into </a:t>
            </a:r>
            <a:r>
              <a:rPr lang="en-US" altLang="en-US" sz="2400" dirty="0" err="1">
                <a:latin typeface="Helvetica" pitchFamily="34" charset="0"/>
                <a:ea typeface="楷体_GB2312" pitchFamily="49" charset="-122"/>
                <a:cs typeface="Arial" charset="0"/>
              </a:rPr>
              <a:t>sb.’s</a:t>
            </a:r>
            <a:r>
              <a:rPr lang="en-US" altLang="en-US" sz="2400" dirty="0">
                <a:latin typeface="Helvetica" pitchFamily="34" charset="0"/>
                <a:ea typeface="楷体_GB2312" pitchFamily="49" charset="-122"/>
                <a:cs typeface="Arial" charset="0"/>
              </a:rPr>
              <a:t> room / play the electric guitar / at the top of the speaker’s volume / make one’s blood boil</a:t>
            </a:r>
            <a:endParaRPr lang="zh-CN" altLang="en-US" sz="2400" dirty="0">
              <a:latin typeface="Helvetica" pitchFamily="34" charset="0"/>
              <a:ea typeface="楷体_GB2312" pitchFamily="49" charset="-122"/>
              <a:cs typeface="Arial" charset="0"/>
            </a:endParaRPr>
          </a:p>
        </p:txBody>
      </p:sp>
      <p:pic>
        <p:nvPicPr>
          <p:cNvPr id="11"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找图\新视野读写1\U2\新视野大学英语（第三版）读写教程1 13nd0023rf.jpg"/>
          <p:cNvPicPr>
            <a:picLocks noChangeAspect="1" noChangeArrowheads="1"/>
          </p:cNvPicPr>
          <p:nvPr/>
        </p:nvPicPr>
        <p:blipFill>
          <a:blip r:embed="rId3" cstate="print"/>
          <a:srcRect/>
          <a:stretch>
            <a:fillRect/>
          </a:stretch>
        </p:blipFill>
        <p:spPr bwMode="auto">
          <a:xfrm>
            <a:off x="5143504" y="4078653"/>
            <a:ext cx="4000496" cy="2666695"/>
          </a:xfrm>
          <a:prstGeom prst="rect">
            <a:avLst/>
          </a:prstGeom>
          <a:ln>
            <a:noFill/>
          </a:ln>
          <a:effectLst>
            <a:softEdge rad="112500"/>
          </a:effectLst>
        </p:spPr>
      </p:pic>
      <p:pic>
        <p:nvPicPr>
          <p:cNvPr id="203777" name="Picture 2"/>
          <p:cNvPicPr>
            <a:picLocks noChangeAspect="1" noChangeArrowheads="1"/>
          </p:cNvPicPr>
          <p:nvPr/>
        </p:nvPicPr>
        <p:blipFill>
          <a:blip r:embed="rId4" cstate="print"/>
          <a:srcRect/>
          <a:stretch>
            <a:fillRect/>
          </a:stretch>
        </p:blipFill>
        <p:spPr bwMode="auto">
          <a:xfrm>
            <a:off x="-3175" y="61913"/>
            <a:ext cx="4070350" cy="1152525"/>
          </a:xfrm>
          <a:prstGeom prst="rect">
            <a:avLst/>
          </a:prstGeom>
          <a:noFill/>
          <a:ln w="9525">
            <a:noFill/>
            <a:miter lim="800000"/>
            <a:headEnd/>
            <a:tailEnd/>
          </a:ln>
        </p:spPr>
      </p:pic>
      <p:sp>
        <p:nvSpPr>
          <p:cNvPr id="18" name="TextBox 17"/>
          <p:cNvSpPr txBox="1"/>
          <p:nvPr/>
        </p:nvSpPr>
        <p:spPr>
          <a:xfrm>
            <a:off x="196850" y="622300"/>
            <a:ext cx="33670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Paragraph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translation</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7" name="Rectangle 1"/>
          <p:cNvSpPr>
            <a:spLocks noChangeArrowheads="1"/>
          </p:cNvSpPr>
          <p:nvPr/>
        </p:nvSpPr>
        <p:spPr bwMode="auto">
          <a:xfrm>
            <a:off x="71438" y="2643188"/>
            <a:ext cx="5500687" cy="2160587"/>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marL="457200" indent="-457200" eaLnBrk="0" fontAlgn="auto" hangingPunct="0">
              <a:lnSpc>
                <a:spcPct val="120000"/>
              </a:lnSpc>
              <a:spcBef>
                <a:spcPts val="0"/>
              </a:spcBef>
              <a:spcAft>
                <a:spcPts val="0"/>
              </a:spcAft>
              <a:defRPr/>
            </a:pPr>
            <a:r>
              <a:rPr lang="en-US" altLang="zh-CN" sz="2800" b="1" dirty="0">
                <a:solidFill>
                  <a:srgbClr val="FF6600"/>
                </a:solidFill>
                <a:latin typeface="Helvetica" pitchFamily="34" charset="0"/>
                <a:ea typeface="Cambria Math" pitchFamily="18" charset="0"/>
                <a:cs typeface="Arial" pitchFamily="34" charset="0"/>
              </a:rPr>
              <a:t>    Translate a paragraph based on a summary of the text by using the expressions from the text.</a:t>
            </a:r>
          </a:p>
        </p:txBody>
      </p:sp>
      <p:pic>
        <p:nvPicPr>
          <p:cNvPr id="8"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3" cstate="print"/>
          <a:srcRect/>
          <a:stretch>
            <a:fillRect/>
          </a:stretch>
        </p:blipFill>
        <p:spPr bwMode="auto">
          <a:xfrm>
            <a:off x="196850" y="1123950"/>
            <a:ext cx="8767763" cy="4948238"/>
          </a:xfrm>
          <a:prstGeom prst="rect">
            <a:avLst/>
          </a:prstGeom>
          <a:noFill/>
          <a:ln w="9525">
            <a:noFill/>
            <a:miter lim="800000"/>
            <a:headEnd/>
            <a:tailEnd/>
          </a:ln>
        </p:spPr>
      </p:pic>
      <p:sp>
        <p:nvSpPr>
          <p:cNvPr id="205826" name="TextBox 18"/>
          <p:cNvSpPr txBox="1">
            <a:spLocks noChangeArrowheads="1"/>
          </p:cNvSpPr>
          <p:nvPr/>
        </p:nvSpPr>
        <p:spPr bwMode="auto">
          <a:xfrm>
            <a:off x="467544" y="1971450"/>
            <a:ext cx="4591050" cy="3416320"/>
          </a:xfrm>
          <a:prstGeom prst="rect">
            <a:avLst/>
          </a:prstGeom>
          <a:noFill/>
          <a:ln w="9525">
            <a:noFill/>
            <a:miter lim="800000"/>
            <a:headEnd/>
            <a:tailEnd/>
          </a:ln>
        </p:spPr>
        <p:txBody>
          <a:bodyPr>
            <a:spAutoFit/>
          </a:bodyPr>
          <a:lstStyle/>
          <a:p>
            <a:pPr indent="133350" algn="just" eaLnBrk="0" hangingPunct="0">
              <a:lnSpc>
                <a:spcPct val="150000"/>
              </a:lnSpc>
            </a:pPr>
            <a:r>
              <a:rPr lang="zh-CN" altLang="en-US" sz="2400" dirty="0" smtClean="0">
                <a:latin typeface="华文楷体"/>
                <a:ea typeface="华文楷体"/>
                <a:cs typeface="Arial" charset="0"/>
              </a:rPr>
              <a:t>看着女儿</a:t>
            </a:r>
            <a:r>
              <a:rPr lang="zh-CN" altLang="en-US" sz="2400" b="1" dirty="0" smtClean="0">
                <a:solidFill>
                  <a:srgbClr val="FF6600"/>
                </a:solidFill>
                <a:latin typeface="华文楷体"/>
                <a:ea typeface="华文楷体"/>
                <a:cs typeface="Arial" charset="0"/>
              </a:rPr>
              <a:t>倒车</a:t>
            </a:r>
            <a:r>
              <a:rPr lang="zh-CN" altLang="en-US" sz="2400" dirty="0" smtClean="0">
                <a:latin typeface="华文楷体"/>
                <a:ea typeface="华文楷体"/>
                <a:cs typeface="Arial" charset="0"/>
              </a:rPr>
              <a:t>离开，我心里感到高兴，终于</a:t>
            </a:r>
            <a:r>
              <a:rPr lang="zh-CN" altLang="en-US" sz="2400" b="1" dirty="0" smtClean="0">
                <a:solidFill>
                  <a:srgbClr val="FF6600"/>
                </a:solidFill>
                <a:latin typeface="华文楷体"/>
                <a:ea typeface="华文楷体"/>
                <a:cs typeface="Arial" charset="0"/>
              </a:rPr>
              <a:t>摆脱</a:t>
            </a:r>
            <a:r>
              <a:rPr lang="zh-CN" altLang="en-US" sz="2400" dirty="0" smtClean="0">
                <a:latin typeface="华文楷体"/>
                <a:ea typeface="华文楷体"/>
                <a:cs typeface="Arial" charset="0"/>
              </a:rPr>
              <a:t>对她的责任了。她的卧室里</a:t>
            </a:r>
            <a:r>
              <a:rPr lang="zh-CN" altLang="en-US" sz="2400" b="1" dirty="0" smtClean="0">
                <a:solidFill>
                  <a:srgbClr val="FF6600"/>
                </a:solidFill>
                <a:latin typeface="华文楷体"/>
                <a:ea typeface="华文楷体"/>
                <a:cs typeface="Arial" charset="0"/>
              </a:rPr>
              <a:t>一片狼藉</a:t>
            </a:r>
            <a:r>
              <a:rPr lang="zh-CN" altLang="en-US" sz="2400" dirty="0" smtClean="0">
                <a:latin typeface="华文楷体"/>
                <a:ea typeface="华文楷体"/>
                <a:cs typeface="Arial" charset="0"/>
              </a:rPr>
              <a:t>，床上和地上到处是她</a:t>
            </a:r>
            <a:r>
              <a:rPr lang="zh-CN" altLang="en-US" sz="2400" b="1" dirty="0" smtClean="0">
                <a:solidFill>
                  <a:srgbClr val="FF6600"/>
                </a:solidFill>
                <a:latin typeface="华文楷体"/>
                <a:ea typeface="华文楷体"/>
                <a:cs typeface="Arial" charset="0"/>
              </a:rPr>
              <a:t>随意扔掉</a:t>
            </a:r>
            <a:r>
              <a:rPr lang="zh-CN" altLang="en-US" sz="2400" dirty="0" smtClean="0">
                <a:latin typeface="华文楷体"/>
                <a:ea typeface="华文楷体"/>
                <a:cs typeface="Arial" charset="0"/>
              </a:rPr>
              <a:t>的衣物，书桌上摆着各种书，抽屉里</a:t>
            </a:r>
            <a:r>
              <a:rPr lang="zh-CN" altLang="en-US" sz="2400" b="1" dirty="0" smtClean="0">
                <a:solidFill>
                  <a:srgbClr val="FF6600"/>
                </a:solidFill>
                <a:latin typeface="华文楷体"/>
                <a:ea typeface="华文楷体"/>
                <a:cs typeface="Arial" charset="0"/>
              </a:rPr>
              <a:t>塞满</a:t>
            </a:r>
            <a:r>
              <a:rPr lang="zh-CN" altLang="en-US" sz="2400" dirty="0" smtClean="0">
                <a:latin typeface="华文楷体"/>
                <a:ea typeface="华文楷体"/>
                <a:cs typeface="Arial" charset="0"/>
              </a:rPr>
              <a:t>了</a:t>
            </a:r>
            <a:r>
              <a:rPr lang="zh-CN" altLang="en-US" sz="2400" b="1" dirty="0" smtClean="0">
                <a:solidFill>
                  <a:srgbClr val="FF6600"/>
                </a:solidFill>
                <a:latin typeface="华文楷体"/>
                <a:ea typeface="华文楷体"/>
                <a:cs typeface="Arial" charset="0"/>
              </a:rPr>
              <a:t>按年代和主题归类</a:t>
            </a:r>
            <a:r>
              <a:rPr lang="zh-CN" altLang="en-US" sz="2400" dirty="0" smtClean="0">
                <a:latin typeface="华文楷体"/>
                <a:ea typeface="华文楷体"/>
                <a:cs typeface="Arial" charset="0"/>
              </a:rPr>
              <a:t>的试卷。</a:t>
            </a:r>
            <a:endParaRPr lang="zh-CN" altLang="en-US" sz="2400" dirty="0">
              <a:latin typeface="华文楷体"/>
              <a:ea typeface="华文楷体"/>
              <a:cs typeface="Arial" charset="0"/>
            </a:endParaRPr>
          </a:p>
        </p:txBody>
      </p:sp>
      <p:pic>
        <p:nvPicPr>
          <p:cNvPr id="205827" name="Picture 2"/>
          <p:cNvPicPr>
            <a:picLocks noChangeAspect="1" noChangeArrowheads="1"/>
          </p:cNvPicPr>
          <p:nvPr/>
        </p:nvPicPr>
        <p:blipFill>
          <a:blip r:embed="rId4" cstate="print"/>
          <a:srcRect/>
          <a:stretch>
            <a:fillRect/>
          </a:stretch>
        </p:blipFill>
        <p:spPr bwMode="auto">
          <a:xfrm>
            <a:off x="-3175" y="61913"/>
            <a:ext cx="4070350" cy="1152525"/>
          </a:xfrm>
          <a:prstGeom prst="rect">
            <a:avLst/>
          </a:prstGeom>
          <a:noFill/>
          <a:ln w="9525">
            <a:noFill/>
            <a:miter lim="800000"/>
            <a:headEnd/>
            <a:tailEnd/>
          </a:ln>
        </p:spPr>
      </p:pic>
      <p:sp>
        <p:nvSpPr>
          <p:cNvPr id="10" name="TextBox 9"/>
          <p:cNvSpPr txBox="1"/>
          <p:nvPr/>
        </p:nvSpPr>
        <p:spPr>
          <a:xfrm>
            <a:off x="196850" y="622300"/>
            <a:ext cx="33670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Paragraph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translation</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 name="线形标注 2(带强调线) 1"/>
          <p:cNvSpPr/>
          <p:nvPr/>
        </p:nvSpPr>
        <p:spPr>
          <a:xfrm rot="10800000">
            <a:off x="1923958" y="2515198"/>
            <a:ext cx="612775" cy="46037"/>
          </a:xfrm>
          <a:prstGeom prst="accentCallout2">
            <a:avLst>
              <a:gd name="adj1" fmla="val 18750"/>
              <a:gd name="adj2" fmla="val -8333"/>
              <a:gd name="adj3" fmla="val 18750"/>
              <a:gd name="adj4" fmla="val -16667"/>
              <a:gd name="adj5" fmla="val 594852"/>
              <a:gd name="adj6" fmla="val -424756"/>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线形标注 2(带强调线) 13"/>
          <p:cNvSpPr/>
          <p:nvPr/>
        </p:nvSpPr>
        <p:spPr>
          <a:xfrm rot="10800000" flipV="1">
            <a:off x="611560" y="5284955"/>
            <a:ext cx="2376264" cy="46038"/>
          </a:xfrm>
          <a:prstGeom prst="accentCallout2">
            <a:avLst>
              <a:gd name="adj1" fmla="val 18750"/>
              <a:gd name="adj2" fmla="val -8333"/>
              <a:gd name="adj3" fmla="val 18750"/>
              <a:gd name="adj4" fmla="val -16667"/>
              <a:gd name="adj5" fmla="val -517425"/>
              <a:gd name="adj6" fmla="val -88517"/>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TextBox 2"/>
          <p:cNvSpPr txBox="1">
            <a:spLocks noChangeArrowheads="1"/>
          </p:cNvSpPr>
          <p:nvPr/>
        </p:nvSpPr>
        <p:spPr bwMode="auto">
          <a:xfrm>
            <a:off x="5135587" y="2077398"/>
            <a:ext cx="2244725" cy="415498"/>
          </a:xfrm>
          <a:prstGeom prst="rect">
            <a:avLst/>
          </a:prstGeom>
          <a:noFill/>
          <a:ln w="9525">
            <a:noFill/>
            <a:miter lim="800000"/>
            <a:headEnd/>
            <a:tailEnd/>
          </a:ln>
        </p:spPr>
        <p:txBody>
          <a:bodyPr wrap="square">
            <a:spAutoFit/>
          </a:bodyPr>
          <a:lstStyle/>
          <a:p>
            <a:r>
              <a:rPr lang="en-US" altLang="zh-CN" sz="2100" b="1" dirty="0" smtClean="0">
                <a:solidFill>
                  <a:srgbClr val="FF6600"/>
                </a:solidFill>
                <a:latin typeface="Calibri" pitchFamily="34" charset="0"/>
              </a:rPr>
              <a:t>back one’s car</a:t>
            </a:r>
            <a:endParaRPr lang="zh-CN" altLang="en-US" sz="2100" b="1" dirty="0">
              <a:solidFill>
                <a:srgbClr val="FF6600"/>
              </a:solidFill>
              <a:latin typeface="Calibri" pitchFamily="34" charset="0"/>
            </a:endParaRPr>
          </a:p>
        </p:txBody>
      </p:sp>
      <p:sp>
        <p:nvSpPr>
          <p:cNvPr id="17" name="TextBox 16"/>
          <p:cNvSpPr txBox="1">
            <a:spLocks noChangeArrowheads="1"/>
          </p:cNvSpPr>
          <p:nvPr/>
        </p:nvSpPr>
        <p:spPr bwMode="auto">
          <a:xfrm>
            <a:off x="5312370" y="4309646"/>
            <a:ext cx="2139950" cy="415498"/>
          </a:xfrm>
          <a:prstGeom prst="rect">
            <a:avLst/>
          </a:prstGeom>
          <a:noFill/>
          <a:ln w="9525">
            <a:noFill/>
            <a:miter lim="800000"/>
            <a:headEnd/>
            <a:tailEnd/>
          </a:ln>
        </p:spPr>
        <p:txBody>
          <a:bodyPr>
            <a:spAutoFit/>
          </a:bodyPr>
          <a:lstStyle/>
          <a:p>
            <a:r>
              <a:rPr lang="en-US" altLang="zh-CN" sz="2100" b="1" dirty="0" smtClean="0">
                <a:solidFill>
                  <a:srgbClr val="FF6600"/>
                </a:solidFill>
                <a:latin typeface="Calibri" pitchFamily="34" charset="0"/>
              </a:rPr>
              <a:t>be filled with</a:t>
            </a:r>
            <a:endParaRPr lang="zh-CN" altLang="en-US" sz="2100" b="1" dirty="0">
              <a:solidFill>
                <a:srgbClr val="FF6600"/>
              </a:solidFill>
              <a:latin typeface="Calibri" pitchFamily="34" charset="0"/>
            </a:endParaRPr>
          </a:p>
        </p:txBody>
      </p:sp>
      <p:sp>
        <p:nvSpPr>
          <p:cNvPr id="12" name="线形标注 2(带强调线) 11"/>
          <p:cNvSpPr/>
          <p:nvPr/>
        </p:nvSpPr>
        <p:spPr>
          <a:xfrm rot="10800000">
            <a:off x="2165424" y="3054668"/>
            <a:ext cx="556669" cy="45720"/>
          </a:xfrm>
          <a:prstGeom prst="accentCallout2">
            <a:avLst>
              <a:gd name="adj1" fmla="val 18750"/>
              <a:gd name="adj2" fmla="val -8333"/>
              <a:gd name="adj3" fmla="val 43142"/>
              <a:gd name="adj4" fmla="val -8474"/>
              <a:gd name="adj5" fmla="val 478351"/>
              <a:gd name="adj6" fmla="val -453638"/>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线形标注 2(带强调线) 12"/>
          <p:cNvSpPr/>
          <p:nvPr/>
        </p:nvSpPr>
        <p:spPr>
          <a:xfrm rot="10800000">
            <a:off x="2143124" y="3611675"/>
            <a:ext cx="1204740" cy="46040"/>
          </a:xfrm>
          <a:prstGeom prst="accentCallout2">
            <a:avLst>
              <a:gd name="adj1" fmla="val -5472"/>
              <a:gd name="adj2" fmla="val -15564"/>
              <a:gd name="adj3" fmla="val -5469"/>
              <a:gd name="adj4" fmla="val -4634"/>
              <a:gd name="adj5" fmla="val 359296"/>
              <a:gd name="adj6" fmla="val -155341"/>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线形标注 2(带强调线) 14"/>
          <p:cNvSpPr/>
          <p:nvPr/>
        </p:nvSpPr>
        <p:spPr>
          <a:xfrm rot="10800000" flipV="1">
            <a:off x="2143123" y="4171382"/>
            <a:ext cx="1130300" cy="46038"/>
          </a:xfrm>
          <a:prstGeom prst="accentCallout2">
            <a:avLst>
              <a:gd name="adj1" fmla="val 18750"/>
              <a:gd name="adj2" fmla="val -8333"/>
              <a:gd name="adj3" fmla="val 18750"/>
              <a:gd name="adj4" fmla="val -16667"/>
              <a:gd name="adj5" fmla="val -261808"/>
              <a:gd name="adj6" fmla="val -167330"/>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TextBox 17"/>
          <p:cNvSpPr txBox="1">
            <a:spLocks noChangeArrowheads="1"/>
          </p:cNvSpPr>
          <p:nvPr/>
        </p:nvSpPr>
        <p:spPr bwMode="auto">
          <a:xfrm>
            <a:off x="5237757" y="2641600"/>
            <a:ext cx="2214563" cy="430213"/>
          </a:xfrm>
          <a:prstGeom prst="rect">
            <a:avLst/>
          </a:prstGeom>
          <a:noFill/>
          <a:ln w="9525">
            <a:noFill/>
            <a:miter lim="800000"/>
            <a:headEnd/>
            <a:tailEnd/>
          </a:ln>
        </p:spPr>
        <p:txBody>
          <a:bodyPr wrap="square">
            <a:spAutoFit/>
          </a:bodyPr>
          <a:lstStyle/>
          <a:p>
            <a:r>
              <a:rPr lang="en-US" altLang="zh-CN" sz="2100" b="1" dirty="0" smtClean="0">
                <a:solidFill>
                  <a:srgbClr val="FF6600"/>
                </a:solidFill>
                <a:latin typeface="Calibri" pitchFamily="34" charset="0"/>
              </a:rPr>
              <a:t> be free of </a:t>
            </a:r>
            <a:endParaRPr lang="zh-CN" altLang="en-US" sz="2100" b="1" dirty="0">
              <a:solidFill>
                <a:srgbClr val="FF6600"/>
              </a:solidFill>
              <a:latin typeface="Calibri" pitchFamily="34" charset="0"/>
            </a:endParaRPr>
          </a:p>
        </p:txBody>
      </p:sp>
      <p:sp>
        <p:nvSpPr>
          <p:cNvPr id="20" name="TextBox 19"/>
          <p:cNvSpPr txBox="1">
            <a:spLocks noChangeArrowheads="1"/>
          </p:cNvSpPr>
          <p:nvPr/>
        </p:nvSpPr>
        <p:spPr bwMode="auto">
          <a:xfrm>
            <a:off x="5206131" y="3213224"/>
            <a:ext cx="1886149" cy="431800"/>
          </a:xfrm>
          <a:prstGeom prst="rect">
            <a:avLst/>
          </a:prstGeom>
          <a:noFill/>
          <a:ln w="9525">
            <a:noFill/>
            <a:miter lim="800000"/>
            <a:headEnd/>
            <a:tailEnd/>
          </a:ln>
        </p:spPr>
        <p:txBody>
          <a:bodyPr wrap="square">
            <a:spAutoFit/>
          </a:bodyPr>
          <a:lstStyle/>
          <a:p>
            <a:r>
              <a:rPr lang="en-US" altLang="zh-CN" sz="2100" b="1" dirty="0" smtClean="0">
                <a:solidFill>
                  <a:srgbClr val="FF6600"/>
                </a:solidFill>
                <a:latin typeface="Calibri" pitchFamily="34" charset="0"/>
              </a:rPr>
              <a:t> leave a mess</a:t>
            </a:r>
            <a:endParaRPr lang="zh-CN" altLang="en-US" sz="2100" b="1" dirty="0">
              <a:solidFill>
                <a:srgbClr val="FF6600"/>
              </a:solidFill>
              <a:latin typeface="Calibri" pitchFamily="34" charset="0"/>
            </a:endParaRPr>
          </a:p>
        </p:txBody>
      </p:sp>
      <p:sp>
        <p:nvSpPr>
          <p:cNvPr id="21" name="TextBox 20"/>
          <p:cNvSpPr txBox="1">
            <a:spLocks noChangeArrowheads="1"/>
          </p:cNvSpPr>
          <p:nvPr/>
        </p:nvSpPr>
        <p:spPr bwMode="auto">
          <a:xfrm>
            <a:off x="5220072" y="3764905"/>
            <a:ext cx="2660650" cy="430213"/>
          </a:xfrm>
          <a:prstGeom prst="rect">
            <a:avLst/>
          </a:prstGeom>
          <a:noFill/>
          <a:ln w="9525">
            <a:noFill/>
            <a:miter lim="800000"/>
            <a:headEnd/>
            <a:tailEnd/>
          </a:ln>
        </p:spPr>
        <p:txBody>
          <a:bodyPr>
            <a:spAutoFit/>
          </a:bodyPr>
          <a:lstStyle/>
          <a:p>
            <a:r>
              <a:rPr lang="en-US" altLang="zh-CN" sz="2100" b="1" dirty="0" smtClean="0">
                <a:solidFill>
                  <a:srgbClr val="FF6600"/>
                </a:solidFill>
                <a:latin typeface="Calibri" pitchFamily="34" charset="0"/>
              </a:rPr>
              <a:t> toss aside</a:t>
            </a:r>
            <a:endParaRPr lang="zh-CN" altLang="en-US" sz="2100" b="1" dirty="0">
              <a:solidFill>
                <a:srgbClr val="FF6600"/>
              </a:solidFill>
              <a:latin typeface="Calibri" pitchFamily="34" charset="0"/>
            </a:endParaRPr>
          </a:p>
        </p:txBody>
      </p:sp>
      <p:sp>
        <p:nvSpPr>
          <p:cNvPr id="19" name="TextBox 18"/>
          <p:cNvSpPr txBox="1">
            <a:spLocks noChangeArrowheads="1"/>
          </p:cNvSpPr>
          <p:nvPr/>
        </p:nvSpPr>
        <p:spPr bwMode="auto">
          <a:xfrm>
            <a:off x="5076056" y="4851053"/>
            <a:ext cx="2139950" cy="738664"/>
          </a:xfrm>
          <a:prstGeom prst="rect">
            <a:avLst/>
          </a:prstGeom>
          <a:noFill/>
          <a:ln w="9525">
            <a:noFill/>
            <a:miter lim="800000"/>
            <a:headEnd/>
            <a:tailEnd/>
          </a:ln>
        </p:spPr>
        <p:txBody>
          <a:bodyPr>
            <a:spAutoFit/>
          </a:bodyPr>
          <a:lstStyle/>
          <a:p>
            <a:r>
              <a:rPr lang="en-US" altLang="zh-CN" sz="2100" b="1" dirty="0" smtClean="0">
                <a:solidFill>
                  <a:srgbClr val="FF6600"/>
                </a:solidFill>
                <a:latin typeface="Calibri" pitchFamily="34" charset="0"/>
              </a:rPr>
              <a:t>be filed by year and subject</a:t>
            </a:r>
            <a:endParaRPr lang="zh-CN" altLang="en-US" sz="2100" b="1" dirty="0">
              <a:solidFill>
                <a:srgbClr val="FF6600"/>
              </a:solidFill>
              <a:latin typeface="Calibri" pitchFamily="34" charset="0"/>
            </a:endParaRPr>
          </a:p>
        </p:txBody>
      </p:sp>
      <p:sp>
        <p:nvSpPr>
          <p:cNvPr id="22" name="线形标注 2(带强调线) 21"/>
          <p:cNvSpPr/>
          <p:nvPr/>
        </p:nvSpPr>
        <p:spPr>
          <a:xfrm rot="10800000" flipV="1">
            <a:off x="4000302" y="4686589"/>
            <a:ext cx="715714" cy="46038"/>
          </a:xfrm>
          <a:prstGeom prst="accentCallout2">
            <a:avLst>
              <a:gd name="adj1" fmla="val 18750"/>
              <a:gd name="adj2" fmla="val -8333"/>
              <a:gd name="adj3" fmla="val 18750"/>
              <a:gd name="adj4" fmla="val -16667"/>
              <a:gd name="adj5" fmla="val -261808"/>
              <a:gd name="adj6" fmla="val -83195"/>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4"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3" name="图片 22" descr="图片20.png"/>
          <p:cNvPicPr>
            <a:picLocks noChangeAspect="1"/>
          </p:cNvPicPr>
          <p:nvPr/>
        </p:nvPicPr>
        <p:blipFill>
          <a:blip r:embed="rId7">
            <a:clrChange>
              <a:clrFrom>
                <a:srgbClr val="000000">
                  <a:alpha val="0"/>
                </a:srgbClr>
              </a:clrFrom>
              <a:clrTo>
                <a:srgbClr val="000000">
                  <a:alpha val="0"/>
                </a:srgbClr>
              </a:clrTo>
            </a:clrChange>
          </a:blip>
          <a:stretch>
            <a:fillRect/>
          </a:stretch>
        </p:blipFill>
        <p:spPr>
          <a:xfrm>
            <a:off x="6143636" y="5537510"/>
            <a:ext cx="725364" cy="4632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linds(horizontal)">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linds(horizontal)">
                                      <p:cBhvr>
                                        <p:cTn id="39" dur="500"/>
                                        <p:tgtEl>
                                          <p:spTgt spid="22"/>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blinds(horizontal)">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3" grpId="0"/>
      <p:bldP spid="17" grpId="0"/>
      <p:bldP spid="12" grpId="0" animBg="1"/>
      <p:bldP spid="13" grpId="0" animBg="1"/>
      <p:bldP spid="15" grpId="0" animBg="1"/>
      <p:bldP spid="18" grpId="0"/>
      <p:bldP spid="20" grpId="0"/>
      <p:bldP spid="21" grpId="0"/>
      <p:bldP spid="19" grpId="0"/>
      <p:bldP spid="2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3" name="Picture 2"/>
          <p:cNvPicPr>
            <a:picLocks noChangeAspect="1" noChangeArrowheads="1"/>
          </p:cNvPicPr>
          <p:nvPr/>
        </p:nvPicPr>
        <p:blipFill>
          <a:blip r:embed="rId3" cstate="print"/>
          <a:srcRect/>
          <a:stretch>
            <a:fillRect/>
          </a:stretch>
        </p:blipFill>
        <p:spPr bwMode="auto">
          <a:xfrm>
            <a:off x="196850" y="1123950"/>
            <a:ext cx="8767763" cy="4948238"/>
          </a:xfrm>
          <a:prstGeom prst="rect">
            <a:avLst/>
          </a:prstGeom>
          <a:noFill/>
          <a:ln w="9525">
            <a:noFill/>
            <a:miter lim="800000"/>
            <a:headEnd/>
            <a:tailEnd/>
          </a:ln>
        </p:spPr>
      </p:pic>
      <p:sp>
        <p:nvSpPr>
          <p:cNvPr id="207874" name="TextBox 18"/>
          <p:cNvSpPr txBox="1">
            <a:spLocks noChangeArrowheads="1"/>
          </p:cNvSpPr>
          <p:nvPr/>
        </p:nvSpPr>
        <p:spPr bwMode="auto">
          <a:xfrm>
            <a:off x="539552" y="1568981"/>
            <a:ext cx="4907358" cy="3970318"/>
          </a:xfrm>
          <a:prstGeom prst="rect">
            <a:avLst/>
          </a:prstGeom>
          <a:noFill/>
          <a:ln w="9525">
            <a:noFill/>
            <a:miter lim="800000"/>
            <a:headEnd/>
            <a:tailEnd/>
          </a:ln>
        </p:spPr>
        <p:txBody>
          <a:bodyPr wrap="square">
            <a:spAutoFit/>
          </a:bodyPr>
          <a:lstStyle/>
          <a:p>
            <a:pPr algn="just" eaLnBrk="0" hangingPunct="0">
              <a:lnSpc>
                <a:spcPct val="150000"/>
              </a:lnSpc>
              <a:spcBef>
                <a:spcPts val="600"/>
              </a:spcBef>
            </a:pPr>
            <a:r>
              <a:rPr lang="zh-CN" altLang="en-US" sz="2400" dirty="0" smtClean="0">
                <a:latin typeface="华文楷体"/>
                <a:ea typeface="华文楷体"/>
                <a:cs typeface="Arial" charset="0"/>
              </a:rPr>
              <a:t>我花了很长时间来</a:t>
            </a:r>
            <a:r>
              <a:rPr lang="zh-CN" altLang="en-US" sz="2400" b="1" dirty="0" smtClean="0">
                <a:solidFill>
                  <a:srgbClr val="FF6600"/>
                </a:solidFill>
                <a:latin typeface="华文楷体"/>
                <a:ea typeface="华文楷体"/>
                <a:cs typeface="Arial" charset="0"/>
              </a:rPr>
              <a:t>整理</a:t>
            </a:r>
            <a:r>
              <a:rPr lang="zh-CN" altLang="en-US" sz="2400" dirty="0" smtClean="0">
                <a:latin typeface="华文楷体"/>
                <a:ea typeface="华文楷体"/>
                <a:cs typeface="Arial" charset="0"/>
              </a:rPr>
              <a:t>她的房间</a:t>
            </a:r>
            <a:r>
              <a:rPr lang="en-US" altLang="zh-CN" sz="2400" dirty="0" smtClean="0">
                <a:latin typeface="华文楷体"/>
                <a:ea typeface="华文楷体"/>
                <a:cs typeface="Arial" charset="0"/>
              </a:rPr>
              <a:t>, </a:t>
            </a:r>
            <a:r>
              <a:rPr lang="zh-CN" altLang="en-US" sz="2400" dirty="0" smtClean="0">
                <a:latin typeface="华文楷体"/>
                <a:ea typeface="华文楷体"/>
                <a:cs typeface="Arial" charset="0"/>
              </a:rPr>
              <a:t>计划着将它</a:t>
            </a:r>
            <a:r>
              <a:rPr lang="zh-CN" altLang="en-US" sz="2400" b="1" dirty="0" smtClean="0">
                <a:solidFill>
                  <a:srgbClr val="FF6600"/>
                </a:solidFill>
                <a:latin typeface="华文楷体"/>
                <a:ea typeface="华文楷体"/>
                <a:cs typeface="Arial" charset="0"/>
              </a:rPr>
              <a:t>改成</a:t>
            </a:r>
            <a:r>
              <a:rPr lang="zh-CN" altLang="en-US" sz="2400" dirty="0" smtClean="0">
                <a:latin typeface="华文楷体"/>
                <a:ea typeface="华文楷体"/>
                <a:cs typeface="Arial" charset="0"/>
              </a:rPr>
              <a:t>一间漂亮客房。突然，一个</a:t>
            </a:r>
            <a:r>
              <a:rPr lang="zh-CN" altLang="en-US" sz="2400" b="1" dirty="0" smtClean="0">
                <a:solidFill>
                  <a:srgbClr val="FF6600"/>
                </a:solidFill>
                <a:latin typeface="华文楷体"/>
                <a:ea typeface="华文楷体"/>
                <a:cs typeface="Arial" charset="0"/>
              </a:rPr>
              <a:t>写着</a:t>
            </a:r>
            <a:r>
              <a:rPr lang="zh-CN" altLang="en-US" sz="2400" dirty="0" smtClean="0">
                <a:latin typeface="华文楷体"/>
                <a:ea typeface="华文楷体"/>
                <a:cs typeface="Arial" charset="0"/>
              </a:rPr>
              <a:t>“不要丢弃”的大信封</a:t>
            </a:r>
            <a:r>
              <a:rPr lang="zh-CN" altLang="en-US" sz="2400" b="1" dirty="0" smtClean="0">
                <a:solidFill>
                  <a:srgbClr val="FF6600"/>
                </a:solidFill>
                <a:latin typeface="华文楷体"/>
                <a:ea typeface="华文楷体"/>
                <a:cs typeface="Arial" charset="0"/>
              </a:rPr>
              <a:t>吸引了我的注意力</a:t>
            </a:r>
            <a:r>
              <a:rPr lang="zh-CN" altLang="en-US" sz="2400" dirty="0" smtClean="0">
                <a:latin typeface="华文楷体"/>
                <a:ea typeface="华文楷体"/>
                <a:cs typeface="Arial" charset="0"/>
              </a:rPr>
              <a:t>。打开一看，里面装着以前我们送给女儿的书信、贺卡和杂志上</a:t>
            </a:r>
            <a:r>
              <a:rPr lang="zh-CN" altLang="en-US" sz="2400" b="1" dirty="0" smtClean="0">
                <a:solidFill>
                  <a:srgbClr val="FF6600"/>
                </a:solidFill>
                <a:latin typeface="华文楷体"/>
                <a:ea typeface="华文楷体"/>
                <a:cs typeface="Arial" charset="0"/>
              </a:rPr>
              <a:t>剪下</a:t>
            </a:r>
            <a:r>
              <a:rPr lang="zh-CN" altLang="en-US" sz="2400" dirty="0" smtClean="0">
                <a:latin typeface="华文楷体"/>
                <a:ea typeface="华文楷体"/>
                <a:cs typeface="Arial" charset="0"/>
              </a:rPr>
              <a:t>的漫画，这些都是她</a:t>
            </a:r>
            <a:r>
              <a:rPr lang="zh-CN" altLang="en-US" sz="2400" b="1" dirty="0" smtClean="0">
                <a:solidFill>
                  <a:srgbClr val="FF6600"/>
                </a:solidFill>
                <a:latin typeface="华文楷体"/>
                <a:ea typeface="华文楷体"/>
                <a:cs typeface="Arial" charset="0"/>
              </a:rPr>
              <a:t>童年的纪念品</a:t>
            </a:r>
            <a:r>
              <a:rPr lang="zh-CN" altLang="en-US" sz="2400" dirty="0" smtClean="0">
                <a:latin typeface="华文楷体"/>
                <a:ea typeface="华文楷体"/>
                <a:cs typeface="Arial" charset="0"/>
              </a:rPr>
              <a:t>。</a:t>
            </a:r>
            <a:endParaRPr lang="zh-CN" altLang="en-US" sz="2400" dirty="0">
              <a:latin typeface="华文楷体"/>
              <a:ea typeface="华文楷体"/>
              <a:cs typeface="Arial" charset="0"/>
            </a:endParaRPr>
          </a:p>
        </p:txBody>
      </p:sp>
      <p:pic>
        <p:nvPicPr>
          <p:cNvPr id="207875" name="Picture 2"/>
          <p:cNvPicPr>
            <a:picLocks noChangeAspect="1" noChangeArrowheads="1"/>
          </p:cNvPicPr>
          <p:nvPr/>
        </p:nvPicPr>
        <p:blipFill>
          <a:blip r:embed="rId4" cstate="print"/>
          <a:srcRect/>
          <a:stretch>
            <a:fillRect/>
          </a:stretch>
        </p:blipFill>
        <p:spPr bwMode="auto">
          <a:xfrm>
            <a:off x="-3175" y="61913"/>
            <a:ext cx="4070350" cy="1152525"/>
          </a:xfrm>
          <a:prstGeom prst="rect">
            <a:avLst/>
          </a:prstGeom>
          <a:noFill/>
          <a:ln w="9525">
            <a:noFill/>
            <a:miter lim="800000"/>
            <a:headEnd/>
            <a:tailEnd/>
          </a:ln>
        </p:spPr>
      </p:pic>
      <p:sp>
        <p:nvSpPr>
          <p:cNvPr id="10" name="TextBox 9"/>
          <p:cNvSpPr txBox="1"/>
          <p:nvPr/>
        </p:nvSpPr>
        <p:spPr>
          <a:xfrm>
            <a:off x="196850" y="600075"/>
            <a:ext cx="33670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Paragraph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translation</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 name="线形标注 2(带强调线) 1"/>
          <p:cNvSpPr/>
          <p:nvPr/>
        </p:nvSpPr>
        <p:spPr>
          <a:xfrm rot="10800000">
            <a:off x="3131841" y="2099007"/>
            <a:ext cx="612775" cy="46038"/>
          </a:xfrm>
          <a:prstGeom prst="accentCallout2">
            <a:avLst>
              <a:gd name="adj1" fmla="val 18750"/>
              <a:gd name="adj2" fmla="val -8333"/>
              <a:gd name="adj3" fmla="val 18750"/>
              <a:gd name="adj4" fmla="val -16667"/>
              <a:gd name="adj5" fmla="val 283746"/>
              <a:gd name="adj6" fmla="val -245126"/>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TextBox 2"/>
          <p:cNvSpPr txBox="1">
            <a:spLocks noChangeArrowheads="1"/>
          </p:cNvSpPr>
          <p:nvPr/>
        </p:nvSpPr>
        <p:spPr bwMode="auto">
          <a:xfrm>
            <a:off x="5130130" y="1746573"/>
            <a:ext cx="1962150" cy="430887"/>
          </a:xfrm>
          <a:prstGeom prst="rect">
            <a:avLst/>
          </a:prstGeom>
          <a:noFill/>
          <a:ln w="9525">
            <a:noFill/>
            <a:miter lim="800000"/>
            <a:headEnd/>
            <a:tailEnd/>
          </a:ln>
        </p:spPr>
        <p:txBody>
          <a:bodyPr wrap="square">
            <a:spAutoFit/>
          </a:bodyPr>
          <a:lstStyle/>
          <a:p>
            <a:pPr algn="ctr"/>
            <a:r>
              <a:rPr lang="en-US" altLang="zh-CN" sz="2200" b="1" dirty="0" smtClean="0">
                <a:solidFill>
                  <a:srgbClr val="FF6600"/>
                </a:solidFill>
                <a:latin typeface="Calibri" pitchFamily="34" charset="0"/>
              </a:rPr>
              <a:t>straighten</a:t>
            </a:r>
            <a:r>
              <a:rPr lang="zh-CN" altLang="en-US" sz="2200" b="1" dirty="0" smtClean="0">
                <a:solidFill>
                  <a:srgbClr val="FF6600"/>
                </a:solidFill>
                <a:latin typeface="Calibri" pitchFamily="34" charset="0"/>
              </a:rPr>
              <a:t> </a:t>
            </a:r>
            <a:r>
              <a:rPr lang="en-US" altLang="zh-CN" sz="2200" b="1" dirty="0" smtClean="0">
                <a:solidFill>
                  <a:srgbClr val="FF6600"/>
                </a:solidFill>
                <a:latin typeface="Calibri" pitchFamily="34" charset="0"/>
              </a:rPr>
              <a:t>up</a:t>
            </a:r>
            <a:endParaRPr lang="zh-CN" altLang="en-US" sz="2200" b="1" dirty="0">
              <a:solidFill>
                <a:srgbClr val="FF6600"/>
              </a:solidFill>
              <a:latin typeface="Calibri" pitchFamily="34" charset="0"/>
            </a:endParaRPr>
          </a:p>
        </p:txBody>
      </p:sp>
      <p:sp>
        <p:nvSpPr>
          <p:cNvPr id="17" name="TextBox 16"/>
          <p:cNvSpPr txBox="1">
            <a:spLocks noChangeArrowheads="1"/>
          </p:cNvSpPr>
          <p:nvPr/>
        </p:nvSpPr>
        <p:spPr bwMode="auto">
          <a:xfrm>
            <a:off x="5114611" y="4809341"/>
            <a:ext cx="1971153" cy="769441"/>
          </a:xfrm>
          <a:prstGeom prst="rect">
            <a:avLst/>
          </a:prstGeom>
          <a:noFill/>
          <a:ln w="9525">
            <a:noFill/>
            <a:miter lim="800000"/>
            <a:headEnd/>
            <a:tailEnd/>
          </a:ln>
        </p:spPr>
        <p:txBody>
          <a:bodyPr wrap="square">
            <a:spAutoFit/>
          </a:bodyPr>
          <a:lstStyle/>
          <a:p>
            <a:pPr algn="ctr"/>
            <a:r>
              <a:rPr lang="en-US" altLang="zh-CN" sz="2200" b="1" dirty="0" smtClean="0">
                <a:solidFill>
                  <a:srgbClr val="FF6600"/>
                </a:solidFill>
                <a:latin typeface="Calibri" pitchFamily="34" charset="0"/>
              </a:rPr>
              <a:t>tokens of the childhood</a:t>
            </a:r>
            <a:endParaRPr lang="zh-CN" altLang="en-US" sz="2200" b="1" dirty="0">
              <a:solidFill>
                <a:srgbClr val="FF6600"/>
              </a:solidFill>
              <a:latin typeface="Calibri" pitchFamily="34" charset="0"/>
            </a:endParaRPr>
          </a:p>
        </p:txBody>
      </p:sp>
      <p:sp>
        <p:nvSpPr>
          <p:cNvPr id="12" name="线形标注 2(带强调线) 11"/>
          <p:cNvSpPr/>
          <p:nvPr/>
        </p:nvSpPr>
        <p:spPr>
          <a:xfrm rot="10800000" flipV="1">
            <a:off x="1857357" y="2652769"/>
            <a:ext cx="666750" cy="46037"/>
          </a:xfrm>
          <a:prstGeom prst="accentCallout2">
            <a:avLst>
              <a:gd name="adj1" fmla="val 18750"/>
              <a:gd name="adj2" fmla="val -8333"/>
              <a:gd name="adj3" fmla="val 43142"/>
              <a:gd name="adj4" fmla="val -8474"/>
              <a:gd name="adj5" fmla="val -125951"/>
              <a:gd name="adj6" fmla="val -401048"/>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线形标注 2(带强调线) 12"/>
          <p:cNvSpPr/>
          <p:nvPr/>
        </p:nvSpPr>
        <p:spPr>
          <a:xfrm rot="10800000">
            <a:off x="1643042" y="3195379"/>
            <a:ext cx="539750" cy="46038"/>
          </a:xfrm>
          <a:prstGeom prst="accentCallout2">
            <a:avLst>
              <a:gd name="adj1" fmla="val 18750"/>
              <a:gd name="adj2" fmla="val -8333"/>
              <a:gd name="adj3" fmla="val 18750"/>
              <a:gd name="adj4" fmla="val -16667"/>
              <a:gd name="adj5" fmla="val 395111"/>
              <a:gd name="adj6" fmla="val -566566"/>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线形标注 2(带强调线) 14"/>
          <p:cNvSpPr/>
          <p:nvPr/>
        </p:nvSpPr>
        <p:spPr>
          <a:xfrm rot="10800000" flipV="1">
            <a:off x="1285853" y="5389073"/>
            <a:ext cx="1955800" cy="46037"/>
          </a:xfrm>
          <a:prstGeom prst="accentCallout2">
            <a:avLst>
              <a:gd name="adj1" fmla="val 42972"/>
              <a:gd name="adj2" fmla="val 2500"/>
              <a:gd name="adj3" fmla="val -102361"/>
              <a:gd name="adj4" fmla="val -6404"/>
              <a:gd name="adj5" fmla="val -478596"/>
              <a:gd name="adj6" fmla="val -106341"/>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线形标注 2(带强调线) 15"/>
          <p:cNvSpPr/>
          <p:nvPr/>
        </p:nvSpPr>
        <p:spPr>
          <a:xfrm rot="10800000" flipV="1">
            <a:off x="714348" y="3811908"/>
            <a:ext cx="2395984" cy="45719"/>
          </a:xfrm>
          <a:prstGeom prst="accentCallout2">
            <a:avLst>
              <a:gd name="adj1" fmla="val 18750"/>
              <a:gd name="adj2" fmla="val -8333"/>
              <a:gd name="adj3" fmla="val -392257"/>
              <a:gd name="adj4" fmla="val -44882"/>
              <a:gd name="adj5" fmla="val -844227"/>
              <a:gd name="adj6" fmla="val -90733"/>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TextBox 17"/>
          <p:cNvSpPr txBox="1">
            <a:spLocks noChangeArrowheads="1"/>
          </p:cNvSpPr>
          <p:nvPr/>
        </p:nvSpPr>
        <p:spPr bwMode="auto">
          <a:xfrm>
            <a:off x="5235475" y="2361069"/>
            <a:ext cx="1928813" cy="430887"/>
          </a:xfrm>
          <a:prstGeom prst="rect">
            <a:avLst/>
          </a:prstGeom>
          <a:noFill/>
          <a:ln w="9525">
            <a:noFill/>
            <a:miter lim="800000"/>
            <a:headEnd/>
            <a:tailEnd/>
          </a:ln>
        </p:spPr>
        <p:txBody>
          <a:bodyPr>
            <a:spAutoFit/>
          </a:bodyPr>
          <a:lstStyle/>
          <a:p>
            <a:r>
              <a:rPr lang="en-US" altLang="zh-CN" sz="2200" b="1" dirty="0" smtClean="0">
                <a:solidFill>
                  <a:srgbClr val="FF6600"/>
                </a:solidFill>
                <a:latin typeface="Calibri" pitchFamily="34" charset="0"/>
              </a:rPr>
              <a:t>turn … into</a:t>
            </a:r>
          </a:p>
        </p:txBody>
      </p:sp>
      <p:sp>
        <p:nvSpPr>
          <p:cNvPr id="20" name="TextBox 19"/>
          <p:cNvSpPr txBox="1">
            <a:spLocks noChangeArrowheads="1"/>
          </p:cNvSpPr>
          <p:nvPr/>
        </p:nvSpPr>
        <p:spPr bwMode="auto">
          <a:xfrm>
            <a:off x="5220072" y="2793117"/>
            <a:ext cx="2297112" cy="430213"/>
          </a:xfrm>
          <a:prstGeom prst="rect">
            <a:avLst/>
          </a:prstGeom>
          <a:noFill/>
          <a:ln w="9525">
            <a:noFill/>
            <a:miter lim="800000"/>
            <a:headEnd/>
            <a:tailEnd/>
          </a:ln>
        </p:spPr>
        <p:txBody>
          <a:bodyPr>
            <a:spAutoFit/>
          </a:bodyPr>
          <a:lstStyle/>
          <a:p>
            <a:r>
              <a:rPr lang="en-US" altLang="zh-CN" sz="2200" b="1" dirty="0" smtClean="0">
                <a:solidFill>
                  <a:srgbClr val="FF6600"/>
                </a:solidFill>
                <a:latin typeface="Calibri" pitchFamily="34" charset="0"/>
              </a:rPr>
              <a:t>be marked with</a:t>
            </a:r>
            <a:endParaRPr lang="zh-CN" altLang="en-US" sz="2200" b="1" dirty="0">
              <a:solidFill>
                <a:srgbClr val="FF6600"/>
              </a:solidFill>
              <a:latin typeface="Calibri" pitchFamily="34" charset="0"/>
            </a:endParaRPr>
          </a:p>
        </p:txBody>
      </p:sp>
      <p:sp>
        <p:nvSpPr>
          <p:cNvPr id="21" name="TextBox 20"/>
          <p:cNvSpPr txBox="1">
            <a:spLocks noChangeArrowheads="1"/>
          </p:cNvSpPr>
          <p:nvPr/>
        </p:nvSpPr>
        <p:spPr bwMode="auto">
          <a:xfrm>
            <a:off x="4974873" y="3214686"/>
            <a:ext cx="2311771" cy="769441"/>
          </a:xfrm>
          <a:prstGeom prst="rect">
            <a:avLst/>
          </a:prstGeom>
          <a:noFill/>
          <a:ln w="9525">
            <a:noFill/>
            <a:miter lim="800000"/>
            <a:headEnd/>
            <a:tailEnd/>
          </a:ln>
        </p:spPr>
        <p:txBody>
          <a:bodyPr wrap="square">
            <a:spAutoFit/>
          </a:bodyPr>
          <a:lstStyle/>
          <a:p>
            <a:pPr algn="ctr"/>
            <a:r>
              <a:rPr lang="en-US" altLang="zh-CN" sz="2200" b="1" dirty="0" smtClean="0">
                <a:solidFill>
                  <a:srgbClr val="FF6600"/>
                </a:solidFill>
                <a:latin typeface="Calibri" pitchFamily="34" charset="0"/>
              </a:rPr>
              <a:t>capture one’s attention</a:t>
            </a:r>
            <a:endParaRPr lang="zh-CN" altLang="en-US" sz="2200" b="1" dirty="0">
              <a:solidFill>
                <a:srgbClr val="FF6600"/>
              </a:solidFill>
              <a:latin typeface="Calibri" pitchFamily="34" charset="0"/>
            </a:endParaRPr>
          </a:p>
        </p:txBody>
      </p:sp>
      <p:sp>
        <p:nvSpPr>
          <p:cNvPr id="24" name="线形标注 2(带强调线) 23"/>
          <p:cNvSpPr/>
          <p:nvPr/>
        </p:nvSpPr>
        <p:spPr>
          <a:xfrm rot="10800000">
            <a:off x="2571737" y="4835310"/>
            <a:ext cx="612775" cy="46038"/>
          </a:xfrm>
          <a:prstGeom prst="accentCallout2">
            <a:avLst>
              <a:gd name="adj1" fmla="val 18750"/>
              <a:gd name="adj2" fmla="val -8333"/>
              <a:gd name="adj3" fmla="val 18750"/>
              <a:gd name="adj4" fmla="val -16667"/>
              <a:gd name="adj5" fmla="val 571380"/>
              <a:gd name="adj6" fmla="val -361251"/>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TextBox 24"/>
          <p:cNvSpPr txBox="1">
            <a:spLocks noChangeArrowheads="1"/>
          </p:cNvSpPr>
          <p:nvPr/>
        </p:nvSpPr>
        <p:spPr bwMode="auto">
          <a:xfrm>
            <a:off x="5446910" y="4305285"/>
            <a:ext cx="3157538" cy="430887"/>
          </a:xfrm>
          <a:prstGeom prst="rect">
            <a:avLst/>
          </a:prstGeom>
          <a:noFill/>
          <a:ln w="9525">
            <a:noFill/>
            <a:miter lim="800000"/>
            <a:headEnd/>
            <a:tailEnd/>
          </a:ln>
        </p:spPr>
        <p:txBody>
          <a:bodyPr>
            <a:spAutoFit/>
          </a:bodyPr>
          <a:lstStyle/>
          <a:p>
            <a:r>
              <a:rPr lang="en-US" altLang="zh-CN" sz="2200" b="1" dirty="0" smtClean="0">
                <a:solidFill>
                  <a:srgbClr val="FF6600"/>
                </a:solidFill>
                <a:latin typeface="Calibri" pitchFamily="34" charset="0"/>
              </a:rPr>
              <a:t>clip</a:t>
            </a:r>
            <a:endParaRPr lang="zh-CN" altLang="en-US" sz="2200" b="1" dirty="0">
              <a:solidFill>
                <a:srgbClr val="FF6600"/>
              </a:solidFill>
              <a:latin typeface="Calibri" pitchFamily="34" charset="0"/>
            </a:endParaRPr>
          </a:p>
        </p:txBody>
      </p:sp>
      <p:pic>
        <p:nvPicPr>
          <p:cNvPr id="22"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9" name="图片 18" descr="图片20.png"/>
          <p:cNvPicPr>
            <a:picLocks noChangeAspect="1"/>
          </p:cNvPicPr>
          <p:nvPr/>
        </p:nvPicPr>
        <p:blipFill>
          <a:blip r:embed="rId7">
            <a:clrChange>
              <a:clrFrom>
                <a:srgbClr val="000000">
                  <a:alpha val="0"/>
                </a:srgbClr>
              </a:clrFrom>
              <a:clrTo>
                <a:srgbClr val="000000">
                  <a:alpha val="0"/>
                </a:srgbClr>
              </a:clrTo>
            </a:clrChange>
          </a:blip>
          <a:stretch>
            <a:fillRect/>
          </a:stretch>
        </p:blipFill>
        <p:spPr>
          <a:xfrm>
            <a:off x="6143636" y="5537510"/>
            <a:ext cx="725364" cy="4632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linds(horizontal)">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blinds(horizontal)">
                                      <p:cBhvr>
                                        <p:cTn id="39" dur="500"/>
                                        <p:tgtEl>
                                          <p:spTgt spid="2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blinds(horizontal)">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linds(horizontal)">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7" grpId="0"/>
      <p:bldP spid="12" grpId="0" animBg="1"/>
      <p:bldP spid="13" grpId="0" animBg="1"/>
      <p:bldP spid="15" grpId="0" animBg="1"/>
      <p:bldP spid="16" grpId="0" animBg="1"/>
      <p:bldP spid="18" grpId="0"/>
      <p:bldP spid="20" grpId="0"/>
      <p:bldP spid="21" grpId="0"/>
      <p:bldP spid="24" grpId="0" animBg="1"/>
      <p:bldP spid="2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3" name="Picture 2"/>
          <p:cNvPicPr>
            <a:picLocks noChangeAspect="1" noChangeArrowheads="1"/>
          </p:cNvPicPr>
          <p:nvPr/>
        </p:nvPicPr>
        <p:blipFill>
          <a:blip r:embed="rId3" cstate="print"/>
          <a:srcRect/>
          <a:stretch>
            <a:fillRect/>
          </a:stretch>
        </p:blipFill>
        <p:spPr bwMode="auto">
          <a:xfrm>
            <a:off x="196850" y="1123950"/>
            <a:ext cx="8767763" cy="4948238"/>
          </a:xfrm>
          <a:prstGeom prst="rect">
            <a:avLst/>
          </a:prstGeom>
          <a:noFill/>
          <a:ln w="9525">
            <a:noFill/>
            <a:miter lim="800000"/>
            <a:headEnd/>
            <a:tailEnd/>
          </a:ln>
        </p:spPr>
      </p:pic>
      <p:sp>
        <p:nvSpPr>
          <p:cNvPr id="207874" name="TextBox 18"/>
          <p:cNvSpPr txBox="1">
            <a:spLocks noChangeArrowheads="1"/>
          </p:cNvSpPr>
          <p:nvPr/>
        </p:nvSpPr>
        <p:spPr bwMode="auto">
          <a:xfrm>
            <a:off x="539552" y="2060848"/>
            <a:ext cx="4438650" cy="3323987"/>
          </a:xfrm>
          <a:prstGeom prst="rect">
            <a:avLst/>
          </a:prstGeom>
          <a:noFill/>
          <a:ln w="9525">
            <a:noFill/>
            <a:miter lim="800000"/>
            <a:headEnd/>
            <a:tailEnd/>
          </a:ln>
        </p:spPr>
        <p:txBody>
          <a:bodyPr>
            <a:spAutoFit/>
          </a:bodyPr>
          <a:lstStyle/>
          <a:p>
            <a:pPr indent="133350" algn="just" eaLnBrk="0" hangingPunct="0">
              <a:lnSpc>
                <a:spcPct val="150000"/>
              </a:lnSpc>
            </a:pPr>
            <a:r>
              <a:rPr lang="zh-CN" altLang="en-US" sz="2800" dirty="0" smtClean="0">
                <a:latin typeface="华文楷体"/>
                <a:ea typeface="华文楷体"/>
                <a:cs typeface="Arial" charset="0"/>
              </a:rPr>
              <a:t>我</a:t>
            </a:r>
            <a:r>
              <a:rPr lang="zh-CN" altLang="en-US" sz="2800" b="1" dirty="0" smtClean="0">
                <a:solidFill>
                  <a:srgbClr val="FF6600"/>
                </a:solidFill>
                <a:latin typeface="华文楷体"/>
                <a:ea typeface="华文楷体"/>
                <a:cs typeface="Arial" charset="0"/>
              </a:rPr>
              <a:t>改变了主意</a:t>
            </a:r>
            <a:r>
              <a:rPr lang="en-US" altLang="zh-CN" sz="2800" dirty="0" smtClean="0">
                <a:latin typeface="华文楷体"/>
                <a:ea typeface="华文楷体"/>
                <a:cs typeface="Arial" charset="0"/>
              </a:rPr>
              <a:t>, </a:t>
            </a:r>
            <a:r>
              <a:rPr lang="zh-CN" altLang="en-US" sz="2800" b="1" dirty="0" smtClean="0">
                <a:solidFill>
                  <a:srgbClr val="FF6600"/>
                </a:solidFill>
                <a:latin typeface="华文楷体"/>
                <a:ea typeface="华文楷体"/>
                <a:cs typeface="Arial" charset="0"/>
              </a:rPr>
              <a:t>忍着眼泪</a:t>
            </a:r>
            <a:r>
              <a:rPr lang="zh-CN" altLang="en-US" sz="2800" dirty="0" smtClean="0">
                <a:latin typeface="华文楷体"/>
                <a:ea typeface="华文楷体"/>
                <a:cs typeface="Arial" charset="0"/>
              </a:rPr>
              <a:t>将衣服摆回了原处。这些童年的纪念品会</a:t>
            </a:r>
            <a:r>
              <a:rPr lang="zh-CN" altLang="en-US" sz="2800" b="1" dirty="0" smtClean="0">
                <a:solidFill>
                  <a:srgbClr val="FF6600"/>
                </a:solidFill>
                <a:latin typeface="华文楷体"/>
                <a:ea typeface="华文楷体"/>
                <a:cs typeface="Arial" charset="0"/>
              </a:rPr>
              <a:t>等着</a:t>
            </a:r>
            <a:r>
              <a:rPr lang="zh-CN" altLang="en-US" sz="2800" dirty="0" smtClean="0">
                <a:latin typeface="华文楷体"/>
                <a:ea typeface="华文楷体"/>
                <a:cs typeface="Arial" charset="0"/>
              </a:rPr>
              <a:t>女儿回来，我们也会</a:t>
            </a:r>
            <a:r>
              <a:rPr lang="zh-CN" altLang="en-US" sz="2800" b="1" dirty="0" smtClean="0">
                <a:solidFill>
                  <a:srgbClr val="FF6600"/>
                </a:solidFill>
                <a:latin typeface="华文楷体"/>
                <a:ea typeface="华文楷体"/>
                <a:cs typeface="Arial" charset="0"/>
              </a:rPr>
              <a:t>张开双臂</a:t>
            </a:r>
            <a:r>
              <a:rPr lang="zh-CN" altLang="en-US" sz="2800" dirty="0" smtClean="0">
                <a:latin typeface="华文楷体"/>
                <a:ea typeface="华文楷体"/>
                <a:cs typeface="Arial" charset="0"/>
              </a:rPr>
              <a:t>等待她回家。</a:t>
            </a:r>
          </a:p>
        </p:txBody>
      </p:sp>
      <p:pic>
        <p:nvPicPr>
          <p:cNvPr id="207875" name="Picture 2"/>
          <p:cNvPicPr>
            <a:picLocks noChangeAspect="1" noChangeArrowheads="1"/>
          </p:cNvPicPr>
          <p:nvPr/>
        </p:nvPicPr>
        <p:blipFill>
          <a:blip r:embed="rId4" cstate="print"/>
          <a:srcRect/>
          <a:stretch>
            <a:fillRect/>
          </a:stretch>
        </p:blipFill>
        <p:spPr bwMode="auto">
          <a:xfrm>
            <a:off x="-3175" y="61913"/>
            <a:ext cx="4070350" cy="1152525"/>
          </a:xfrm>
          <a:prstGeom prst="rect">
            <a:avLst/>
          </a:prstGeom>
          <a:noFill/>
          <a:ln w="9525">
            <a:noFill/>
            <a:miter lim="800000"/>
            <a:headEnd/>
            <a:tailEnd/>
          </a:ln>
        </p:spPr>
      </p:pic>
      <p:sp>
        <p:nvSpPr>
          <p:cNvPr id="10" name="TextBox 9"/>
          <p:cNvSpPr txBox="1"/>
          <p:nvPr/>
        </p:nvSpPr>
        <p:spPr>
          <a:xfrm>
            <a:off x="196850" y="600075"/>
            <a:ext cx="33670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Paragraph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translation</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 name="线形标注 2(带强调线) 1"/>
          <p:cNvSpPr/>
          <p:nvPr/>
        </p:nvSpPr>
        <p:spPr>
          <a:xfrm rot="10800000">
            <a:off x="1223962" y="2708918"/>
            <a:ext cx="1833589" cy="46040"/>
          </a:xfrm>
          <a:prstGeom prst="accentCallout2">
            <a:avLst>
              <a:gd name="adj1" fmla="val -29689"/>
              <a:gd name="adj2" fmla="val -2740"/>
              <a:gd name="adj3" fmla="val -53912"/>
              <a:gd name="adj4" fmla="val 362"/>
              <a:gd name="adj5" fmla="val 1615891"/>
              <a:gd name="adj6" fmla="val -112287"/>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TextBox 2"/>
          <p:cNvSpPr txBox="1">
            <a:spLocks noChangeArrowheads="1"/>
          </p:cNvSpPr>
          <p:nvPr/>
        </p:nvSpPr>
        <p:spPr bwMode="auto">
          <a:xfrm>
            <a:off x="5224934" y="1651447"/>
            <a:ext cx="2011362" cy="769441"/>
          </a:xfrm>
          <a:prstGeom prst="rect">
            <a:avLst/>
          </a:prstGeom>
          <a:noFill/>
          <a:ln w="9525">
            <a:noFill/>
            <a:miter lim="800000"/>
            <a:headEnd/>
            <a:tailEnd/>
          </a:ln>
        </p:spPr>
        <p:txBody>
          <a:bodyPr wrap="square">
            <a:spAutoFit/>
          </a:bodyPr>
          <a:lstStyle/>
          <a:p>
            <a:r>
              <a:rPr lang="en-US" altLang="zh-CN" sz="2200" b="1" dirty="0" smtClean="0">
                <a:solidFill>
                  <a:srgbClr val="FF6600"/>
                </a:solidFill>
                <a:latin typeface="Calibri" pitchFamily="34" charset="0"/>
              </a:rPr>
              <a:t>reverse my mind</a:t>
            </a:r>
            <a:endParaRPr lang="zh-CN" altLang="en-US" sz="2200" b="1" dirty="0">
              <a:solidFill>
                <a:srgbClr val="FF6600"/>
              </a:solidFill>
              <a:latin typeface="Calibri" pitchFamily="34" charset="0"/>
            </a:endParaRPr>
          </a:p>
        </p:txBody>
      </p:sp>
      <p:sp>
        <p:nvSpPr>
          <p:cNvPr id="12" name="线形标注 2(带强调线) 11"/>
          <p:cNvSpPr/>
          <p:nvPr/>
        </p:nvSpPr>
        <p:spPr>
          <a:xfrm rot="10800000" flipV="1">
            <a:off x="3286116" y="2708918"/>
            <a:ext cx="1381286" cy="45720"/>
          </a:xfrm>
          <a:prstGeom prst="accentCallout2">
            <a:avLst>
              <a:gd name="adj1" fmla="val 18750"/>
              <a:gd name="adj2" fmla="val -8333"/>
              <a:gd name="adj3" fmla="val 43142"/>
              <a:gd name="adj4" fmla="val -8474"/>
              <a:gd name="adj5" fmla="val -33847"/>
              <a:gd name="adj6" fmla="val -21705"/>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线形标注 2(带强调线) 12"/>
          <p:cNvSpPr/>
          <p:nvPr/>
        </p:nvSpPr>
        <p:spPr>
          <a:xfrm rot="10800000">
            <a:off x="3000365" y="3955358"/>
            <a:ext cx="634814" cy="46038"/>
          </a:xfrm>
          <a:prstGeom prst="accentCallout2">
            <a:avLst>
              <a:gd name="adj1" fmla="val 18750"/>
              <a:gd name="adj2" fmla="val -8333"/>
              <a:gd name="adj3" fmla="val 18750"/>
              <a:gd name="adj4" fmla="val -16667"/>
              <a:gd name="adj5" fmla="val 675177"/>
              <a:gd name="adj6" fmla="val -239483"/>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线形标注 2(带强调线) 14"/>
          <p:cNvSpPr/>
          <p:nvPr/>
        </p:nvSpPr>
        <p:spPr>
          <a:xfrm rot="10800000" flipV="1">
            <a:off x="3000365" y="4629401"/>
            <a:ext cx="1496629" cy="46037"/>
          </a:xfrm>
          <a:prstGeom prst="accentCallout2">
            <a:avLst>
              <a:gd name="adj1" fmla="val 18750"/>
              <a:gd name="adj2" fmla="val -8333"/>
              <a:gd name="adj3" fmla="val 18750"/>
              <a:gd name="adj4" fmla="val -16667"/>
              <a:gd name="adj5" fmla="val -528251"/>
              <a:gd name="adj6" fmla="val -40632"/>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TextBox 17"/>
          <p:cNvSpPr txBox="1">
            <a:spLocks noChangeArrowheads="1"/>
          </p:cNvSpPr>
          <p:nvPr/>
        </p:nvSpPr>
        <p:spPr bwMode="auto">
          <a:xfrm>
            <a:off x="5213173" y="2447749"/>
            <a:ext cx="1928813" cy="769441"/>
          </a:xfrm>
          <a:prstGeom prst="rect">
            <a:avLst/>
          </a:prstGeom>
          <a:noFill/>
          <a:ln w="9525">
            <a:noFill/>
            <a:miter lim="800000"/>
            <a:headEnd/>
            <a:tailEnd/>
          </a:ln>
        </p:spPr>
        <p:txBody>
          <a:bodyPr>
            <a:spAutoFit/>
          </a:bodyPr>
          <a:lstStyle/>
          <a:p>
            <a:r>
              <a:rPr lang="en-US" altLang="zh-CN" sz="2200" b="1" dirty="0" smtClean="0">
                <a:solidFill>
                  <a:srgbClr val="FF6600"/>
                </a:solidFill>
                <a:latin typeface="Calibri" pitchFamily="34" charset="0"/>
              </a:rPr>
              <a:t>keep back one’s tears</a:t>
            </a:r>
            <a:endParaRPr lang="zh-CN" altLang="en-US" sz="2200" b="1" dirty="0">
              <a:solidFill>
                <a:srgbClr val="FF6600"/>
              </a:solidFill>
              <a:latin typeface="Calibri" pitchFamily="34" charset="0"/>
            </a:endParaRPr>
          </a:p>
        </p:txBody>
      </p:sp>
      <p:sp>
        <p:nvSpPr>
          <p:cNvPr id="20" name="TextBox 19"/>
          <p:cNvSpPr txBox="1">
            <a:spLocks noChangeArrowheads="1"/>
          </p:cNvSpPr>
          <p:nvPr/>
        </p:nvSpPr>
        <p:spPr bwMode="auto">
          <a:xfrm>
            <a:off x="5227216" y="3430161"/>
            <a:ext cx="2297112" cy="430887"/>
          </a:xfrm>
          <a:prstGeom prst="rect">
            <a:avLst/>
          </a:prstGeom>
          <a:noFill/>
          <a:ln w="9525">
            <a:noFill/>
            <a:miter lim="800000"/>
            <a:headEnd/>
            <a:tailEnd/>
          </a:ln>
        </p:spPr>
        <p:txBody>
          <a:bodyPr>
            <a:spAutoFit/>
          </a:bodyPr>
          <a:lstStyle/>
          <a:p>
            <a:r>
              <a:rPr lang="en-US" altLang="zh-CN" sz="2200" b="1" dirty="0" smtClean="0">
                <a:solidFill>
                  <a:srgbClr val="FF6600"/>
                </a:solidFill>
                <a:latin typeface="Calibri" pitchFamily="34" charset="0"/>
              </a:rPr>
              <a:t>await</a:t>
            </a:r>
            <a:endParaRPr lang="zh-CN" altLang="en-US" sz="2200" b="1" dirty="0">
              <a:solidFill>
                <a:srgbClr val="FF6600"/>
              </a:solidFill>
              <a:latin typeface="Calibri" pitchFamily="34" charset="0"/>
            </a:endParaRPr>
          </a:p>
        </p:txBody>
      </p:sp>
      <p:sp>
        <p:nvSpPr>
          <p:cNvPr id="21" name="TextBox 20"/>
          <p:cNvSpPr txBox="1">
            <a:spLocks noChangeArrowheads="1"/>
          </p:cNvSpPr>
          <p:nvPr/>
        </p:nvSpPr>
        <p:spPr bwMode="auto">
          <a:xfrm>
            <a:off x="5099361" y="4099374"/>
            <a:ext cx="2724150" cy="430887"/>
          </a:xfrm>
          <a:prstGeom prst="rect">
            <a:avLst/>
          </a:prstGeom>
          <a:noFill/>
          <a:ln w="9525">
            <a:noFill/>
            <a:miter lim="800000"/>
            <a:headEnd/>
            <a:tailEnd/>
          </a:ln>
        </p:spPr>
        <p:txBody>
          <a:bodyPr>
            <a:spAutoFit/>
          </a:bodyPr>
          <a:lstStyle/>
          <a:p>
            <a:r>
              <a:rPr lang="en-US" altLang="zh-CN" sz="2200" b="1" dirty="0" smtClean="0">
                <a:solidFill>
                  <a:srgbClr val="FF6600"/>
                </a:solidFill>
                <a:latin typeface="Calibri" pitchFamily="34" charset="0"/>
              </a:rPr>
              <a:t>with open arms</a:t>
            </a:r>
            <a:endParaRPr lang="zh-CN" altLang="en-US" sz="2200" b="1" dirty="0">
              <a:solidFill>
                <a:srgbClr val="FF6600"/>
              </a:solidFill>
              <a:latin typeface="Calibri" pitchFamily="34" charset="0"/>
            </a:endParaRPr>
          </a:p>
        </p:txBody>
      </p:sp>
      <p:pic>
        <p:nvPicPr>
          <p:cNvPr id="19"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linds(horizontal)">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2" grpId="0" animBg="1"/>
      <p:bldP spid="13" grpId="0" animBg="1"/>
      <p:bldP spid="15" grpId="0" animBg="1"/>
      <p:bldP spid="18" grpId="0"/>
      <p:bldP spid="20" grpId="0"/>
      <p:bldP spid="2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1" name="Picture 2"/>
          <p:cNvPicPr>
            <a:picLocks noChangeAspect="1" noChangeArrowheads="1"/>
          </p:cNvPicPr>
          <p:nvPr/>
        </p:nvPicPr>
        <p:blipFill>
          <a:blip r:embed="rId3" cstate="print"/>
          <a:srcRect/>
          <a:stretch>
            <a:fillRect/>
          </a:stretch>
        </p:blipFill>
        <p:spPr bwMode="auto">
          <a:xfrm>
            <a:off x="0" y="785813"/>
            <a:ext cx="9144000" cy="6072187"/>
          </a:xfrm>
          <a:prstGeom prst="rect">
            <a:avLst/>
          </a:prstGeom>
          <a:noFill/>
          <a:ln w="9525">
            <a:noFill/>
            <a:miter lim="800000"/>
            <a:headEnd/>
            <a:tailEnd/>
          </a:ln>
        </p:spPr>
      </p:pic>
      <p:pic>
        <p:nvPicPr>
          <p:cNvPr id="209922"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175" y="61913"/>
            <a:ext cx="4070350" cy="1152525"/>
          </a:xfrm>
          <a:prstGeom prst="rect">
            <a:avLst/>
          </a:prstGeom>
          <a:noFill/>
          <a:ln w="9525">
            <a:noFill/>
            <a:miter lim="800000"/>
            <a:headEnd/>
            <a:tailEnd/>
          </a:ln>
        </p:spPr>
      </p:pic>
      <p:sp>
        <p:nvSpPr>
          <p:cNvPr id="10" name="TextBox 9"/>
          <p:cNvSpPr txBox="1"/>
          <p:nvPr/>
        </p:nvSpPr>
        <p:spPr>
          <a:xfrm>
            <a:off x="196850" y="600075"/>
            <a:ext cx="33670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Paragraph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translation</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09924" name="TextBox 21"/>
          <p:cNvSpPr txBox="1">
            <a:spLocks noChangeArrowheads="1"/>
          </p:cNvSpPr>
          <p:nvPr/>
        </p:nvSpPr>
        <p:spPr bwMode="auto">
          <a:xfrm>
            <a:off x="368301" y="1628800"/>
            <a:ext cx="6651972" cy="4580741"/>
          </a:xfrm>
          <a:prstGeom prst="rect">
            <a:avLst/>
          </a:prstGeom>
          <a:noFill/>
          <a:ln w="9525">
            <a:noFill/>
            <a:miter lim="800000"/>
            <a:headEnd/>
            <a:tailEnd/>
          </a:ln>
        </p:spPr>
        <p:txBody>
          <a:bodyPr wrap="square">
            <a:spAutoFit/>
          </a:bodyPr>
          <a:lstStyle/>
          <a:p>
            <a:pPr algn="just">
              <a:lnSpc>
                <a:spcPts val="3500"/>
              </a:lnSpc>
              <a:spcBef>
                <a:spcPts val="600"/>
              </a:spcBef>
            </a:pPr>
            <a:r>
              <a:rPr lang="en-US" altLang="zh-CN" sz="2400" dirty="0" smtClean="0">
                <a:latin typeface="Helvetica" pitchFamily="34" charset="0"/>
                <a:ea typeface="Cambria Math" pitchFamily="18" charset="0"/>
                <a:cs typeface="Arial" charset="0"/>
              </a:rPr>
              <a:t>    Watching my daughter </a:t>
            </a:r>
            <a:r>
              <a:rPr lang="en-US" altLang="zh-CN" sz="2400" dirty="0" smtClean="0">
                <a:solidFill>
                  <a:srgbClr val="FF6600"/>
                </a:solidFill>
                <a:latin typeface="Helvetica" pitchFamily="34" charset="0"/>
                <a:ea typeface="Cambria Math" pitchFamily="18" charset="0"/>
                <a:cs typeface="Arial" charset="0"/>
              </a:rPr>
              <a:t>back her truck </a:t>
            </a:r>
            <a:r>
              <a:rPr lang="en-US" altLang="zh-CN" sz="2400" dirty="0" smtClean="0">
                <a:latin typeface="Helvetica" pitchFamily="34" charset="0"/>
                <a:ea typeface="Cambria Math" pitchFamily="18" charset="0"/>
                <a:cs typeface="Arial" charset="0"/>
              </a:rPr>
              <a:t>and drive away, I feel glad for being finally </a:t>
            </a:r>
            <a:r>
              <a:rPr lang="en-US" altLang="zh-CN" sz="2400" dirty="0" smtClean="0">
                <a:solidFill>
                  <a:srgbClr val="FF6600"/>
                </a:solidFill>
                <a:latin typeface="Helvetica" pitchFamily="34" charset="0"/>
                <a:ea typeface="Cambria Math" pitchFamily="18" charset="0"/>
                <a:cs typeface="Arial" charset="0"/>
              </a:rPr>
              <a:t>free of </a:t>
            </a:r>
            <a:r>
              <a:rPr lang="en-US" altLang="zh-CN" sz="2400" dirty="0" smtClean="0">
                <a:latin typeface="Helvetica" pitchFamily="34" charset="0"/>
                <a:ea typeface="Cambria Math" pitchFamily="18" charset="0"/>
                <a:cs typeface="Arial" charset="0"/>
              </a:rPr>
              <a:t>the responsibilities for her. She </a:t>
            </a:r>
            <a:r>
              <a:rPr lang="en-US" altLang="zh-CN" sz="2400" dirty="0" smtClean="0">
                <a:solidFill>
                  <a:srgbClr val="FF6600"/>
                </a:solidFill>
                <a:latin typeface="Helvetica" pitchFamily="34" charset="0"/>
                <a:ea typeface="Cambria Math" pitchFamily="18" charset="0"/>
                <a:cs typeface="Arial" charset="0"/>
              </a:rPr>
              <a:t>left a mess </a:t>
            </a:r>
            <a:r>
              <a:rPr lang="en-US" altLang="zh-CN" sz="2400" dirty="0" smtClean="0">
                <a:latin typeface="Helvetica" pitchFamily="34" charset="0"/>
                <a:ea typeface="Cambria Math" pitchFamily="18" charset="0"/>
                <a:cs typeface="Arial" charset="0"/>
              </a:rPr>
              <a:t>in her bedroom. There are clothes she </a:t>
            </a:r>
            <a:r>
              <a:rPr lang="en-US" altLang="zh-CN" sz="2400" dirty="0" smtClean="0">
                <a:solidFill>
                  <a:srgbClr val="FF6600"/>
                </a:solidFill>
                <a:latin typeface="Helvetica" pitchFamily="34" charset="0"/>
                <a:ea typeface="Cambria Math" pitchFamily="18" charset="0"/>
                <a:cs typeface="Arial" charset="0"/>
              </a:rPr>
              <a:t>tossed aside </a:t>
            </a:r>
            <a:r>
              <a:rPr lang="en-US" altLang="zh-CN" sz="2400" dirty="0" smtClean="0">
                <a:latin typeface="Helvetica" pitchFamily="34" charset="0"/>
                <a:ea typeface="Cambria Math" pitchFamily="18" charset="0"/>
                <a:cs typeface="Arial" charset="0"/>
              </a:rPr>
              <a:t>everywhere on the floor and various books on her desk. And the drawers of the desk </a:t>
            </a:r>
            <a:r>
              <a:rPr lang="en-US" altLang="zh-CN" sz="2400" dirty="0" smtClean="0">
                <a:solidFill>
                  <a:srgbClr val="FF6600"/>
                </a:solidFill>
                <a:latin typeface="Helvetica" pitchFamily="34" charset="0"/>
                <a:ea typeface="Cambria Math" pitchFamily="18" charset="0"/>
                <a:cs typeface="Arial" charset="0"/>
              </a:rPr>
              <a:t>are filled with</a:t>
            </a:r>
            <a:r>
              <a:rPr lang="en-US" altLang="zh-CN" sz="2400" dirty="0" smtClean="0">
                <a:latin typeface="Helvetica" pitchFamily="34" charset="0"/>
                <a:ea typeface="Cambria Math" pitchFamily="18" charset="0"/>
                <a:cs typeface="Arial" charset="0"/>
              </a:rPr>
              <a:t> papers </a:t>
            </a:r>
            <a:r>
              <a:rPr lang="en-US" altLang="zh-CN" sz="2400" dirty="0" smtClean="0">
                <a:solidFill>
                  <a:srgbClr val="FF6600"/>
                </a:solidFill>
                <a:latin typeface="Helvetica" pitchFamily="34" charset="0"/>
                <a:ea typeface="Cambria Math" pitchFamily="18" charset="0"/>
                <a:cs typeface="Arial" charset="0"/>
              </a:rPr>
              <a:t>filed by year and subject</a:t>
            </a:r>
            <a:r>
              <a:rPr lang="en-US" altLang="zh-CN" sz="2400" dirty="0" smtClean="0">
                <a:latin typeface="Helvetica" pitchFamily="34" charset="0"/>
                <a:ea typeface="Cambria Math" pitchFamily="18" charset="0"/>
                <a:cs typeface="Arial" charset="0"/>
              </a:rPr>
              <a:t>. I spend quite a long time </a:t>
            </a:r>
            <a:r>
              <a:rPr lang="en-US" altLang="zh-CN" sz="2400" dirty="0" smtClean="0">
                <a:solidFill>
                  <a:srgbClr val="FF6600"/>
                </a:solidFill>
                <a:latin typeface="Helvetica" pitchFamily="34" charset="0"/>
                <a:ea typeface="Cambria Math" pitchFamily="18" charset="0"/>
                <a:cs typeface="Arial" charset="0"/>
              </a:rPr>
              <a:t>straightening up </a:t>
            </a:r>
            <a:r>
              <a:rPr lang="en-US" altLang="zh-CN" sz="2400" dirty="0" smtClean="0">
                <a:latin typeface="Helvetica" pitchFamily="34" charset="0"/>
                <a:ea typeface="Cambria Math" pitchFamily="18" charset="0"/>
                <a:cs typeface="Arial" charset="0"/>
              </a:rPr>
              <a:t>her room and think about </a:t>
            </a:r>
            <a:r>
              <a:rPr lang="en-US" altLang="zh-CN" sz="2400" dirty="0" smtClean="0">
                <a:solidFill>
                  <a:srgbClr val="FF6600"/>
                </a:solidFill>
                <a:latin typeface="Helvetica" pitchFamily="34" charset="0"/>
                <a:ea typeface="Cambria Math" pitchFamily="18" charset="0"/>
                <a:cs typeface="Arial" charset="0"/>
              </a:rPr>
              <a:t>turning it into </a:t>
            </a:r>
            <a:r>
              <a:rPr lang="en-US" altLang="zh-CN" sz="2400" dirty="0" smtClean="0">
                <a:latin typeface="Helvetica" pitchFamily="34" charset="0"/>
                <a:ea typeface="Cambria Math" pitchFamily="18" charset="0"/>
                <a:cs typeface="Arial" charset="0"/>
              </a:rPr>
              <a:t>a  fancy guest room. </a:t>
            </a:r>
          </a:p>
        </p:txBody>
      </p:sp>
      <p:pic>
        <p:nvPicPr>
          <p:cNvPr id="8"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图片 8" descr="图片20.png"/>
          <p:cNvPicPr>
            <a:picLocks noChangeAspect="1"/>
          </p:cNvPicPr>
          <p:nvPr/>
        </p:nvPicPr>
        <p:blipFill>
          <a:blip r:embed="rId7">
            <a:clrChange>
              <a:clrFrom>
                <a:srgbClr val="000000">
                  <a:alpha val="0"/>
                </a:srgbClr>
              </a:clrFrom>
              <a:clrTo>
                <a:srgbClr val="000000">
                  <a:alpha val="0"/>
                </a:srgbClr>
              </a:clrTo>
            </a:clrChange>
          </a:blip>
          <a:stretch>
            <a:fillRect/>
          </a:stretch>
        </p:blipFill>
        <p:spPr>
          <a:xfrm>
            <a:off x="6143636" y="5751824"/>
            <a:ext cx="725364" cy="463258"/>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1" name="Picture 2"/>
          <p:cNvPicPr>
            <a:picLocks noChangeAspect="1" noChangeArrowheads="1"/>
          </p:cNvPicPr>
          <p:nvPr/>
        </p:nvPicPr>
        <p:blipFill>
          <a:blip r:embed="rId3" cstate="print"/>
          <a:srcRect/>
          <a:stretch>
            <a:fillRect/>
          </a:stretch>
        </p:blipFill>
        <p:spPr bwMode="auto">
          <a:xfrm>
            <a:off x="0" y="785813"/>
            <a:ext cx="9144000" cy="6072187"/>
          </a:xfrm>
          <a:prstGeom prst="rect">
            <a:avLst/>
          </a:prstGeom>
          <a:noFill/>
          <a:ln w="9525">
            <a:noFill/>
            <a:miter lim="800000"/>
            <a:headEnd/>
            <a:tailEnd/>
          </a:ln>
        </p:spPr>
      </p:pic>
      <p:pic>
        <p:nvPicPr>
          <p:cNvPr id="209922"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175" y="61913"/>
            <a:ext cx="4070350" cy="1152525"/>
          </a:xfrm>
          <a:prstGeom prst="rect">
            <a:avLst/>
          </a:prstGeom>
          <a:noFill/>
          <a:ln w="9525">
            <a:noFill/>
            <a:miter lim="800000"/>
            <a:headEnd/>
            <a:tailEnd/>
          </a:ln>
        </p:spPr>
      </p:pic>
      <p:sp>
        <p:nvSpPr>
          <p:cNvPr id="10" name="TextBox 9"/>
          <p:cNvSpPr txBox="1"/>
          <p:nvPr/>
        </p:nvSpPr>
        <p:spPr>
          <a:xfrm>
            <a:off x="196850" y="600075"/>
            <a:ext cx="33670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Paragraph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translation</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09924" name="TextBox 21"/>
          <p:cNvSpPr txBox="1">
            <a:spLocks noChangeArrowheads="1"/>
          </p:cNvSpPr>
          <p:nvPr/>
        </p:nvSpPr>
        <p:spPr bwMode="auto">
          <a:xfrm>
            <a:off x="395536" y="1728579"/>
            <a:ext cx="6579964" cy="4580741"/>
          </a:xfrm>
          <a:prstGeom prst="rect">
            <a:avLst/>
          </a:prstGeom>
          <a:noFill/>
          <a:ln w="9525">
            <a:noFill/>
            <a:miter lim="800000"/>
            <a:headEnd/>
            <a:tailEnd/>
          </a:ln>
        </p:spPr>
        <p:txBody>
          <a:bodyPr wrap="square">
            <a:spAutoFit/>
          </a:bodyPr>
          <a:lstStyle/>
          <a:p>
            <a:pPr algn="just">
              <a:lnSpc>
                <a:spcPts val="3500"/>
              </a:lnSpc>
            </a:pPr>
            <a:r>
              <a:rPr lang="en-US" altLang="zh-CN" sz="2400" dirty="0" smtClean="0">
                <a:latin typeface="Helvetica" pitchFamily="34" charset="0"/>
                <a:ea typeface="Cambria Math" pitchFamily="18" charset="0"/>
                <a:cs typeface="Arial" charset="0"/>
              </a:rPr>
              <a:t>Suddenly, a large envelope </a:t>
            </a:r>
            <a:r>
              <a:rPr lang="en-US" altLang="zh-CN" sz="2400" dirty="0" smtClean="0">
                <a:solidFill>
                  <a:srgbClr val="FF6600"/>
                </a:solidFill>
                <a:latin typeface="Helvetica" pitchFamily="34" charset="0"/>
                <a:ea typeface="Cambria Math" pitchFamily="18" charset="0"/>
                <a:cs typeface="Arial" charset="0"/>
              </a:rPr>
              <a:t>marked with </a:t>
            </a:r>
            <a:r>
              <a:rPr lang="en-US" altLang="zh-CN" sz="2400" dirty="0" smtClean="0">
                <a:latin typeface="Helvetica" pitchFamily="34" charset="0"/>
                <a:ea typeface="Cambria Math" pitchFamily="18" charset="0"/>
                <a:cs typeface="Arial" charset="0"/>
              </a:rPr>
              <a:t>“DO NOT THROW AWAY” </a:t>
            </a:r>
            <a:r>
              <a:rPr lang="en-US" altLang="zh-CN" sz="2400" dirty="0" smtClean="0">
                <a:solidFill>
                  <a:srgbClr val="FF6600"/>
                </a:solidFill>
                <a:latin typeface="Helvetica" pitchFamily="34" charset="0"/>
                <a:ea typeface="Cambria Math" pitchFamily="18" charset="0"/>
                <a:cs typeface="Arial" charset="0"/>
              </a:rPr>
              <a:t>captures my attention</a:t>
            </a:r>
            <a:r>
              <a:rPr lang="en-US" altLang="zh-CN" sz="2400" dirty="0" smtClean="0">
                <a:latin typeface="Helvetica" pitchFamily="34" charset="0"/>
                <a:ea typeface="Cambria Math" pitchFamily="18" charset="0"/>
                <a:cs typeface="Arial" charset="0"/>
              </a:rPr>
              <a:t>. As I open it, I find inside the envelope there are letters, greeting cards and comics </a:t>
            </a:r>
            <a:r>
              <a:rPr lang="en-US" altLang="zh-CN" sz="2400" dirty="0" smtClean="0">
                <a:solidFill>
                  <a:srgbClr val="FF6600"/>
                </a:solidFill>
                <a:latin typeface="Helvetica" pitchFamily="34" charset="0"/>
                <a:ea typeface="Cambria Math" pitchFamily="18" charset="0"/>
                <a:cs typeface="Arial" charset="0"/>
              </a:rPr>
              <a:t>clipped</a:t>
            </a:r>
            <a:r>
              <a:rPr lang="en-US" altLang="zh-CN" sz="2400" dirty="0" smtClean="0">
                <a:latin typeface="Helvetica" pitchFamily="34" charset="0"/>
                <a:ea typeface="Cambria Math" pitchFamily="18" charset="0"/>
                <a:cs typeface="Arial" charset="0"/>
              </a:rPr>
              <a:t> from magazines, which are all our gifts to her and </a:t>
            </a:r>
            <a:r>
              <a:rPr lang="en-US" altLang="zh-CN" sz="2400" dirty="0" smtClean="0">
                <a:solidFill>
                  <a:srgbClr val="FF6600"/>
                </a:solidFill>
                <a:latin typeface="Helvetica" pitchFamily="34" charset="0"/>
                <a:ea typeface="Cambria Math" pitchFamily="18" charset="0"/>
                <a:cs typeface="Arial" charset="0"/>
              </a:rPr>
              <a:t>tokens of her childhood</a:t>
            </a:r>
            <a:r>
              <a:rPr lang="en-US" altLang="zh-CN" sz="2400" dirty="0" smtClean="0">
                <a:latin typeface="Helvetica" pitchFamily="34" charset="0"/>
                <a:ea typeface="Cambria Math" pitchFamily="18" charset="0"/>
                <a:cs typeface="Arial" charset="0"/>
              </a:rPr>
              <a:t>. I </a:t>
            </a:r>
            <a:r>
              <a:rPr lang="en-US" altLang="zh-CN" sz="2400" dirty="0" smtClean="0">
                <a:solidFill>
                  <a:srgbClr val="FF6600"/>
                </a:solidFill>
                <a:latin typeface="Helvetica" pitchFamily="34" charset="0"/>
                <a:ea typeface="Cambria Math" pitchFamily="18" charset="0"/>
                <a:cs typeface="Arial" charset="0"/>
              </a:rPr>
              <a:t>reverse my mind</a:t>
            </a:r>
            <a:r>
              <a:rPr lang="en-US" altLang="zh-CN" sz="2400" dirty="0" smtClean="0">
                <a:latin typeface="Helvetica" pitchFamily="34" charset="0"/>
                <a:ea typeface="Cambria Math" pitchFamily="18" charset="0"/>
                <a:cs typeface="Arial" charset="0"/>
              </a:rPr>
              <a:t>. I try hard to </a:t>
            </a:r>
            <a:r>
              <a:rPr lang="en-US" altLang="zh-CN" sz="2400" dirty="0" smtClean="0">
                <a:solidFill>
                  <a:srgbClr val="FF6600"/>
                </a:solidFill>
                <a:latin typeface="Helvetica" pitchFamily="34" charset="0"/>
                <a:ea typeface="Cambria Math" pitchFamily="18" charset="0"/>
                <a:cs typeface="Arial" charset="0"/>
              </a:rPr>
              <a:t>keep back my tears </a:t>
            </a:r>
            <a:r>
              <a:rPr lang="en-US" altLang="zh-CN" sz="2400" dirty="0" smtClean="0">
                <a:latin typeface="Helvetica" pitchFamily="34" charset="0"/>
                <a:ea typeface="Cambria Math" pitchFamily="18" charset="0"/>
                <a:cs typeface="Arial" charset="0"/>
              </a:rPr>
              <a:t>and put the clothes where they were. Tokens of her childhood will </a:t>
            </a:r>
            <a:r>
              <a:rPr lang="en-US" altLang="zh-CN" sz="2400" dirty="0" smtClean="0">
                <a:solidFill>
                  <a:srgbClr val="FF6600"/>
                </a:solidFill>
                <a:latin typeface="Helvetica" pitchFamily="34" charset="0"/>
                <a:ea typeface="Cambria Math" pitchFamily="18" charset="0"/>
                <a:cs typeface="Arial" charset="0"/>
              </a:rPr>
              <a:t>await </a:t>
            </a:r>
            <a:r>
              <a:rPr lang="en-US" altLang="zh-CN" sz="2400" dirty="0" smtClean="0">
                <a:latin typeface="Helvetica" pitchFamily="34" charset="0"/>
                <a:ea typeface="Cambria Math" pitchFamily="18" charset="0"/>
                <a:cs typeface="Arial" charset="0"/>
              </a:rPr>
              <a:t>her. So will we, </a:t>
            </a:r>
            <a:r>
              <a:rPr lang="en-US" altLang="zh-CN" sz="2400" dirty="0" smtClean="0">
                <a:solidFill>
                  <a:srgbClr val="FF6600"/>
                </a:solidFill>
                <a:latin typeface="Helvetica" pitchFamily="34" charset="0"/>
                <a:ea typeface="Cambria Math" pitchFamily="18" charset="0"/>
                <a:cs typeface="Arial" charset="0"/>
              </a:rPr>
              <a:t>with open arms</a:t>
            </a:r>
            <a:r>
              <a:rPr lang="en-US" altLang="zh-CN" sz="2400" dirty="0" smtClean="0">
                <a:latin typeface="Helvetica" pitchFamily="34" charset="0"/>
                <a:ea typeface="Cambria Math" pitchFamily="18" charset="0"/>
                <a:cs typeface="Arial" charset="0"/>
              </a:rPr>
              <a:t>.    </a:t>
            </a:r>
          </a:p>
        </p:txBody>
      </p:sp>
      <p:pic>
        <p:nvPicPr>
          <p:cNvPr id="8"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noChangeArrowheads="1"/>
          </p:cNvPicPr>
          <p:nvPr/>
        </p:nvPicPr>
        <p:blipFill>
          <a:blip r:embed="rId3" cstate="print"/>
          <a:srcRect/>
          <a:stretch>
            <a:fillRect/>
          </a:stretch>
        </p:blipFill>
        <p:spPr bwMode="auto">
          <a:xfrm>
            <a:off x="5943600" y="1341438"/>
            <a:ext cx="3200400" cy="628650"/>
          </a:xfrm>
          <a:prstGeom prst="rect">
            <a:avLst/>
          </a:prstGeom>
          <a:ln>
            <a:noFill/>
          </a:ln>
          <a:effectLst>
            <a:outerShdw blurRad="292100" dist="139700" dir="2700000" algn="tl" rotWithShape="0">
              <a:srgbClr val="333333">
                <a:alpha val="65000"/>
              </a:srgbClr>
            </a:outerShdw>
          </a:effectLst>
          <a:extLst>
            <a:ext uri="{909E8E84-426E-40DD-AFC4-6F175D3DCCD1}"/>
            <a:ext uri="{91240B29-F687-4F45-9708-019B960494DF}"/>
          </a:extLst>
        </p:spPr>
      </p:pic>
      <p:sp>
        <p:nvSpPr>
          <p:cNvPr id="16" name="Rectangle 22"/>
          <p:cNvSpPr>
            <a:spLocks noChangeArrowheads="1"/>
          </p:cNvSpPr>
          <p:nvPr/>
        </p:nvSpPr>
        <p:spPr bwMode="auto">
          <a:xfrm>
            <a:off x="5770563" y="1412875"/>
            <a:ext cx="3363912" cy="460375"/>
          </a:xfrm>
          <a:prstGeom prst="rect">
            <a:avLst/>
          </a:prstGeom>
          <a:noFill/>
          <a:ln w="9525">
            <a:noFill/>
            <a:miter lim="800000"/>
            <a:headEnd/>
            <a:tailEnd/>
          </a:ln>
        </p:spPr>
        <p:txBody>
          <a:bodyPr>
            <a:spAutoFit/>
          </a:bodyPr>
          <a:lstStyle/>
          <a:p>
            <a:pPr eaLnBrk="0" fontAlgn="auto" hangingPunct="0">
              <a:spcBef>
                <a:spcPts val="0"/>
              </a:spcBef>
              <a:spcAft>
                <a:spcPts val="0"/>
              </a:spcAft>
              <a:defRPr/>
            </a:pPr>
            <a:r>
              <a:rPr lang="en-US" altLang="zh-CN" sz="2400" dirty="0">
                <a:solidFill>
                  <a:srgbClr val="000000"/>
                </a:solidFill>
                <a:latin typeface="Helvetica" pitchFamily="34" charset="0"/>
                <a:ea typeface="+mn-ea"/>
              </a:rPr>
              <a:t>   Summary</a:t>
            </a:r>
            <a:endParaRPr lang="zh-CN" altLang="en-US" sz="2400" b="1" dirty="0">
              <a:solidFill>
                <a:srgbClr val="FFFF00"/>
              </a:solidFill>
              <a:effectLst>
                <a:outerShdw blurRad="38100" dist="38100" dir="2700000" algn="tl">
                  <a:srgbClr val="000000"/>
                </a:outerShdw>
              </a:effectLst>
              <a:latin typeface="Helvetica" pitchFamily="34" charset="0"/>
              <a:ea typeface="宋体" pitchFamily="-112" charset="-122"/>
              <a:cs typeface="Times New Roman" pitchFamily="-112" charset="0"/>
            </a:endParaRPr>
          </a:p>
        </p:txBody>
      </p:sp>
      <p:pic>
        <p:nvPicPr>
          <p:cNvPr id="211980" name="Picture 4">
            <a:hlinkClick r:id="rId4" action="ppaction://hlinksldjump"/>
          </p:cNvPr>
          <p:cNvPicPr>
            <a:picLocks noChangeAspect="1" noChangeArrowheads="1"/>
          </p:cNvPicPr>
          <p:nvPr/>
        </p:nvPicPr>
        <p:blipFill>
          <a:blip r:embed="rId5" cstate="print"/>
          <a:srcRect/>
          <a:stretch>
            <a:fillRect/>
          </a:stretch>
        </p:blipFill>
        <p:spPr bwMode="auto">
          <a:xfrm>
            <a:off x="8399463" y="6181725"/>
            <a:ext cx="434975" cy="458788"/>
          </a:xfrm>
          <a:prstGeom prst="rect">
            <a:avLst/>
          </a:prstGeom>
          <a:noFill/>
          <a:ln w="9525">
            <a:noFill/>
            <a:miter lim="800000"/>
            <a:headEnd/>
            <a:tailEnd/>
          </a:ln>
        </p:spPr>
      </p:pic>
      <p:grpSp>
        <p:nvGrpSpPr>
          <p:cNvPr id="15" name="组合 14"/>
          <p:cNvGrpSpPr/>
          <p:nvPr/>
        </p:nvGrpSpPr>
        <p:grpSpPr>
          <a:xfrm>
            <a:off x="3609975" y="2214563"/>
            <a:ext cx="5534025" cy="3446462"/>
            <a:chOff x="3609975" y="2214563"/>
            <a:chExt cx="5534025" cy="3446462"/>
          </a:xfrm>
        </p:grpSpPr>
        <p:pic>
          <p:nvPicPr>
            <p:cNvPr id="211969" name="Picture 3"/>
            <p:cNvPicPr>
              <a:picLocks noChangeAspect="1" noChangeArrowheads="1"/>
            </p:cNvPicPr>
            <p:nvPr/>
          </p:nvPicPr>
          <p:blipFill>
            <a:blip r:embed="rId6" cstate="print"/>
            <a:srcRect/>
            <a:stretch>
              <a:fillRect/>
            </a:stretch>
          </p:blipFill>
          <p:spPr bwMode="auto">
            <a:xfrm>
              <a:off x="3609975" y="4054475"/>
              <a:ext cx="5511800" cy="1606550"/>
            </a:xfrm>
            <a:prstGeom prst="rect">
              <a:avLst/>
            </a:prstGeom>
            <a:noFill/>
            <a:ln w="9525">
              <a:noFill/>
              <a:miter lim="800000"/>
              <a:headEnd/>
              <a:tailEnd/>
            </a:ln>
          </p:spPr>
        </p:pic>
        <p:sp>
          <p:nvSpPr>
            <p:cNvPr id="23" name="TextBox 22"/>
            <p:cNvSpPr txBox="1"/>
            <p:nvPr/>
          </p:nvSpPr>
          <p:spPr>
            <a:xfrm>
              <a:off x="5697837" y="3625650"/>
              <a:ext cx="1863921" cy="400110"/>
            </a:xfrm>
            <a:prstGeom prst="rect">
              <a:avLst/>
            </a:prstGeom>
            <a:noFill/>
          </p:spPr>
          <p:txBody>
            <a:bodyPr>
              <a:spAutoFit/>
            </a:bodyPr>
            <a:lstStyle/>
            <a:p>
              <a:pPr fontAlgn="auto">
                <a:spcBef>
                  <a:spcPts val="0"/>
                </a:spcBef>
                <a:spcAft>
                  <a:spcPts val="0"/>
                </a:spcAft>
                <a:defRPr/>
              </a:pPr>
              <a:r>
                <a:rPr lang="en-US" altLang="zh-CN" sz="2000" dirty="0">
                  <a:ln w="18415" cmpd="sng">
                    <a:solidFill>
                      <a:srgbClr val="FFFFFF"/>
                    </a:solidFill>
                    <a:prstDash val="solid"/>
                  </a:ln>
                  <a:solidFill>
                    <a:schemeClr val="bg1"/>
                  </a:solidFill>
                  <a:latin typeface="+mj-lt"/>
                  <a:ea typeface="+mn-ea"/>
                </a:rPr>
                <a:t>Thematic study</a:t>
              </a:r>
            </a:p>
          </p:txBody>
        </p:sp>
        <p:pic>
          <p:nvPicPr>
            <p:cNvPr id="211978" name="Picture 3"/>
            <p:cNvPicPr>
              <a:picLocks noChangeAspect="1" noChangeArrowheads="1"/>
            </p:cNvPicPr>
            <p:nvPr/>
          </p:nvPicPr>
          <p:blipFill>
            <a:blip r:embed="rId6" cstate="print"/>
            <a:srcRect/>
            <a:stretch>
              <a:fillRect/>
            </a:stretch>
          </p:blipFill>
          <p:spPr bwMode="auto">
            <a:xfrm>
              <a:off x="3609975" y="2214563"/>
              <a:ext cx="5534025" cy="1839912"/>
            </a:xfrm>
            <a:prstGeom prst="rect">
              <a:avLst/>
            </a:prstGeom>
            <a:noFill/>
            <a:ln w="9525">
              <a:noFill/>
              <a:miter lim="800000"/>
              <a:headEnd/>
              <a:tailEnd/>
            </a:ln>
          </p:spPr>
        </p:pic>
        <p:sp>
          <p:nvSpPr>
            <p:cNvPr id="26" name="TextBox 25">
              <a:hlinkClick r:id="rId7" action="ppaction://hlinksldjump"/>
            </p:cNvPr>
            <p:cNvSpPr txBox="1"/>
            <p:nvPr/>
          </p:nvSpPr>
          <p:spPr>
            <a:xfrm>
              <a:off x="4541520" y="2673662"/>
              <a:ext cx="3379788" cy="707886"/>
            </a:xfrm>
            <a:prstGeom prst="rect">
              <a:avLst/>
            </a:prstGeom>
            <a:noFill/>
          </p:spPr>
          <p:txBody>
            <a:bodyPr>
              <a:spAutoFit/>
            </a:bodyPr>
            <a:lstStyle/>
            <a:p>
              <a:pPr algn="ctr" fontAlgn="auto">
                <a:spcBef>
                  <a:spcPts val="0"/>
                </a:spcBef>
                <a:spcAft>
                  <a:spcPts val="0"/>
                </a:spcAft>
                <a:defRPr/>
              </a:pPr>
              <a:r>
                <a:rPr lang="en-US" altLang="zh-CN" sz="20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Revision of </a:t>
              </a:r>
            </a:p>
            <a:p>
              <a:pPr algn="ctr" fontAlgn="auto">
                <a:spcBef>
                  <a:spcPts val="0"/>
                </a:spcBef>
                <a:spcAft>
                  <a:spcPts val="0"/>
                </a:spcAft>
                <a:defRPr/>
              </a:pPr>
              <a:r>
                <a:rPr lang="en-US" altLang="zh-CN" sz="20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the </a:t>
              </a:r>
              <a:r>
                <a:rPr lang="en-US" altLang="zh-CN" sz="20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useful expressions</a:t>
              </a:r>
              <a:endParaRPr lang="en-US" altLang="zh-CN" sz="20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4" name="TextBox 23">
              <a:hlinkClick r:id="rId8" action="ppaction://hlinksldjump"/>
            </p:cNvPr>
            <p:cNvSpPr txBox="1"/>
            <p:nvPr/>
          </p:nvSpPr>
          <p:spPr>
            <a:xfrm>
              <a:off x="4406922" y="4357694"/>
              <a:ext cx="3379788" cy="707886"/>
            </a:xfrm>
            <a:prstGeom prst="rect">
              <a:avLst/>
            </a:prstGeom>
            <a:noFill/>
          </p:spPr>
          <p:txBody>
            <a:bodyPr>
              <a:spAutoFit/>
            </a:bodyPr>
            <a:lstStyle/>
            <a:p>
              <a:pPr algn="ctr" fontAlgn="auto">
                <a:spcBef>
                  <a:spcPts val="0"/>
                </a:spcBef>
                <a:spcAft>
                  <a:spcPts val="0"/>
                </a:spcAft>
                <a:defRPr/>
              </a:pPr>
              <a:r>
                <a:rPr lang="en-US" altLang="zh-CN" sz="20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Revision of </a:t>
              </a:r>
            </a:p>
            <a:p>
              <a:pPr algn="ctr" fontAlgn="auto">
                <a:spcBef>
                  <a:spcPts val="0"/>
                </a:spcBef>
                <a:spcAft>
                  <a:spcPts val="0"/>
                </a:spcAft>
                <a:defRPr/>
              </a:pPr>
              <a:r>
                <a:rPr lang="en-US" altLang="zh-CN" sz="20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the </a:t>
              </a:r>
              <a:r>
                <a:rPr lang="en-US" altLang="zh-CN" sz="20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functional patterns</a:t>
              </a:r>
              <a:endParaRPr lang="en-US" altLang="zh-CN" sz="20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grpSp>
        <p:nvGrpSpPr>
          <p:cNvPr id="17" name="组合 16"/>
          <p:cNvGrpSpPr/>
          <p:nvPr/>
        </p:nvGrpSpPr>
        <p:grpSpPr>
          <a:xfrm>
            <a:off x="0" y="-24"/>
            <a:ext cx="9144000" cy="769441"/>
            <a:chOff x="0" y="-24"/>
            <a:chExt cx="9144000" cy="769441"/>
          </a:xfrm>
        </p:grpSpPr>
        <p:sp>
          <p:nvSpPr>
            <p:cNvPr id="20"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21" name="TextBox 20"/>
            <p:cNvSpPr txBox="1"/>
            <p:nvPr/>
          </p:nvSpPr>
          <p:spPr>
            <a:xfrm>
              <a:off x="1385893" y="-24"/>
              <a:ext cx="6186503" cy="769441"/>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lgn="ctr" fontAlgn="auto">
                <a:spcBef>
                  <a:spcPts val="0"/>
                </a:spcBef>
                <a:spcAft>
                  <a:spcPts val="0"/>
                </a:spcAft>
                <a:defRPr/>
              </a:pPr>
              <a:r>
                <a:rPr lang="en-US" altLang="zh-CN" sz="2200" dirty="0" smtClean="0">
                  <a:effectLst>
                    <a:glow rad="101600">
                      <a:schemeClr val="tx1">
                        <a:alpha val="60000"/>
                      </a:schemeClr>
                    </a:glow>
                    <a:outerShdw blurRad="38100" dist="38100" dir="2700000" algn="tl">
                      <a:srgbClr val="000000">
                        <a:alpha val="43137"/>
                      </a:srgbClr>
                    </a:outerShdw>
                  </a:effectLst>
                </a:rPr>
                <a:t>A child’s clutter awaits </a:t>
              </a:r>
            </a:p>
            <a:p>
              <a:pPr algn="ctr" fontAlgn="auto">
                <a:spcBef>
                  <a:spcPts val="0"/>
                </a:spcBef>
                <a:spcAft>
                  <a:spcPts val="0"/>
                </a:spcAft>
                <a:defRPr/>
              </a:pPr>
              <a:r>
                <a:rPr lang="en-US" altLang="zh-CN" sz="2200" dirty="0" smtClean="0">
                  <a:effectLst>
                    <a:glow rad="101600">
                      <a:schemeClr val="tx1">
                        <a:alpha val="60000"/>
                      </a:schemeClr>
                    </a:glow>
                    <a:outerShdw blurRad="38100" dist="38100" dir="2700000" algn="tl">
                      <a:srgbClr val="000000">
                        <a:alpha val="43137"/>
                      </a:srgbClr>
                    </a:outerShdw>
                  </a:effectLst>
                </a:rPr>
                <a:t>an adult’s return</a:t>
              </a:r>
              <a:endParaRPr lang="en-US" sz="2200" dirty="0">
                <a:effectLst>
                  <a:glow rad="101600">
                    <a:schemeClr val="tx1">
                      <a:alpha val="60000"/>
                    </a:schemeClr>
                  </a:glow>
                  <a:outerShdw blurRad="38100" dist="38100" dir="2700000" algn="tl">
                    <a:srgbClr val="000000">
                      <a:alpha val="43137"/>
                    </a:srgbClr>
                  </a:outerShdw>
                </a:effectLst>
              </a:endParaRPr>
            </a:p>
          </p:txBody>
        </p:sp>
        <p:sp>
          <p:nvSpPr>
            <p:cNvPr id="22" name="TextBox 21"/>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smtClean="0">
                  <a:latin typeface="Helvetica" pitchFamily="34" charset="0"/>
                  <a:cs typeface="Helvetica Neue"/>
                </a:rPr>
                <a:t>Section A </a:t>
              </a:r>
            </a:p>
          </p:txBody>
        </p:sp>
      </p:grpSp>
      <p:pic>
        <p:nvPicPr>
          <p:cNvPr id="19" name="Picture 4"/>
          <p:cNvPicPr>
            <a:picLocks noChangeAspect="1" noChangeArrowheads="1"/>
          </p:cNvPicPr>
          <p:nvPr/>
        </p:nvPicPr>
        <p:blipFill>
          <a:blip r:embed="rId9"/>
          <a:srcRect/>
          <a:stretch>
            <a:fillRect/>
          </a:stretch>
        </p:blipFill>
        <p:spPr bwMode="auto">
          <a:xfrm>
            <a:off x="105817" y="2214553"/>
            <a:ext cx="3360201" cy="2671289"/>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755650" y="1690655"/>
          <a:ext cx="7704856" cy="4103363"/>
        </p:xfrm>
        <a:graphic>
          <a:graphicData uri="http://schemas.openxmlformats.org/drawingml/2006/table">
            <a:tbl>
              <a:tblPr firstRow="1" bandRow="1">
                <a:tableStyleId>{22838BEF-8BB2-4498-84A7-C5851F593DF1}</a:tableStyleId>
              </a:tblPr>
              <a:tblGrid>
                <a:gridCol w="2952254"/>
                <a:gridCol w="4752602"/>
              </a:tblGrid>
              <a:tr h="498433">
                <a:tc>
                  <a:txBody>
                    <a:bodyPr/>
                    <a:lstStyle/>
                    <a:p>
                      <a:r>
                        <a:rPr lang="en-US" altLang="zh-CN" sz="2400" b="0" dirty="0" smtClean="0">
                          <a:latin typeface="华文楷体" pitchFamily="2" charset="-122"/>
                          <a:ea typeface="华文楷体" pitchFamily="2" charset="-122"/>
                        </a:rPr>
                        <a:t>1 </a:t>
                      </a:r>
                      <a:r>
                        <a:rPr lang="zh-CN" altLang="en-US" sz="2400" b="0" dirty="0" smtClean="0">
                          <a:latin typeface="华文楷体" pitchFamily="2" charset="-122"/>
                          <a:ea typeface="华文楷体" pitchFamily="2" charset="-122"/>
                        </a:rPr>
                        <a:t>倒车</a:t>
                      </a:r>
                      <a:endParaRPr lang="en-US" altLang="zh-CN" sz="2400" b="0" dirty="0" smtClean="0">
                        <a:latin typeface="华文楷体" pitchFamily="2" charset="-122"/>
                        <a:ea typeface="华文楷体" pitchFamily="2" charset="-122"/>
                      </a:endParaRPr>
                    </a:p>
                  </a:txBody>
                  <a:tcPr anchor="ctr"/>
                </a:tc>
                <a:tc>
                  <a:txBody>
                    <a:bodyPr/>
                    <a:lstStyle/>
                    <a:p>
                      <a:endParaRPr lang="zh-CN" altLang="en-US" sz="2200" kern="1200" dirty="0">
                        <a:solidFill>
                          <a:schemeClr val="tx1"/>
                        </a:solidFill>
                        <a:latin typeface="Helvetica" pitchFamily="34" charset="0"/>
                        <a:ea typeface="Cambria Math" pitchFamily="18" charset="0"/>
                        <a:cs typeface="Arial" charset="0"/>
                      </a:endParaRPr>
                    </a:p>
                  </a:txBody>
                  <a:tcPr anchor="ctr"/>
                </a:tc>
              </a:tr>
              <a:tr h="591840">
                <a:tc>
                  <a:txBody>
                    <a:bodyPr/>
                    <a:lstStyle/>
                    <a:p>
                      <a:r>
                        <a:rPr lang="en-US" altLang="zh-CN" sz="2400" dirty="0" smtClean="0">
                          <a:latin typeface="华文楷体" pitchFamily="2" charset="-122"/>
                          <a:ea typeface="华文楷体" pitchFamily="2" charset="-122"/>
                        </a:rPr>
                        <a:t>2 </a:t>
                      </a:r>
                      <a:r>
                        <a:rPr lang="zh-CN" altLang="en-US" sz="2400" dirty="0" smtClean="0">
                          <a:latin typeface="华文楷体" pitchFamily="2" charset="-122"/>
                          <a:ea typeface="华文楷体" pitchFamily="2" charset="-122"/>
                        </a:rPr>
                        <a:t>省油的实用型汽车</a:t>
                      </a:r>
                      <a:endParaRPr lang="en-US" altLang="zh-CN" sz="2400" dirty="0" smtClean="0">
                        <a:latin typeface="华文楷体" pitchFamily="2" charset="-122"/>
                        <a:ea typeface="华文楷体" pitchFamily="2" charset="-122"/>
                      </a:endParaRPr>
                    </a:p>
                  </a:txBody>
                  <a:tcPr anchor="ctr"/>
                </a:tc>
                <a:tc>
                  <a:txBody>
                    <a:bodyPr/>
                    <a:lstStyle/>
                    <a:p>
                      <a:endParaRPr lang="zh-CN" altLang="en-US" sz="2200" kern="1200" dirty="0">
                        <a:solidFill>
                          <a:schemeClr val="tx1"/>
                        </a:solidFill>
                        <a:latin typeface="Helvetica" pitchFamily="34" charset="0"/>
                        <a:ea typeface="Cambria Math" pitchFamily="18" charset="0"/>
                        <a:cs typeface="Arial" charset="0"/>
                      </a:endParaRPr>
                    </a:p>
                  </a:txBody>
                  <a:tcPr anchor="ctr"/>
                </a:tc>
              </a:tr>
              <a:tr h="498433">
                <a:tc>
                  <a:txBody>
                    <a:bodyPr/>
                    <a:lstStyle/>
                    <a:p>
                      <a:r>
                        <a:rPr lang="en-US" altLang="zh-CN" sz="2400" b="0" kern="1200" dirty="0" smtClean="0">
                          <a:solidFill>
                            <a:schemeClr val="dk1"/>
                          </a:solidFill>
                          <a:latin typeface="华文楷体" pitchFamily="2" charset="-122"/>
                          <a:ea typeface="华文楷体" pitchFamily="2" charset="-122"/>
                          <a:cs typeface="+mn-cs"/>
                        </a:rPr>
                        <a:t>3 </a:t>
                      </a:r>
                      <a:r>
                        <a:rPr lang="zh-CN" altLang="zh-CN" sz="2400" b="0" kern="1200" dirty="0" smtClean="0">
                          <a:solidFill>
                            <a:schemeClr val="dk1"/>
                          </a:solidFill>
                          <a:latin typeface="华文楷体" pitchFamily="2" charset="-122"/>
                          <a:ea typeface="华文楷体" pitchFamily="2" charset="-122"/>
                          <a:cs typeface="+mn-cs"/>
                        </a:rPr>
                        <a:t>成功了</a:t>
                      </a:r>
                      <a:endParaRPr lang="zh-CN" altLang="zh-CN" sz="24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200" kern="1200" dirty="0">
                        <a:solidFill>
                          <a:schemeClr val="tx1"/>
                        </a:solidFill>
                        <a:latin typeface="Helvetica" pitchFamily="34" charset="0"/>
                        <a:ea typeface="Cambria Math" pitchFamily="18" charset="0"/>
                        <a:cs typeface="Arial" charset="0"/>
                      </a:endParaRPr>
                    </a:p>
                  </a:txBody>
                  <a:tcPr anchor="ctr"/>
                </a:tc>
              </a:tr>
              <a:tr h="498433">
                <a:tc>
                  <a:txBody>
                    <a:bodyPr/>
                    <a:lstStyle/>
                    <a:p>
                      <a:r>
                        <a:rPr lang="en-US" altLang="zh-CN" sz="2400" b="0" kern="1200" dirty="0" smtClean="0">
                          <a:solidFill>
                            <a:schemeClr val="dk1"/>
                          </a:solidFill>
                          <a:latin typeface="华文楷体" pitchFamily="2" charset="-122"/>
                          <a:ea typeface="华文楷体" pitchFamily="2" charset="-122"/>
                          <a:cs typeface="+mn-cs"/>
                        </a:rPr>
                        <a:t>4 </a:t>
                      </a:r>
                      <a:r>
                        <a:rPr lang="zh-CN" altLang="zh-CN" sz="2400" b="0" kern="1200" dirty="0" smtClean="0">
                          <a:solidFill>
                            <a:schemeClr val="dk1"/>
                          </a:solidFill>
                          <a:latin typeface="华文楷体" pitchFamily="2" charset="-122"/>
                          <a:ea typeface="华文楷体" pitchFamily="2" charset="-122"/>
                          <a:cs typeface="+mn-cs"/>
                        </a:rPr>
                        <a:t>免于</a:t>
                      </a:r>
                      <a:r>
                        <a:rPr lang="en-US" altLang="zh-CN" sz="2400" b="0" kern="1200" dirty="0" smtClean="0">
                          <a:solidFill>
                            <a:schemeClr val="dk1"/>
                          </a:solidFill>
                          <a:latin typeface="华文楷体" pitchFamily="2" charset="-122"/>
                          <a:ea typeface="华文楷体" pitchFamily="2" charset="-122"/>
                          <a:cs typeface="+mn-cs"/>
                        </a:rPr>
                        <a:t>/</a:t>
                      </a:r>
                      <a:r>
                        <a:rPr lang="zh-CN" altLang="zh-CN" sz="2400" b="0" kern="1200" dirty="0" smtClean="0">
                          <a:solidFill>
                            <a:schemeClr val="dk1"/>
                          </a:solidFill>
                          <a:latin typeface="华文楷体" pitchFamily="2" charset="-122"/>
                          <a:ea typeface="华文楷体" pitchFamily="2" charset="-122"/>
                          <a:cs typeface="+mn-cs"/>
                        </a:rPr>
                        <a:t>摆脱了</a:t>
                      </a:r>
                      <a:endParaRPr lang="zh-CN" altLang="en-US" sz="24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200" kern="1200" dirty="0">
                        <a:solidFill>
                          <a:schemeClr val="tx1"/>
                        </a:solidFill>
                        <a:latin typeface="Helvetica" pitchFamily="34" charset="0"/>
                        <a:ea typeface="Cambria Math" pitchFamily="18" charset="0"/>
                        <a:cs typeface="Arial" charset="0"/>
                      </a:endParaRPr>
                    </a:p>
                  </a:txBody>
                  <a:tcPr anchor="ctr"/>
                </a:tc>
              </a:tr>
              <a:tr h="4984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0" kern="1200" dirty="0" smtClean="0">
                          <a:solidFill>
                            <a:schemeClr val="dk1"/>
                          </a:solidFill>
                          <a:latin typeface="华文楷体" pitchFamily="2" charset="-122"/>
                          <a:ea typeface="华文楷体" pitchFamily="2" charset="-122"/>
                          <a:cs typeface="+mn-cs"/>
                        </a:rPr>
                        <a:t>5 </a:t>
                      </a:r>
                      <a:r>
                        <a:rPr lang="zh-CN" altLang="zh-CN" sz="2400" b="0" kern="1200" dirty="0" smtClean="0">
                          <a:solidFill>
                            <a:schemeClr val="dk1"/>
                          </a:solidFill>
                          <a:latin typeface="华文楷体" pitchFamily="2" charset="-122"/>
                          <a:ea typeface="华文楷体" pitchFamily="2" charset="-122"/>
                          <a:cs typeface="+mn-cs"/>
                        </a:rPr>
                        <a:t>做完</a:t>
                      </a:r>
                      <a:r>
                        <a:rPr lang="en-US" altLang="zh-CN" sz="2400" b="0" kern="1200" dirty="0" smtClean="0">
                          <a:solidFill>
                            <a:schemeClr val="dk1"/>
                          </a:solidFill>
                          <a:latin typeface="华文楷体" pitchFamily="2" charset="-122"/>
                          <a:ea typeface="华文楷体" pitchFamily="2" charset="-122"/>
                          <a:cs typeface="+mn-cs"/>
                        </a:rPr>
                        <a:t>……</a:t>
                      </a:r>
                      <a:endParaRPr lang="zh-CN" altLang="zh-CN" sz="2400" b="0" kern="1200" dirty="0" smtClean="0">
                        <a:solidFill>
                          <a:schemeClr val="dk1"/>
                        </a:solidFill>
                        <a:latin typeface="华文楷体" pitchFamily="2" charset="-122"/>
                        <a:ea typeface="华文楷体" pitchFamily="2" charset="-122"/>
                        <a:cs typeface="+mn-cs"/>
                      </a:endParaRPr>
                    </a:p>
                  </a:txBody>
                  <a:tcPr anchor="ctr"/>
                </a:tc>
                <a:tc>
                  <a:txBody>
                    <a:bodyPr/>
                    <a:lstStyle/>
                    <a:p>
                      <a:endParaRPr lang="zh-CN" altLang="en-US" sz="2200" kern="1200" dirty="0">
                        <a:solidFill>
                          <a:schemeClr val="tx1"/>
                        </a:solidFill>
                        <a:latin typeface="Helvetica" pitchFamily="34" charset="0"/>
                        <a:ea typeface="Cambria Math" pitchFamily="18" charset="0"/>
                        <a:cs typeface="Arial" charset="0"/>
                      </a:endParaRPr>
                    </a:p>
                  </a:txBody>
                  <a:tcPr anchor="ctr"/>
                </a:tc>
              </a:tr>
              <a:tr h="515302">
                <a:tc>
                  <a:txBody>
                    <a:bodyPr/>
                    <a:lstStyle/>
                    <a:p>
                      <a:r>
                        <a:rPr lang="en-US" altLang="zh-CN" sz="2400" b="0" kern="1200" dirty="0" smtClean="0">
                          <a:solidFill>
                            <a:schemeClr val="dk1"/>
                          </a:solidFill>
                          <a:latin typeface="华文楷体" pitchFamily="2" charset="-122"/>
                          <a:ea typeface="华文楷体" pitchFamily="2" charset="-122"/>
                          <a:cs typeface="+mn-cs"/>
                        </a:rPr>
                        <a:t>6 </a:t>
                      </a:r>
                      <a:r>
                        <a:rPr lang="zh-CN" altLang="zh-CN" sz="2400" b="0" kern="1200" dirty="0" smtClean="0">
                          <a:solidFill>
                            <a:schemeClr val="dk1"/>
                          </a:solidFill>
                          <a:latin typeface="华文楷体" pitchFamily="2" charset="-122"/>
                          <a:ea typeface="华文楷体" pitchFamily="2" charset="-122"/>
                          <a:cs typeface="+mn-cs"/>
                        </a:rPr>
                        <a:t>按年代和主题归类 </a:t>
                      </a:r>
                      <a:endParaRPr lang="zh-CN" altLang="en-US" sz="24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200" kern="1200" dirty="0">
                        <a:solidFill>
                          <a:schemeClr val="tx1"/>
                        </a:solidFill>
                        <a:latin typeface="Helvetica" pitchFamily="34" charset="0"/>
                        <a:ea typeface="Cambria Math" pitchFamily="18" charset="0"/>
                        <a:cs typeface="Arial" charset="0"/>
                      </a:endParaRPr>
                    </a:p>
                  </a:txBody>
                  <a:tcPr anchor="ctr"/>
                </a:tc>
              </a:tr>
              <a:tr h="504056">
                <a:tc>
                  <a:txBody>
                    <a:bodyPr/>
                    <a:lstStyle/>
                    <a:p>
                      <a:r>
                        <a:rPr lang="en-US" altLang="zh-CN" sz="2400" b="0" kern="1200" dirty="0" smtClean="0">
                          <a:solidFill>
                            <a:schemeClr val="dk1"/>
                          </a:solidFill>
                          <a:latin typeface="华文楷体" pitchFamily="2" charset="-122"/>
                          <a:ea typeface="华文楷体" pitchFamily="2" charset="-122"/>
                          <a:cs typeface="+mn-cs"/>
                        </a:rPr>
                        <a:t>7 </a:t>
                      </a:r>
                      <a:r>
                        <a:rPr lang="zh-CN" altLang="zh-CN" sz="2400" b="0" kern="1200" dirty="0" smtClean="0">
                          <a:solidFill>
                            <a:schemeClr val="dk1"/>
                          </a:solidFill>
                          <a:latin typeface="华文楷体" pitchFamily="2" charset="-122"/>
                          <a:ea typeface="华文楷体" pitchFamily="2" charset="-122"/>
                          <a:cs typeface="+mn-cs"/>
                        </a:rPr>
                        <a:t>右上角 </a:t>
                      </a:r>
                      <a:endParaRPr lang="zh-CN" altLang="en-US" sz="24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200" kern="1200" dirty="0">
                        <a:solidFill>
                          <a:schemeClr val="tx1"/>
                        </a:solidFill>
                        <a:latin typeface="Helvetica" pitchFamily="34" charset="0"/>
                        <a:ea typeface="Cambria Math" pitchFamily="18" charset="0"/>
                        <a:cs typeface="Arial" charset="0"/>
                      </a:endParaRPr>
                    </a:p>
                  </a:txBody>
                  <a:tcPr anchor="ctr"/>
                </a:tc>
              </a:tr>
              <a:tr h="498433">
                <a:tc>
                  <a:txBody>
                    <a:bodyPr/>
                    <a:lstStyle/>
                    <a:p>
                      <a:r>
                        <a:rPr lang="en-US" altLang="zh-CN" sz="2400" b="0" kern="1200" dirty="0" smtClean="0">
                          <a:solidFill>
                            <a:schemeClr val="dk1"/>
                          </a:solidFill>
                          <a:latin typeface="华文楷体" pitchFamily="2" charset="-122"/>
                          <a:ea typeface="华文楷体" pitchFamily="2" charset="-122"/>
                          <a:cs typeface="+mn-cs"/>
                        </a:rPr>
                        <a:t>8 </a:t>
                      </a:r>
                      <a:r>
                        <a:rPr lang="zh-CN" altLang="zh-CN" sz="2400" b="0" kern="1200" dirty="0" smtClean="0">
                          <a:solidFill>
                            <a:schemeClr val="dk1"/>
                          </a:solidFill>
                          <a:latin typeface="华文楷体" pitchFamily="2" charset="-122"/>
                          <a:ea typeface="华文楷体" pitchFamily="2" charset="-122"/>
                          <a:cs typeface="+mn-cs"/>
                        </a:rPr>
                        <a:t>扔掉</a:t>
                      </a:r>
                      <a:endParaRPr lang="zh-CN" altLang="zh-CN" sz="24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200" kern="1200" dirty="0">
                        <a:solidFill>
                          <a:schemeClr val="tx1"/>
                        </a:solidFill>
                        <a:latin typeface="Helvetica" pitchFamily="34" charset="0"/>
                        <a:ea typeface="Cambria Math" pitchFamily="18" charset="0"/>
                        <a:cs typeface="Arial" charset="0"/>
                      </a:endParaRPr>
                    </a:p>
                  </a:txBody>
                  <a:tcPr anchor="ctr"/>
                </a:tc>
              </a:tr>
            </a:tbl>
          </a:graphicData>
        </a:graphic>
      </p:graphicFrame>
      <p:sp>
        <p:nvSpPr>
          <p:cNvPr id="6" name="TextBox 5"/>
          <p:cNvSpPr txBox="1">
            <a:spLocks noChangeArrowheads="1"/>
          </p:cNvSpPr>
          <p:nvPr/>
        </p:nvSpPr>
        <p:spPr bwMode="auto">
          <a:xfrm>
            <a:off x="3779912" y="1745548"/>
            <a:ext cx="4824412" cy="461665"/>
          </a:xfrm>
          <a:prstGeom prst="rect">
            <a:avLst/>
          </a:prstGeom>
          <a:noFill/>
          <a:ln w="9525">
            <a:noFill/>
            <a:miter lim="800000"/>
            <a:headEnd/>
            <a:tailEnd/>
          </a:ln>
        </p:spPr>
        <p:txBody>
          <a:bodyPr>
            <a:spAutoFit/>
          </a:bodyPr>
          <a:lstStyle/>
          <a:p>
            <a:r>
              <a:rPr lang="en-US" altLang="zh-CN" sz="2400" dirty="0" smtClean="0">
                <a:latin typeface="Helvetica" pitchFamily="34" charset="0"/>
                <a:ea typeface="Cambria Math" pitchFamily="18" charset="0"/>
                <a:cs typeface="Helvetica" pitchFamily="34" charset="0"/>
              </a:rPr>
              <a:t>back one’s car</a:t>
            </a:r>
            <a:endParaRPr lang="zh-CN" altLang="en-US" sz="2400" dirty="0">
              <a:latin typeface="Helvetica" pitchFamily="34" charset="0"/>
              <a:ea typeface="Cambria Math" pitchFamily="18" charset="0"/>
              <a:cs typeface="Helvetica" pitchFamily="34" charset="0"/>
            </a:endParaRPr>
          </a:p>
        </p:txBody>
      </p:sp>
      <p:sp>
        <p:nvSpPr>
          <p:cNvPr id="7" name="TextBox 6"/>
          <p:cNvSpPr txBox="1">
            <a:spLocks noChangeArrowheads="1"/>
          </p:cNvSpPr>
          <p:nvPr/>
        </p:nvSpPr>
        <p:spPr bwMode="auto">
          <a:xfrm>
            <a:off x="3779912" y="2321612"/>
            <a:ext cx="4824412" cy="400110"/>
          </a:xfrm>
          <a:prstGeom prst="rect">
            <a:avLst/>
          </a:prstGeom>
          <a:noFill/>
          <a:ln w="9525">
            <a:noFill/>
            <a:miter lim="800000"/>
            <a:headEnd/>
            <a:tailEnd/>
          </a:ln>
        </p:spPr>
        <p:txBody>
          <a:bodyPr>
            <a:spAutoFit/>
          </a:bodyPr>
          <a:lstStyle/>
          <a:p>
            <a:r>
              <a:rPr lang="en-US" altLang="zh-CN" sz="2000" dirty="0" smtClean="0">
                <a:latin typeface="Helvetica" pitchFamily="34" charset="0"/>
                <a:ea typeface="Cambria Math" pitchFamily="18" charset="0"/>
                <a:cs typeface="Helvetica" pitchFamily="34" charset="0"/>
              </a:rPr>
              <a:t>a practical car with good gas efficiency</a:t>
            </a:r>
            <a:endParaRPr lang="zh-CN" altLang="en-US" sz="2000" dirty="0">
              <a:latin typeface="Helvetica" pitchFamily="34" charset="0"/>
              <a:ea typeface="Cambria Math" pitchFamily="18" charset="0"/>
              <a:cs typeface="Helvetica" pitchFamily="34" charset="0"/>
            </a:endParaRPr>
          </a:p>
        </p:txBody>
      </p:sp>
      <p:sp>
        <p:nvSpPr>
          <p:cNvPr id="8" name="TextBox 7"/>
          <p:cNvSpPr txBox="1">
            <a:spLocks noChangeArrowheads="1"/>
          </p:cNvSpPr>
          <p:nvPr/>
        </p:nvSpPr>
        <p:spPr bwMode="auto">
          <a:xfrm>
            <a:off x="3779912" y="2874781"/>
            <a:ext cx="4824412" cy="461665"/>
          </a:xfrm>
          <a:prstGeom prst="rect">
            <a:avLst/>
          </a:prstGeom>
          <a:noFill/>
          <a:ln w="9525">
            <a:noFill/>
            <a:miter lim="800000"/>
            <a:headEnd/>
            <a:tailEnd/>
          </a:ln>
        </p:spPr>
        <p:txBody>
          <a:bodyPr>
            <a:spAutoFit/>
          </a:bodyPr>
          <a:lstStyle/>
          <a:p>
            <a:r>
              <a:rPr lang="en-US" altLang="zh-CN" sz="2400" dirty="0" smtClean="0">
                <a:solidFill>
                  <a:schemeClr val="dk1"/>
                </a:solidFill>
                <a:latin typeface="Helvetica" pitchFamily="34" charset="0"/>
                <a:cs typeface="Helvetica" pitchFamily="34" charset="0"/>
              </a:rPr>
              <a:t>make it</a:t>
            </a:r>
            <a:endParaRPr lang="zh-CN" altLang="zh-CN" sz="2400" dirty="0">
              <a:solidFill>
                <a:schemeClr val="dk1"/>
              </a:solidFill>
              <a:latin typeface="Helvetica" pitchFamily="34" charset="0"/>
              <a:cs typeface="Helvetica" pitchFamily="34" charset="0"/>
            </a:endParaRPr>
          </a:p>
        </p:txBody>
      </p:sp>
      <p:sp>
        <p:nvSpPr>
          <p:cNvPr id="9" name="TextBox 8"/>
          <p:cNvSpPr txBox="1">
            <a:spLocks noChangeArrowheads="1"/>
          </p:cNvSpPr>
          <p:nvPr/>
        </p:nvSpPr>
        <p:spPr bwMode="auto">
          <a:xfrm>
            <a:off x="3779912" y="3378837"/>
            <a:ext cx="4824412" cy="461665"/>
          </a:xfrm>
          <a:prstGeom prst="rect">
            <a:avLst/>
          </a:prstGeom>
          <a:noFill/>
          <a:ln w="9525">
            <a:noFill/>
            <a:miter lim="800000"/>
            <a:headEnd/>
            <a:tailEnd/>
          </a:ln>
        </p:spPr>
        <p:txBody>
          <a:bodyPr>
            <a:spAutoFit/>
          </a:bodyPr>
          <a:lstStyle/>
          <a:p>
            <a:r>
              <a:rPr lang="en-US" altLang="zh-CN" sz="2400" dirty="0" smtClean="0">
                <a:latin typeface="Helvetica" pitchFamily="34" charset="0"/>
                <a:cs typeface="Helvetica" pitchFamily="34" charset="0"/>
              </a:rPr>
              <a:t>be free from/of</a:t>
            </a:r>
            <a:endParaRPr lang="zh-CN" altLang="zh-CN" sz="2400" dirty="0">
              <a:latin typeface="Helvetica" pitchFamily="34" charset="0"/>
              <a:cs typeface="Helvetica" pitchFamily="34" charset="0"/>
            </a:endParaRPr>
          </a:p>
        </p:txBody>
      </p:sp>
      <p:sp>
        <p:nvSpPr>
          <p:cNvPr id="10" name="TextBox 9"/>
          <p:cNvSpPr txBox="1">
            <a:spLocks noChangeArrowheads="1"/>
          </p:cNvSpPr>
          <p:nvPr/>
        </p:nvSpPr>
        <p:spPr bwMode="auto">
          <a:xfrm>
            <a:off x="3779912" y="3787636"/>
            <a:ext cx="4824412" cy="461665"/>
          </a:xfrm>
          <a:prstGeom prst="rect">
            <a:avLst/>
          </a:prstGeom>
          <a:noFill/>
          <a:ln w="9525">
            <a:noFill/>
            <a:miter lim="800000"/>
            <a:headEnd/>
            <a:tailEnd/>
          </a:ln>
        </p:spPr>
        <p:txBody>
          <a:bodyPr>
            <a:spAutoFit/>
          </a:bodyPr>
          <a:lstStyle/>
          <a:p>
            <a:r>
              <a:rPr lang="en-US" altLang="zh-CN" sz="2400" dirty="0" smtClean="0">
                <a:solidFill>
                  <a:schemeClr val="dk1"/>
                </a:solidFill>
                <a:latin typeface="Helvetica" pitchFamily="34" charset="0"/>
                <a:cs typeface="Helvetica" pitchFamily="34" charset="0"/>
              </a:rPr>
              <a:t>be finished (with …)</a:t>
            </a:r>
            <a:endParaRPr lang="en-US" altLang="zh-CN" sz="2400" dirty="0">
              <a:latin typeface="Helvetica" pitchFamily="34" charset="0"/>
              <a:ea typeface="Cambria Math" pitchFamily="18" charset="0"/>
              <a:cs typeface="Helvetica" pitchFamily="34" charset="0"/>
            </a:endParaRPr>
          </a:p>
        </p:txBody>
      </p:sp>
      <p:sp>
        <p:nvSpPr>
          <p:cNvPr id="11" name="TextBox 10"/>
          <p:cNvSpPr txBox="1">
            <a:spLocks noChangeArrowheads="1"/>
          </p:cNvSpPr>
          <p:nvPr/>
        </p:nvSpPr>
        <p:spPr bwMode="auto">
          <a:xfrm>
            <a:off x="3779912" y="4279594"/>
            <a:ext cx="4824412" cy="461665"/>
          </a:xfrm>
          <a:prstGeom prst="rect">
            <a:avLst/>
          </a:prstGeom>
          <a:noFill/>
          <a:ln w="9525">
            <a:noFill/>
            <a:miter lim="800000"/>
            <a:headEnd/>
            <a:tailEnd/>
          </a:ln>
        </p:spPr>
        <p:txBody>
          <a:bodyPr>
            <a:spAutoFit/>
          </a:bodyPr>
          <a:lstStyle/>
          <a:p>
            <a:r>
              <a:rPr lang="en-US" altLang="zh-CN" sz="2400" dirty="0" smtClean="0">
                <a:latin typeface="Helvetica" pitchFamily="34" charset="0"/>
                <a:cs typeface="Helvetica" pitchFamily="34" charset="0"/>
              </a:rPr>
              <a:t>be filed by year and subject</a:t>
            </a:r>
            <a:endParaRPr lang="zh-CN" altLang="zh-CN" sz="2400" dirty="0">
              <a:latin typeface="Helvetica" pitchFamily="34" charset="0"/>
              <a:cs typeface="Helvetica" pitchFamily="34" charset="0"/>
            </a:endParaRPr>
          </a:p>
        </p:txBody>
      </p:sp>
      <p:sp>
        <p:nvSpPr>
          <p:cNvPr id="12" name="TextBox 11"/>
          <p:cNvSpPr txBox="1">
            <a:spLocks noChangeArrowheads="1"/>
          </p:cNvSpPr>
          <p:nvPr/>
        </p:nvSpPr>
        <p:spPr bwMode="auto">
          <a:xfrm>
            <a:off x="3779912" y="4837192"/>
            <a:ext cx="4824412" cy="461665"/>
          </a:xfrm>
          <a:prstGeom prst="rect">
            <a:avLst/>
          </a:prstGeom>
          <a:noFill/>
          <a:ln w="9525">
            <a:noFill/>
            <a:miter lim="800000"/>
            <a:headEnd/>
            <a:tailEnd/>
          </a:ln>
        </p:spPr>
        <p:txBody>
          <a:bodyPr>
            <a:spAutoFit/>
          </a:bodyPr>
          <a:lstStyle/>
          <a:p>
            <a:r>
              <a:rPr lang="en-US" altLang="zh-CN" sz="2400" dirty="0" smtClean="0">
                <a:latin typeface="Helvetica" pitchFamily="34" charset="0"/>
                <a:cs typeface="Helvetica" pitchFamily="34" charset="0"/>
              </a:rPr>
              <a:t>in the upper right-hand corner</a:t>
            </a:r>
            <a:endParaRPr lang="zh-CN" altLang="zh-CN" sz="2400" dirty="0">
              <a:latin typeface="Helvetica" pitchFamily="34" charset="0"/>
              <a:cs typeface="Helvetica" pitchFamily="34" charset="0"/>
            </a:endParaRPr>
          </a:p>
        </p:txBody>
      </p:sp>
      <p:sp>
        <p:nvSpPr>
          <p:cNvPr id="13" name="TextBox 12"/>
          <p:cNvSpPr txBox="1">
            <a:spLocks noChangeArrowheads="1"/>
          </p:cNvSpPr>
          <p:nvPr/>
        </p:nvSpPr>
        <p:spPr bwMode="auto">
          <a:xfrm>
            <a:off x="3779912" y="5365090"/>
            <a:ext cx="4824412" cy="461665"/>
          </a:xfrm>
          <a:prstGeom prst="rect">
            <a:avLst/>
          </a:prstGeom>
          <a:noFill/>
          <a:ln w="9525">
            <a:noFill/>
            <a:miter lim="800000"/>
            <a:headEnd/>
            <a:tailEnd/>
          </a:ln>
        </p:spPr>
        <p:txBody>
          <a:bodyPr>
            <a:spAutoFit/>
          </a:bodyPr>
          <a:lstStyle/>
          <a:p>
            <a:r>
              <a:rPr lang="en-US" altLang="zh-CN" sz="2400" dirty="0" smtClean="0">
                <a:latin typeface="Helvetica" pitchFamily="34" charset="0"/>
                <a:cs typeface="Helvetica" pitchFamily="34" charset="0"/>
              </a:rPr>
              <a:t>throw away</a:t>
            </a:r>
            <a:endParaRPr lang="zh-CN" altLang="zh-CN" sz="2400" dirty="0">
              <a:latin typeface="Helvetica" pitchFamily="34" charset="0"/>
              <a:cs typeface="Helvetica" pitchFamily="34" charset="0"/>
            </a:endParaRPr>
          </a:p>
        </p:txBody>
      </p:sp>
      <p:pic>
        <p:nvPicPr>
          <p:cNvPr id="214062" name="Picture 3"/>
          <p:cNvPicPr>
            <a:picLocks noChangeAspect="1" noChangeArrowheads="1"/>
          </p:cNvPicPr>
          <p:nvPr/>
        </p:nvPicPr>
        <p:blipFill>
          <a:blip r:embed="rId2" cstate="print"/>
          <a:srcRect/>
          <a:stretch>
            <a:fillRect/>
          </a:stretch>
        </p:blipFill>
        <p:spPr bwMode="auto">
          <a:xfrm>
            <a:off x="0" y="0"/>
            <a:ext cx="4356100" cy="1268413"/>
          </a:xfrm>
          <a:prstGeom prst="rect">
            <a:avLst/>
          </a:prstGeom>
          <a:noFill/>
          <a:ln w="9525">
            <a:noFill/>
            <a:miter lim="800000"/>
            <a:headEnd/>
            <a:tailEnd/>
          </a:ln>
        </p:spPr>
      </p:pic>
      <p:sp>
        <p:nvSpPr>
          <p:cNvPr id="17" name="TextBox 16"/>
          <p:cNvSpPr txBox="1"/>
          <p:nvPr/>
        </p:nvSpPr>
        <p:spPr>
          <a:xfrm>
            <a:off x="549275" y="285750"/>
            <a:ext cx="2879725" cy="584200"/>
          </a:xfrm>
          <a:prstGeom prst="rect">
            <a:avLst/>
          </a:prstGeom>
          <a:noFill/>
        </p:spPr>
        <p:txBody>
          <a:bodyPr>
            <a:spAutoFit/>
          </a:bodyPr>
          <a:lstStyle/>
          <a:p>
            <a:pPr algn="ctr" fontAlgn="auto">
              <a:spcBef>
                <a:spcPts val="0"/>
              </a:spcBef>
              <a:spcAft>
                <a:spcPts val="0"/>
              </a:spcAft>
              <a:defRPr/>
            </a:pPr>
            <a:r>
              <a:rPr lang="en-US" altLang="zh-CN" sz="1600" b="1" dirty="0">
                <a:solidFill>
                  <a:schemeClr val="bg1"/>
                </a:solidFill>
                <a:effectLst>
                  <a:outerShdw blurRad="38100" dist="38100" dir="2700000" algn="tl">
                    <a:srgbClr val="000000">
                      <a:alpha val="43137"/>
                    </a:srgbClr>
                  </a:outerShdw>
                </a:effectLst>
                <a:latin typeface="Comic Sans MS" pitchFamily="66" charset="0"/>
                <a:ea typeface="+mn-ea"/>
              </a:rPr>
              <a:t>Revision of </a:t>
            </a:r>
          </a:p>
          <a:p>
            <a:pPr algn="ctr" fontAlgn="auto">
              <a:spcBef>
                <a:spcPts val="0"/>
              </a:spcBef>
              <a:spcAft>
                <a:spcPts val="0"/>
              </a:spcAft>
              <a:defRPr/>
            </a:pPr>
            <a:r>
              <a:rPr lang="en-US" altLang="zh-CN" sz="1600" b="1" dirty="0">
                <a:solidFill>
                  <a:schemeClr val="bg1"/>
                </a:solidFill>
                <a:effectLst>
                  <a:outerShdw blurRad="38100" dist="38100" dir="2700000" algn="tl">
                    <a:srgbClr val="000000">
                      <a:alpha val="43137"/>
                    </a:srgbClr>
                  </a:outerShdw>
                </a:effectLst>
                <a:latin typeface="Comic Sans MS" pitchFamily="66" charset="0"/>
                <a:ea typeface="+mn-ea"/>
              </a:rPr>
              <a:t>the </a:t>
            </a:r>
            <a:r>
              <a:rPr lang="en-US" altLang="zh-CN" sz="1600" b="1" dirty="0" smtClean="0">
                <a:solidFill>
                  <a:schemeClr val="bg1"/>
                </a:solidFill>
                <a:effectLst>
                  <a:outerShdw blurRad="38100" dist="38100" dir="2700000" algn="tl">
                    <a:srgbClr val="000000">
                      <a:alpha val="43137"/>
                    </a:srgbClr>
                  </a:outerShdw>
                </a:effectLst>
                <a:latin typeface="Comic Sans MS" pitchFamily="66" charset="0"/>
                <a:ea typeface="+mn-ea"/>
              </a:rPr>
              <a:t>useful expressions</a:t>
            </a:r>
            <a:endParaRPr lang="en-US" altLang="zh-CN" sz="16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14064" name="TextBox 4"/>
          <p:cNvSpPr txBox="1">
            <a:spLocks noChangeArrowheads="1"/>
          </p:cNvSpPr>
          <p:nvPr/>
        </p:nvSpPr>
        <p:spPr bwMode="auto">
          <a:xfrm>
            <a:off x="4000501" y="615950"/>
            <a:ext cx="5143500" cy="400050"/>
          </a:xfrm>
          <a:prstGeom prst="rect">
            <a:avLst/>
          </a:prstGeom>
          <a:noFill/>
          <a:ln w="9525">
            <a:noFill/>
            <a:miter lim="800000"/>
            <a:headEnd/>
            <a:tailEnd/>
          </a:ln>
        </p:spPr>
        <p:txBody>
          <a:bodyPr wrap="square">
            <a:spAutoFit/>
          </a:bodyPr>
          <a:lstStyle/>
          <a:p>
            <a:r>
              <a:rPr lang="en-US" altLang="zh-CN" sz="2000" b="1" dirty="0">
                <a:solidFill>
                  <a:srgbClr val="0070C0"/>
                </a:solidFill>
                <a:latin typeface="Helvetica" pitchFamily="34" charset="0"/>
              </a:rPr>
              <a:t>Language  </a:t>
            </a:r>
            <a:r>
              <a:rPr lang="en-US" altLang="zh-CN" sz="2000" b="1" dirty="0" smtClean="0">
                <a:solidFill>
                  <a:srgbClr val="0070C0"/>
                </a:solidFill>
                <a:latin typeface="Helvetica" pitchFamily="34" charset="0"/>
              </a:rPr>
              <a:t>points </a:t>
            </a:r>
            <a:r>
              <a:rPr lang="en-US" altLang="zh-CN" sz="2000" b="1" dirty="0">
                <a:solidFill>
                  <a:srgbClr val="0070C0"/>
                </a:solidFill>
                <a:latin typeface="Helvetica" pitchFamily="34" charset="0"/>
              </a:rPr>
              <a:t>— Useful </a:t>
            </a:r>
            <a:r>
              <a:rPr lang="en-US" altLang="zh-CN" sz="2000" b="1" dirty="0" smtClean="0">
                <a:solidFill>
                  <a:srgbClr val="0070C0"/>
                </a:solidFill>
                <a:latin typeface="Helvetica" pitchFamily="34" charset="0"/>
              </a:rPr>
              <a:t>expressions</a:t>
            </a:r>
            <a:endParaRPr lang="zh-CN" altLang="en-US" sz="2000" b="1" dirty="0">
              <a:solidFill>
                <a:srgbClr val="0070C0"/>
              </a:solidFill>
              <a:latin typeface="Helvetica" pitchFamily="34" charset="0"/>
            </a:endParaRPr>
          </a:p>
        </p:txBody>
      </p:sp>
      <p:pic>
        <p:nvPicPr>
          <p:cNvPr id="14"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1" name="Picture 3"/>
          <p:cNvPicPr>
            <a:picLocks noChangeAspect="1" noChangeArrowheads="1"/>
          </p:cNvPicPr>
          <p:nvPr/>
        </p:nvPicPr>
        <p:blipFill>
          <a:blip r:embed="rId2" cstate="print">
            <a:clrChange>
              <a:clrFrom>
                <a:srgbClr val="FDFDFD"/>
              </a:clrFrom>
              <a:clrTo>
                <a:srgbClr val="FDFDFD">
                  <a:alpha val="0"/>
                </a:srgbClr>
              </a:clrTo>
            </a:clrChange>
          </a:blip>
          <a:srcRect/>
          <a:stretch>
            <a:fillRect/>
          </a:stretch>
        </p:blipFill>
        <p:spPr bwMode="auto">
          <a:xfrm>
            <a:off x="0" y="0"/>
            <a:ext cx="4356100" cy="1268413"/>
          </a:xfrm>
          <a:prstGeom prst="rect">
            <a:avLst/>
          </a:prstGeom>
          <a:noFill/>
          <a:ln w="9525">
            <a:noFill/>
            <a:miter lim="800000"/>
            <a:headEnd/>
            <a:tailEnd/>
          </a:ln>
        </p:spPr>
      </p:pic>
      <p:sp>
        <p:nvSpPr>
          <p:cNvPr id="20" name="TextBox 19"/>
          <p:cNvSpPr txBox="1"/>
          <p:nvPr/>
        </p:nvSpPr>
        <p:spPr>
          <a:xfrm>
            <a:off x="549275" y="285750"/>
            <a:ext cx="2879725" cy="584200"/>
          </a:xfrm>
          <a:prstGeom prst="rect">
            <a:avLst/>
          </a:prstGeom>
          <a:noFill/>
        </p:spPr>
        <p:txBody>
          <a:bodyPr>
            <a:spAutoFit/>
          </a:bodyPr>
          <a:lstStyle/>
          <a:p>
            <a:pPr algn="ctr" fontAlgn="auto">
              <a:spcBef>
                <a:spcPts val="0"/>
              </a:spcBef>
              <a:spcAft>
                <a:spcPts val="0"/>
              </a:spcAft>
              <a:defRPr/>
            </a:pPr>
            <a:r>
              <a:rPr lang="en-US" altLang="zh-CN" sz="1600" b="1" dirty="0">
                <a:solidFill>
                  <a:schemeClr val="bg1"/>
                </a:solidFill>
                <a:effectLst>
                  <a:outerShdw blurRad="38100" dist="38100" dir="2700000" algn="tl">
                    <a:srgbClr val="000000">
                      <a:alpha val="43137"/>
                    </a:srgbClr>
                  </a:outerShdw>
                </a:effectLst>
                <a:latin typeface="Comic Sans MS" pitchFamily="66" charset="0"/>
                <a:ea typeface="+mn-ea"/>
              </a:rPr>
              <a:t>Revision of </a:t>
            </a:r>
          </a:p>
          <a:p>
            <a:pPr algn="ctr" fontAlgn="auto">
              <a:spcBef>
                <a:spcPts val="0"/>
              </a:spcBef>
              <a:spcAft>
                <a:spcPts val="0"/>
              </a:spcAft>
              <a:defRPr/>
            </a:pPr>
            <a:r>
              <a:rPr lang="en-US" altLang="zh-CN" sz="1600" b="1" dirty="0">
                <a:solidFill>
                  <a:schemeClr val="bg1"/>
                </a:solidFill>
                <a:effectLst>
                  <a:outerShdw blurRad="38100" dist="38100" dir="2700000" algn="tl">
                    <a:srgbClr val="000000">
                      <a:alpha val="43137"/>
                    </a:srgbClr>
                  </a:outerShdw>
                </a:effectLst>
                <a:latin typeface="Comic Sans MS" pitchFamily="66" charset="0"/>
                <a:ea typeface="+mn-ea"/>
              </a:rPr>
              <a:t>the </a:t>
            </a:r>
            <a:r>
              <a:rPr lang="en-US" altLang="zh-CN" sz="1600" b="1" dirty="0" smtClean="0">
                <a:solidFill>
                  <a:schemeClr val="bg1"/>
                </a:solidFill>
                <a:effectLst>
                  <a:outerShdw blurRad="38100" dist="38100" dir="2700000" algn="tl">
                    <a:srgbClr val="000000">
                      <a:alpha val="43137"/>
                    </a:srgbClr>
                  </a:outerShdw>
                </a:effectLst>
                <a:latin typeface="Comic Sans MS" pitchFamily="66" charset="0"/>
                <a:ea typeface="+mn-ea"/>
              </a:rPr>
              <a:t>useful expressions</a:t>
            </a:r>
            <a:endParaRPr lang="en-US" altLang="zh-CN" sz="16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aphicFrame>
        <p:nvGraphicFramePr>
          <p:cNvPr id="4" name="表格 3"/>
          <p:cNvGraphicFramePr>
            <a:graphicFrameLocks noGrp="1"/>
          </p:cNvGraphicFramePr>
          <p:nvPr/>
        </p:nvGraphicFramePr>
        <p:xfrm>
          <a:off x="683568" y="1700808"/>
          <a:ext cx="7816230" cy="4530881"/>
        </p:xfrm>
        <a:graphic>
          <a:graphicData uri="http://schemas.openxmlformats.org/drawingml/2006/table">
            <a:tbl>
              <a:tblPr firstRow="1" bandRow="1">
                <a:tableStyleId>{22838BEF-8BB2-4498-84A7-C5851F593DF1}</a:tableStyleId>
              </a:tblPr>
              <a:tblGrid>
                <a:gridCol w="2952328"/>
                <a:gridCol w="4863902"/>
              </a:tblGrid>
              <a:tr h="576064">
                <a:tc>
                  <a:txBody>
                    <a:bodyPr/>
                    <a:lstStyle/>
                    <a:p>
                      <a:pPr marL="0" marR="0" lvl="0" indent="0" algn="l" defTabSz="914400" rtl="0" eaLnBrk="1" fontAlgn="base" latinLnBrk="0" hangingPunct="1">
                        <a:lnSpc>
                          <a:spcPct val="120000"/>
                        </a:lnSpc>
                        <a:spcBef>
                          <a:spcPts val="500"/>
                        </a:spcBef>
                        <a:spcAft>
                          <a:spcPct val="0"/>
                        </a:spcAft>
                        <a:buClr>
                          <a:schemeClr val="tx2"/>
                        </a:buClr>
                        <a:buSzPct val="115000"/>
                        <a:buFont typeface="Wingdings" pitchFamily="2" charset="2"/>
                        <a:buNone/>
                        <a:tabLst/>
                        <a:defRPr/>
                      </a:pPr>
                      <a:r>
                        <a:rPr lang="en-US" altLang="zh-CN" sz="2200" b="0" kern="1200" dirty="0" smtClean="0">
                          <a:solidFill>
                            <a:schemeClr val="dk1"/>
                          </a:solidFill>
                          <a:latin typeface="华文楷体" pitchFamily="2" charset="-122"/>
                          <a:ea typeface="华文楷体" pitchFamily="2" charset="-122"/>
                          <a:cs typeface="+mn-cs"/>
                        </a:rPr>
                        <a:t> 9 </a:t>
                      </a:r>
                      <a:r>
                        <a:rPr lang="zh-CN" altLang="en-US" sz="2200" b="0" kern="1200" dirty="0" smtClean="0">
                          <a:solidFill>
                            <a:schemeClr val="dk1"/>
                          </a:solidFill>
                          <a:latin typeface="华文楷体" pitchFamily="2" charset="-122"/>
                          <a:ea typeface="华文楷体" pitchFamily="2" charset="-122"/>
                          <a:cs typeface="+mn-cs"/>
                        </a:rPr>
                        <a:t>将房间搞得一片狼藉</a:t>
                      </a:r>
                    </a:p>
                  </a:txBody>
                  <a:tcPr marL="0" marR="0" marT="0" marB="0" horzOverflow="overflow"/>
                </a:tc>
                <a:tc>
                  <a:txBody>
                    <a:bodyPr/>
                    <a:lstStyle/>
                    <a:p>
                      <a:endParaRPr lang="zh-CN" altLang="en-US" sz="2200" b="0" dirty="0">
                        <a:latin typeface="华文楷体" pitchFamily="2" charset="-122"/>
                        <a:ea typeface="华文楷体" pitchFamily="2" charset="-122"/>
                      </a:endParaRPr>
                    </a:p>
                  </a:txBody>
                  <a:tcPr anchor="ctr"/>
                </a:tc>
              </a:tr>
              <a:tr h="576064">
                <a:tc>
                  <a:txBody>
                    <a:bodyPr/>
                    <a:lstStyle/>
                    <a:p>
                      <a:pPr marL="0" marR="0" lvl="0" indent="0" algn="l" defTabSz="914400" rtl="0" eaLnBrk="1" fontAlgn="base" latinLnBrk="0" hangingPunct="1">
                        <a:lnSpc>
                          <a:spcPct val="120000"/>
                        </a:lnSpc>
                        <a:spcBef>
                          <a:spcPts val="500"/>
                        </a:spcBef>
                        <a:spcAft>
                          <a:spcPct val="0"/>
                        </a:spcAft>
                        <a:buClr>
                          <a:schemeClr val="tx2"/>
                        </a:buClr>
                        <a:buSzPct val="115000"/>
                        <a:buFont typeface="Wingdings" pitchFamily="2" charset="2"/>
                        <a:buNone/>
                        <a:tabLst/>
                        <a:defRPr/>
                      </a:pPr>
                      <a:r>
                        <a:rPr lang="en-US" altLang="zh-CN" sz="2200" kern="1200" dirty="0" smtClean="0">
                          <a:solidFill>
                            <a:schemeClr val="dk1"/>
                          </a:solidFill>
                          <a:latin typeface="华文楷体" pitchFamily="2" charset="-122"/>
                          <a:ea typeface="华文楷体" pitchFamily="2" charset="-122"/>
                          <a:cs typeface="+mn-cs"/>
                        </a:rPr>
                        <a:t> 10 </a:t>
                      </a:r>
                      <a:r>
                        <a:rPr lang="zh-CN" altLang="en-US" sz="2200" kern="1200" dirty="0" smtClean="0">
                          <a:solidFill>
                            <a:schemeClr val="dk1"/>
                          </a:solidFill>
                          <a:latin typeface="华文楷体" pitchFamily="2" charset="-122"/>
                          <a:ea typeface="华文楷体" pitchFamily="2" charset="-122"/>
                          <a:cs typeface="+mn-cs"/>
                        </a:rPr>
                        <a:t>扔在一边</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576064">
                <a:tc>
                  <a:txBody>
                    <a:bodyPr/>
                    <a:lstStyle/>
                    <a:p>
                      <a:pPr marL="0" marR="0" lvl="0" indent="0" algn="l" defTabSz="914400" rtl="0" eaLnBrk="1" fontAlgn="base" latinLnBrk="0" hangingPunct="1">
                        <a:lnSpc>
                          <a:spcPct val="120000"/>
                        </a:lnSpc>
                        <a:spcBef>
                          <a:spcPts val="500"/>
                        </a:spcBef>
                        <a:spcAft>
                          <a:spcPct val="0"/>
                        </a:spcAft>
                        <a:buClr>
                          <a:schemeClr val="tx2"/>
                        </a:buClr>
                        <a:buSzPct val="115000"/>
                        <a:buFont typeface="Wingdings" pitchFamily="2" charset="2"/>
                        <a:buNone/>
                        <a:tabLst/>
                        <a:defRPr/>
                      </a:pPr>
                      <a:r>
                        <a:rPr lang="en-US" altLang="zh-CN" sz="2200" kern="1200" dirty="0" smtClean="0">
                          <a:solidFill>
                            <a:schemeClr val="dk1"/>
                          </a:solidFill>
                          <a:latin typeface="华文楷体" pitchFamily="2" charset="-122"/>
                          <a:ea typeface="华文楷体" pitchFamily="2" charset="-122"/>
                          <a:cs typeface="+mn-cs"/>
                        </a:rPr>
                        <a:t> 11 </a:t>
                      </a:r>
                      <a:r>
                        <a:rPr lang="zh-CN" altLang="zh-CN" sz="2200" kern="1200" dirty="0" smtClean="0">
                          <a:solidFill>
                            <a:schemeClr val="dk1"/>
                          </a:solidFill>
                          <a:latin typeface="华文楷体" pitchFamily="2" charset="-122"/>
                          <a:ea typeface="华文楷体" pitchFamily="2" charset="-122"/>
                          <a:cs typeface="+mn-cs"/>
                        </a:rPr>
                        <a:t>将硬币投进洗衣机</a:t>
                      </a:r>
                      <a:endParaRPr lang="zh-CN" altLang="en-US" sz="2200" kern="1200" dirty="0" smtClean="0">
                        <a:solidFill>
                          <a:schemeClr val="dk1"/>
                        </a:solidFill>
                        <a:latin typeface="华文楷体" pitchFamily="2" charset="-122"/>
                        <a:ea typeface="华文楷体" pitchFamily="2" charset="-122"/>
                        <a:cs typeface="+mn-cs"/>
                      </a:endParaRP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576064">
                <a:tc>
                  <a:txBody>
                    <a:bodyPr/>
                    <a:lstStyle/>
                    <a:p>
                      <a:pPr marL="0" marR="0" lvl="0" indent="0" algn="l" defTabSz="914400" rtl="0" eaLnBrk="1" fontAlgn="base" latinLnBrk="0" hangingPunct="1">
                        <a:lnSpc>
                          <a:spcPct val="120000"/>
                        </a:lnSpc>
                        <a:spcBef>
                          <a:spcPts val="500"/>
                        </a:spcBef>
                        <a:spcAft>
                          <a:spcPct val="0"/>
                        </a:spcAft>
                        <a:buClr>
                          <a:schemeClr val="tx2"/>
                        </a:buClr>
                        <a:buSzPct val="115000"/>
                        <a:buFont typeface="Wingdings" pitchFamily="2" charset="2"/>
                        <a:buNone/>
                        <a:tabLst/>
                        <a:defRPr/>
                      </a:pPr>
                      <a:r>
                        <a:rPr lang="en-US" altLang="zh-CN" sz="2200" kern="1200" dirty="0" smtClean="0">
                          <a:solidFill>
                            <a:schemeClr val="dk1"/>
                          </a:solidFill>
                          <a:latin typeface="华文楷体" pitchFamily="2" charset="-122"/>
                          <a:ea typeface="华文楷体" pitchFamily="2" charset="-122"/>
                          <a:cs typeface="+mn-cs"/>
                        </a:rPr>
                        <a:t> 12 </a:t>
                      </a:r>
                      <a:r>
                        <a:rPr lang="zh-CN" altLang="zh-CN" sz="2200" kern="1200" dirty="0" smtClean="0">
                          <a:solidFill>
                            <a:schemeClr val="dk1"/>
                          </a:solidFill>
                          <a:latin typeface="华文楷体" pitchFamily="2" charset="-122"/>
                          <a:ea typeface="华文楷体" pitchFamily="2" charset="-122"/>
                          <a:cs typeface="+mn-cs"/>
                        </a:rPr>
                        <a:t>免费提供</a:t>
                      </a:r>
                      <a:endParaRPr lang="zh-CN" altLang="en-US" sz="2200" kern="1200" dirty="0" smtClean="0">
                        <a:solidFill>
                          <a:schemeClr val="dk1"/>
                        </a:solidFill>
                        <a:latin typeface="华文楷体" pitchFamily="2" charset="-122"/>
                        <a:ea typeface="华文楷体" pitchFamily="2" charset="-122"/>
                        <a:cs typeface="+mn-cs"/>
                      </a:endParaRP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581687">
                <a:tc>
                  <a:txBody>
                    <a:bodyPr/>
                    <a:lstStyle/>
                    <a:p>
                      <a:pPr marL="0" marR="0" lvl="0" indent="0" algn="l" defTabSz="914400" rtl="0" eaLnBrk="1" fontAlgn="base" latinLnBrk="0" hangingPunct="1">
                        <a:lnSpc>
                          <a:spcPct val="120000"/>
                        </a:lnSpc>
                        <a:spcBef>
                          <a:spcPts val="500"/>
                        </a:spcBef>
                        <a:spcAft>
                          <a:spcPct val="0"/>
                        </a:spcAft>
                        <a:buClr>
                          <a:schemeClr val="tx2"/>
                        </a:buClr>
                        <a:buSzPct val="115000"/>
                        <a:buFont typeface="Wingdings" pitchFamily="2" charset="2"/>
                        <a:buNone/>
                        <a:tabLst/>
                        <a:defRPr/>
                      </a:pPr>
                      <a:r>
                        <a:rPr lang="en-US" altLang="zh-CN" sz="2200" kern="1200" dirty="0" smtClean="0">
                          <a:solidFill>
                            <a:schemeClr val="dk1"/>
                          </a:solidFill>
                          <a:latin typeface="华文楷体" pitchFamily="2" charset="-122"/>
                          <a:ea typeface="华文楷体" pitchFamily="2" charset="-122"/>
                          <a:cs typeface="+mn-cs"/>
                        </a:rPr>
                        <a:t> 13 </a:t>
                      </a:r>
                      <a:r>
                        <a:rPr lang="zh-CN" altLang="zh-CN" sz="2200" kern="1200" dirty="0" smtClean="0">
                          <a:solidFill>
                            <a:schemeClr val="dk1"/>
                          </a:solidFill>
                          <a:latin typeface="华文楷体" pitchFamily="2" charset="-122"/>
                          <a:ea typeface="华文楷体" pitchFamily="2" charset="-122"/>
                          <a:cs typeface="+mn-cs"/>
                        </a:rPr>
                        <a:t>改变主意</a:t>
                      </a:r>
                      <a:r>
                        <a:rPr lang="en-US" altLang="zh-CN" sz="2200" kern="1200" dirty="0" smtClean="0">
                          <a:solidFill>
                            <a:schemeClr val="dk1"/>
                          </a:solidFill>
                          <a:latin typeface="华文楷体" pitchFamily="2" charset="-122"/>
                          <a:ea typeface="华文楷体" pitchFamily="2" charset="-122"/>
                          <a:cs typeface="+mn-cs"/>
                        </a:rPr>
                        <a:t>/</a:t>
                      </a:r>
                      <a:r>
                        <a:rPr lang="zh-CN" altLang="zh-CN" sz="2200" kern="1200" dirty="0" smtClean="0">
                          <a:solidFill>
                            <a:schemeClr val="dk1"/>
                          </a:solidFill>
                          <a:latin typeface="华文楷体" pitchFamily="2" charset="-122"/>
                          <a:ea typeface="华文楷体" pitchFamily="2" charset="-122"/>
                          <a:cs typeface="+mn-cs"/>
                        </a:rPr>
                        <a:t>态度</a:t>
                      </a:r>
                      <a:endParaRPr lang="zh-CN" altLang="en-US" sz="2200" kern="1200" dirty="0" smtClean="0">
                        <a:solidFill>
                          <a:schemeClr val="dk1"/>
                        </a:solidFill>
                        <a:latin typeface="华文楷体" pitchFamily="2" charset="-122"/>
                        <a:ea typeface="华文楷体" pitchFamily="2" charset="-122"/>
                        <a:cs typeface="+mn-cs"/>
                      </a:endParaRP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570441">
                <a:tc>
                  <a:txBody>
                    <a:bodyPr/>
                    <a:lstStyle/>
                    <a:p>
                      <a:pPr marL="0" marR="0" lvl="0" indent="0" algn="l" defTabSz="914400" rtl="0" eaLnBrk="1" fontAlgn="base" latinLnBrk="0" hangingPunct="1">
                        <a:lnSpc>
                          <a:spcPct val="120000"/>
                        </a:lnSpc>
                        <a:spcBef>
                          <a:spcPts val="500"/>
                        </a:spcBef>
                        <a:spcAft>
                          <a:spcPct val="0"/>
                        </a:spcAft>
                        <a:buClr>
                          <a:schemeClr val="tx2"/>
                        </a:buClr>
                        <a:buSzPct val="115000"/>
                        <a:buFont typeface="Wingdings" pitchFamily="2" charset="2"/>
                        <a:buNone/>
                        <a:tabLst/>
                        <a:defRPr/>
                      </a:pPr>
                      <a:r>
                        <a:rPr lang="en-US" altLang="zh-CN" sz="2200" kern="1200" dirty="0" smtClean="0">
                          <a:solidFill>
                            <a:schemeClr val="dk1"/>
                          </a:solidFill>
                          <a:latin typeface="华文楷体" pitchFamily="2" charset="-122"/>
                          <a:ea typeface="华文楷体" pitchFamily="2" charset="-122"/>
                          <a:cs typeface="+mn-cs"/>
                        </a:rPr>
                        <a:t> 14 </a:t>
                      </a:r>
                      <a:r>
                        <a:rPr lang="zh-CN" altLang="zh-CN" sz="2200" kern="1200" dirty="0" smtClean="0">
                          <a:solidFill>
                            <a:schemeClr val="dk1"/>
                          </a:solidFill>
                          <a:latin typeface="华文楷体" pitchFamily="2" charset="-122"/>
                          <a:ea typeface="华文楷体" pitchFamily="2" charset="-122"/>
                          <a:cs typeface="+mn-cs"/>
                        </a:rPr>
                        <a:t>收拾 </a:t>
                      </a:r>
                      <a:r>
                        <a:rPr lang="zh-CN" altLang="en-US" sz="2200" kern="1200" dirty="0" smtClean="0">
                          <a:solidFill>
                            <a:schemeClr val="dk1"/>
                          </a:solidFill>
                          <a:latin typeface="华文楷体" pitchFamily="2" charset="-122"/>
                          <a:ea typeface="华文楷体" pitchFamily="2" charset="-122"/>
                          <a:cs typeface="+mn-cs"/>
                        </a:rPr>
                        <a:t> </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576064">
                <a:tc>
                  <a:txBody>
                    <a:bodyPr/>
                    <a:lstStyle/>
                    <a:p>
                      <a:pPr marL="0" marR="0" lvl="0" indent="0" algn="l" defTabSz="914400" rtl="0" eaLnBrk="1" fontAlgn="base" latinLnBrk="0" hangingPunct="1">
                        <a:lnSpc>
                          <a:spcPct val="120000"/>
                        </a:lnSpc>
                        <a:spcBef>
                          <a:spcPts val="500"/>
                        </a:spcBef>
                        <a:spcAft>
                          <a:spcPct val="0"/>
                        </a:spcAft>
                        <a:buClr>
                          <a:schemeClr val="tx2"/>
                        </a:buClr>
                        <a:buSzPct val="115000"/>
                        <a:buFont typeface="Wingdings" pitchFamily="2" charset="2"/>
                        <a:buNone/>
                        <a:tabLst/>
                        <a:defRPr/>
                      </a:pPr>
                      <a:r>
                        <a:rPr lang="en-US" altLang="zh-CN" sz="2200" kern="1200" dirty="0" smtClean="0">
                          <a:solidFill>
                            <a:schemeClr val="dk1"/>
                          </a:solidFill>
                          <a:latin typeface="华文楷体" pitchFamily="2" charset="-122"/>
                          <a:ea typeface="华文楷体" pitchFamily="2" charset="-122"/>
                          <a:cs typeface="+mn-cs"/>
                        </a:rPr>
                        <a:t> 15 </a:t>
                      </a:r>
                      <a:r>
                        <a:rPr lang="zh-CN" altLang="zh-CN" sz="2200" kern="1200" dirty="0" smtClean="0">
                          <a:solidFill>
                            <a:schemeClr val="dk1"/>
                          </a:solidFill>
                          <a:latin typeface="华文楷体" pitchFamily="2" charset="-122"/>
                          <a:ea typeface="华文楷体" pitchFamily="2" charset="-122"/>
                          <a:cs typeface="+mn-cs"/>
                        </a:rPr>
                        <a:t>抑制住眼泪</a:t>
                      </a:r>
                      <a:endParaRPr lang="zh-CN" altLang="en-US" sz="2200" kern="1200" dirty="0" smtClean="0">
                        <a:solidFill>
                          <a:schemeClr val="dk1"/>
                        </a:solidFill>
                        <a:latin typeface="华文楷体" pitchFamily="2" charset="-122"/>
                        <a:ea typeface="华文楷体" pitchFamily="2" charset="-122"/>
                        <a:cs typeface="+mn-cs"/>
                      </a:endParaRP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ts val="500"/>
                        </a:spcBef>
                        <a:spcAft>
                          <a:spcPct val="0"/>
                        </a:spcAft>
                        <a:buClr>
                          <a:schemeClr val="tx2"/>
                        </a:buClr>
                        <a:buSzPct val="115000"/>
                        <a:buFont typeface="Wingdings" pitchFamily="2" charset="2"/>
                        <a:buNone/>
                        <a:tabLst/>
                        <a:defRPr/>
                      </a:pPr>
                      <a:r>
                        <a:rPr lang="en-US" altLang="zh-CN" sz="2200" kern="1200" dirty="0" smtClean="0">
                          <a:solidFill>
                            <a:schemeClr val="dk1"/>
                          </a:solidFill>
                          <a:latin typeface="华文楷体" pitchFamily="2" charset="-122"/>
                          <a:ea typeface="华文楷体" pitchFamily="2" charset="-122"/>
                          <a:cs typeface="+mn-cs"/>
                        </a:rPr>
                        <a:t> 16 </a:t>
                      </a:r>
                      <a:r>
                        <a:rPr lang="zh-CN" altLang="zh-CN" sz="2200" kern="1200" dirty="0" smtClean="0">
                          <a:solidFill>
                            <a:schemeClr val="dk1"/>
                          </a:solidFill>
                          <a:latin typeface="华文楷体" pitchFamily="2" charset="-122"/>
                          <a:ea typeface="华文楷体" pitchFamily="2" charset="-122"/>
                          <a:cs typeface="+mn-cs"/>
                        </a:rPr>
                        <a:t>热情地</a:t>
                      </a:r>
                      <a:endParaRPr lang="zh-CN" altLang="en-US" sz="2200" kern="1200" dirty="0" smtClean="0">
                        <a:solidFill>
                          <a:schemeClr val="dk1"/>
                        </a:solidFill>
                        <a:latin typeface="华文楷体" pitchFamily="2" charset="-122"/>
                        <a:ea typeface="华文楷体" pitchFamily="2" charset="-122"/>
                        <a:cs typeface="+mn-cs"/>
                      </a:endParaRP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bl>
          </a:graphicData>
        </a:graphic>
      </p:graphicFrame>
      <p:sp>
        <p:nvSpPr>
          <p:cNvPr id="6" name="TextBox 5"/>
          <p:cNvSpPr txBox="1">
            <a:spLocks noChangeArrowheads="1"/>
          </p:cNvSpPr>
          <p:nvPr/>
        </p:nvSpPr>
        <p:spPr bwMode="auto">
          <a:xfrm>
            <a:off x="3780035" y="1785400"/>
            <a:ext cx="4824413" cy="461665"/>
          </a:xfrm>
          <a:prstGeom prst="rect">
            <a:avLst/>
          </a:prstGeom>
          <a:noFill/>
          <a:ln w="9525">
            <a:noFill/>
            <a:miter lim="800000"/>
            <a:headEnd/>
            <a:tailEnd/>
          </a:ln>
        </p:spPr>
        <p:txBody>
          <a:bodyPr>
            <a:spAutoFit/>
          </a:bodyPr>
          <a:lstStyle/>
          <a:p>
            <a:r>
              <a:rPr lang="en-US" altLang="zh-CN" sz="2400" dirty="0" smtClean="0">
                <a:latin typeface="Helvetica" pitchFamily="34" charset="0"/>
                <a:ea typeface="Cambria Math" pitchFamily="18" charset="0"/>
                <a:cs typeface="Helvetica" pitchFamily="34" charset="0"/>
              </a:rPr>
              <a:t>leave the room a ridiculous mess</a:t>
            </a:r>
          </a:p>
        </p:txBody>
      </p:sp>
      <p:sp>
        <p:nvSpPr>
          <p:cNvPr id="7" name="TextBox 6"/>
          <p:cNvSpPr txBox="1">
            <a:spLocks noChangeArrowheads="1"/>
          </p:cNvSpPr>
          <p:nvPr/>
        </p:nvSpPr>
        <p:spPr bwMode="auto">
          <a:xfrm>
            <a:off x="3780035" y="2391271"/>
            <a:ext cx="4824413" cy="461665"/>
          </a:xfrm>
          <a:prstGeom prst="rect">
            <a:avLst/>
          </a:prstGeom>
          <a:noFill/>
          <a:ln w="9525">
            <a:noFill/>
            <a:miter lim="800000"/>
            <a:headEnd/>
            <a:tailEnd/>
          </a:ln>
        </p:spPr>
        <p:txBody>
          <a:bodyPr>
            <a:spAutoFit/>
          </a:bodyPr>
          <a:lstStyle/>
          <a:p>
            <a:r>
              <a:rPr lang="en-US" altLang="zh-CN" sz="2400" dirty="0" smtClean="0">
                <a:latin typeface="Helvetica" pitchFamily="34" charset="0"/>
                <a:ea typeface="Cambria Math" pitchFamily="18" charset="0"/>
                <a:cs typeface="Helvetica" pitchFamily="34" charset="0"/>
              </a:rPr>
              <a:t>toss aside</a:t>
            </a:r>
            <a:endParaRPr lang="en-US" altLang="zh-CN" sz="2400" dirty="0">
              <a:latin typeface="Helvetica" pitchFamily="34" charset="0"/>
              <a:ea typeface="Cambria Math" pitchFamily="18" charset="0"/>
              <a:cs typeface="Helvetica" pitchFamily="34" charset="0"/>
            </a:endParaRPr>
          </a:p>
        </p:txBody>
      </p:sp>
      <p:sp>
        <p:nvSpPr>
          <p:cNvPr id="8" name="TextBox 7"/>
          <p:cNvSpPr txBox="1">
            <a:spLocks noChangeArrowheads="1"/>
          </p:cNvSpPr>
          <p:nvPr/>
        </p:nvSpPr>
        <p:spPr bwMode="auto">
          <a:xfrm>
            <a:off x="3780035" y="2996952"/>
            <a:ext cx="4824413" cy="461665"/>
          </a:xfrm>
          <a:prstGeom prst="rect">
            <a:avLst/>
          </a:prstGeom>
          <a:noFill/>
          <a:ln w="9525">
            <a:noFill/>
            <a:miter lim="800000"/>
            <a:headEnd/>
            <a:tailEnd/>
          </a:ln>
        </p:spPr>
        <p:txBody>
          <a:bodyPr>
            <a:spAutoFit/>
          </a:bodyPr>
          <a:lstStyle/>
          <a:p>
            <a:r>
              <a:rPr lang="en-US" altLang="zh-CN" sz="2400" dirty="0" smtClean="0">
                <a:latin typeface="Helvetica" pitchFamily="34" charset="0"/>
                <a:cs typeface="Helvetica" pitchFamily="34" charset="0"/>
              </a:rPr>
              <a:t>feed coins into laundry machines</a:t>
            </a:r>
            <a:endParaRPr lang="en-US" altLang="zh-CN" sz="2400" dirty="0">
              <a:latin typeface="Helvetica" pitchFamily="34" charset="0"/>
              <a:ea typeface="Cambria Math" pitchFamily="18" charset="0"/>
              <a:cs typeface="Helvetica" pitchFamily="34" charset="0"/>
            </a:endParaRPr>
          </a:p>
        </p:txBody>
      </p:sp>
      <p:sp>
        <p:nvSpPr>
          <p:cNvPr id="9" name="TextBox 8"/>
          <p:cNvSpPr txBox="1">
            <a:spLocks noChangeArrowheads="1"/>
          </p:cNvSpPr>
          <p:nvPr/>
        </p:nvSpPr>
        <p:spPr bwMode="auto">
          <a:xfrm>
            <a:off x="3780035" y="5733256"/>
            <a:ext cx="4824413" cy="461665"/>
          </a:xfrm>
          <a:prstGeom prst="rect">
            <a:avLst/>
          </a:prstGeom>
          <a:noFill/>
          <a:ln w="9525">
            <a:noFill/>
            <a:miter lim="800000"/>
            <a:headEnd/>
            <a:tailEnd/>
          </a:ln>
        </p:spPr>
        <p:txBody>
          <a:bodyPr>
            <a:spAutoFit/>
          </a:bodyPr>
          <a:lstStyle/>
          <a:p>
            <a:r>
              <a:rPr lang="en-US" altLang="zh-CN" sz="2400" dirty="0" smtClean="0">
                <a:latin typeface="Helvetica" pitchFamily="34" charset="0"/>
                <a:cs typeface="Helvetica" pitchFamily="34" charset="0"/>
              </a:rPr>
              <a:t>with open arms</a:t>
            </a:r>
            <a:endParaRPr lang="zh-CN" altLang="zh-CN" sz="2400" dirty="0">
              <a:latin typeface="Helvetica" pitchFamily="34" charset="0"/>
              <a:cs typeface="Helvetica" pitchFamily="34" charset="0"/>
            </a:endParaRPr>
          </a:p>
        </p:txBody>
      </p:sp>
      <p:sp>
        <p:nvSpPr>
          <p:cNvPr id="10" name="TextBox 9"/>
          <p:cNvSpPr txBox="1">
            <a:spLocks noChangeArrowheads="1"/>
          </p:cNvSpPr>
          <p:nvPr/>
        </p:nvSpPr>
        <p:spPr bwMode="auto">
          <a:xfrm>
            <a:off x="3780035" y="3523310"/>
            <a:ext cx="4824413" cy="461665"/>
          </a:xfrm>
          <a:prstGeom prst="rect">
            <a:avLst/>
          </a:prstGeom>
          <a:noFill/>
          <a:ln w="9525">
            <a:noFill/>
            <a:miter lim="800000"/>
            <a:headEnd/>
            <a:tailEnd/>
          </a:ln>
        </p:spPr>
        <p:txBody>
          <a:bodyPr>
            <a:spAutoFit/>
          </a:bodyPr>
          <a:lstStyle/>
          <a:p>
            <a:r>
              <a:rPr lang="en-US" altLang="zh-CN" sz="2400" dirty="0" smtClean="0">
                <a:latin typeface="Helvetica" pitchFamily="34" charset="0"/>
                <a:cs typeface="Helvetica" pitchFamily="34" charset="0"/>
              </a:rPr>
              <a:t>provide </a:t>
            </a:r>
            <a:r>
              <a:rPr lang="en-US" altLang="zh-CN" sz="2400" dirty="0" err="1" smtClean="0">
                <a:latin typeface="Helvetica" pitchFamily="34" charset="0"/>
                <a:cs typeface="Helvetica" pitchFamily="34" charset="0"/>
              </a:rPr>
              <a:t>sth</a:t>
            </a:r>
            <a:r>
              <a:rPr lang="en-US" altLang="zh-CN" sz="2400" dirty="0" smtClean="0">
                <a:latin typeface="Helvetica" pitchFamily="34" charset="0"/>
                <a:cs typeface="Helvetica" pitchFamily="34" charset="0"/>
              </a:rPr>
              <a:t>. for free</a:t>
            </a:r>
            <a:endParaRPr lang="zh-CN" altLang="zh-CN" sz="2400" dirty="0">
              <a:latin typeface="Helvetica" pitchFamily="34" charset="0"/>
              <a:cs typeface="Helvetica" pitchFamily="34" charset="0"/>
            </a:endParaRPr>
          </a:p>
        </p:txBody>
      </p:sp>
      <p:sp>
        <p:nvSpPr>
          <p:cNvPr id="11" name="TextBox 10"/>
          <p:cNvSpPr txBox="1">
            <a:spLocks noChangeArrowheads="1"/>
          </p:cNvSpPr>
          <p:nvPr/>
        </p:nvSpPr>
        <p:spPr bwMode="auto">
          <a:xfrm>
            <a:off x="3780035" y="4077072"/>
            <a:ext cx="4824413" cy="461665"/>
          </a:xfrm>
          <a:prstGeom prst="rect">
            <a:avLst/>
          </a:prstGeom>
          <a:noFill/>
          <a:ln w="9525">
            <a:noFill/>
            <a:miter lim="800000"/>
            <a:headEnd/>
            <a:tailEnd/>
          </a:ln>
        </p:spPr>
        <p:txBody>
          <a:bodyPr>
            <a:spAutoFit/>
          </a:bodyPr>
          <a:lstStyle/>
          <a:p>
            <a:r>
              <a:rPr lang="en-US" altLang="zh-CN" sz="2400" dirty="0" smtClean="0">
                <a:latin typeface="Helvetica" pitchFamily="34" charset="0"/>
                <a:cs typeface="Helvetica" pitchFamily="34" charset="0"/>
              </a:rPr>
              <a:t>reverse oneself/one’s attitude</a:t>
            </a:r>
            <a:endParaRPr lang="zh-CN" altLang="zh-CN" sz="2400" dirty="0">
              <a:latin typeface="Helvetica" pitchFamily="34" charset="0"/>
              <a:cs typeface="Helvetica" pitchFamily="34" charset="0"/>
            </a:endParaRPr>
          </a:p>
        </p:txBody>
      </p:sp>
      <p:sp>
        <p:nvSpPr>
          <p:cNvPr id="12" name="TextBox 11"/>
          <p:cNvSpPr txBox="1">
            <a:spLocks noChangeArrowheads="1"/>
          </p:cNvSpPr>
          <p:nvPr/>
        </p:nvSpPr>
        <p:spPr bwMode="auto">
          <a:xfrm>
            <a:off x="3780035" y="4641205"/>
            <a:ext cx="4824413" cy="461665"/>
          </a:xfrm>
          <a:prstGeom prst="rect">
            <a:avLst/>
          </a:prstGeom>
          <a:noFill/>
          <a:ln w="9525">
            <a:noFill/>
            <a:miter lim="800000"/>
            <a:headEnd/>
            <a:tailEnd/>
          </a:ln>
        </p:spPr>
        <p:txBody>
          <a:bodyPr>
            <a:spAutoFit/>
          </a:bodyPr>
          <a:lstStyle/>
          <a:p>
            <a:r>
              <a:rPr lang="en-US" altLang="zh-CN" sz="2400" dirty="0" smtClean="0">
                <a:latin typeface="Helvetica" pitchFamily="34" charset="0"/>
                <a:cs typeface="Helvetica" pitchFamily="34" charset="0"/>
              </a:rPr>
              <a:t>straighten up</a:t>
            </a:r>
            <a:endParaRPr lang="zh-CN" altLang="zh-CN" sz="2400" dirty="0">
              <a:latin typeface="Helvetica" pitchFamily="34" charset="0"/>
              <a:cs typeface="Helvetica" pitchFamily="34" charset="0"/>
            </a:endParaRPr>
          </a:p>
        </p:txBody>
      </p:sp>
      <p:sp>
        <p:nvSpPr>
          <p:cNvPr id="13" name="TextBox 12"/>
          <p:cNvSpPr txBox="1">
            <a:spLocks noChangeArrowheads="1"/>
          </p:cNvSpPr>
          <p:nvPr/>
        </p:nvSpPr>
        <p:spPr bwMode="auto">
          <a:xfrm>
            <a:off x="3780035" y="5307257"/>
            <a:ext cx="4824413" cy="328551"/>
          </a:xfrm>
          <a:prstGeom prst="rect">
            <a:avLst/>
          </a:prstGeom>
          <a:noFill/>
          <a:ln w="9525">
            <a:noFill/>
            <a:miter lim="800000"/>
            <a:headEnd/>
            <a:tailEnd/>
          </a:ln>
        </p:spPr>
        <p:txBody>
          <a:bodyPr>
            <a:spAutoFit/>
          </a:bodyPr>
          <a:lstStyle/>
          <a:p>
            <a:pPr indent="-185738">
              <a:lnSpc>
                <a:spcPct val="60000"/>
              </a:lnSpc>
              <a:spcBef>
                <a:spcPct val="50000"/>
              </a:spcBef>
            </a:pPr>
            <a:r>
              <a:rPr lang="en-US" altLang="zh-CN" sz="2400" dirty="0" smtClean="0">
                <a:latin typeface="Helvetica" pitchFamily="34" charset="0"/>
                <a:cs typeface="Helvetica" pitchFamily="34" charset="0"/>
              </a:rPr>
              <a:t>keep back one’s tears</a:t>
            </a:r>
            <a:endParaRPr lang="en-US" altLang="zh-CN" sz="2400" dirty="0">
              <a:latin typeface="Helvetica" pitchFamily="34" charset="0"/>
              <a:ea typeface="Cambria Math" pitchFamily="18" charset="0"/>
              <a:cs typeface="Helvetica" pitchFamily="34" charset="0"/>
            </a:endParaRPr>
          </a:p>
        </p:txBody>
      </p:sp>
      <p:sp>
        <p:nvSpPr>
          <p:cNvPr id="215088" name="TextBox 16"/>
          <p:cNvSpPr txBox="1">
            <a:spLocks noChangeArrowheads="1"/>
          </p:cNvSpPr>
          <p:nvPr/>
        </p:nvSpPr>
        <p:spPr bwMode="auto">
          <a:xfrm>
            <a:off x="4000501" y="615950"/>
            <a:ext cx="5143500" cy="400050"/>
          </a:xfrm>
          <a:prstGeom prst="rect">
            <a:avLst/>
          </a:prstGeom>
          <a:noFill/>
          <a:ln w="9525">
            <a:noFill/>
            <a:miter lim="800000"/>
            <a:headEnd/>
            <a:tailEnd/>
          </a:ln>
        </p:spPr>
        <p:txBody>
          <a:bodyPr wrap="square">
            <a:spAutoFit/>
          </a:bodyPr>
          <a:lstStyle/>
          <a:p>
            <a:r>
              <a:rPr lang="en-US" altLang="zh-CN" sz="2000" b="1" dirty="0">
                <a:solidFill>
                  <a:srgbClr val="0070C0"/>
                </a:solidFill>
                <a:latin typeface="Helvetica" pitchFamily="34" charset="0"/>
              </a:rPr>
              <a:t>Language  </a:t>
            </a:r>
            <a:r>
              <a:rPr lang="en-US" altLang="zh-CN" sz="2000" b="1" dirty="0" smtClean="0">
                <a:solidFill>
                  <a:srgbClr val="0070C0"/>
                </a:solidFill>
                <a:latin typeface="Helvetica" pitchFamily="34" charset="0"/>
              </a:rPr>
              <a:t>points </a:t>
            </a:r>
            <a:r>
              <a:rPr lang="en-US" altLang="zh-CN" sz="2000" b="1" dirty="0">
                <a:solidFill>
                  <a:srgbClr val="0070C0"/>
                </a:solidFill>
                <a:latin typeface="Helvetica" pitchFamily="34" charset="0"/>
              </a:rPr>
              <a:t>— Useful </a:t>
            </a:r>
            <a:r>
              <a:rPr lang="en-US" altLang="zh-CN" sz="2000" b="1" dirty="0" smtClean="0">
                <a:solidFill>
                  <a:srgbClr val="0070C0"/>
                </a:solidFill>
                <a:latin typeface="Helvetica" pitchFamily="34" charset="0"/>
              </a:rPr>
              <a:t>expressions</a:t>
            </a:r>
            <a:endParaRPr lang="zh-CN" altLang="en-US" sz="2000" b="1" dirty="0">
              <a:solidFill>
                <a:srgbClr val="0070C0"/>
              </a:solidFill>
              <a:latin typeface="Helvetica" pitchFamily="34" charset="0"/>
            </a:endParaRPr>
          </a:p>
        </p:txBody>
      </p:sp>
      <p:pic>
        <p:nvPicPr>
          <p:cNvPr id="15"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nvGraphicFramePr>
        <p:xfrm>
          <a:off x="407008" y="1748457"/>
          <a:ext cx="8425631" cy="4306284"/>
        </p:xfrm>
        <a:graphic>
          <a:graphicData uri="http://schemas.openxmlformats.org/drawingml/2006/table">
            <a:tbl>
              <a:tblPr firstRow="1" bandRow="1">
                <a:tableStyleId>{5C22544A-7EE6-4342-B048-85BDC9FD1C3A}</a:tableStyleId>
              </a:tblPr>
              <a:tblGrid>
                <a:gridCol w="3823396"/>
                <a:gridCol w="4602235"/>
              </a:tblGrid>
              <a:tr h="4211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effectLst>
                            <a:outerShdw blurRad="38100" dist="38100" dir="2700000" algn="tl">
                              <a:srgbClr val="000000">
                                <a:alpha val="43137"/>
                              </a:srgbClr>
                            </a:outerShdw>
                          </a:effectLst>
                        </a:rPr>
                        <a:t>        Functions &amp; Usages</a:t>
                      </a:r>
                      <a:endParaRPr lang="zh-CN" altLang="en-US" sz="2400" dirty="0" smtClean="0">
                        <a:solidFill>
                          <a:srgbClr val="FFFF00"/>
                        </a:solidFill>
                        <a:effectLst>
                          <a:outerShdw blurRad="38100" dist="38100" dir="2700000" algn="tl">
                            <a:srgbClr val="000000">
                              <a:alpha val="43137"/>
                            </a:srgbClr>
                          </a:outerShdw>
                        </a:effectLs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effectLst>
                            <a:outerShdw blurRad="38100" dist="38100" dir="2700000" algn="tl">
                              <a:srgbClr val="000000">
                                <a:alpha val="43137"/>
                              </a:srgbClr>
                            </a:outerShdw>
                          </a:effectLst>
                        </a:rPr>
                        <a:t>            Sentence</a:t>
                      </a:r>
                      <a:r>
                        <a:rPr lang="en-US" altLang="zh-CN" sz="2400" baseline="0" dirty="0" smtClean="0">
                          <a:effectLst>
                            <a:outerShdw blurRad="38100" dist="38100" dir="2700000" algn="tl">
                              <a:srgbClr val="000000">
                                <a:alpha val="43137"/>
                              </a:srgbClr>
                            </a:outerShdw>
                          </a:effectLst>
                        </a:rPr>
                        <a:t> Patterns</a:t>
                      </a:r>
                      <a:endParaRPr lang="zh-CN" altLang="en-US" sz="2400" dirty="0" smtClean="0">
                        <a:solidFill>
                          <a:srgbClr val="FFFF00"/>
                        </a:solidFill>
                        <a:effectLst>
                          <a:outerShdw blurRad="38100" dist="38100" dir="2700000" algn="tl">
                            <a:srgbClr val="000000">
                              <a:alpha val="43137"/>
                            </a:srgbClr>
                          </a:outerShdw>
                        </a:effectLst>
                      </a:endParaRPr>
                    </a:p>
                  </a:txBody>
                  <a:tcPr/>
                </a:tc>
              </a:tr>
              <a:tr h="1256729">
                <a:tc>
                  <a:txBody>
                    <a:bodyPr/>
                    <a:lstStyle/>
                    <a:p>
                      <a:pPr marL="271463" marR="0" indent="-271463" algn="l" defTabSz="914400" rtl="0" eaLnBrk="1" fontAlgn="auto" latinLnBrk="0" hangingPunct="1">
                        <a:lnSpc>
                          <a:spcPct val="100000"/>
                        </a:lnSpc>
                        <a:spcBef>
                          <a:spcPct val="50000"/>
                        </a:spcBef>
                        <a:spcAft>
                          <a:spcPts val="0"/>
                        </a:spcAft>
                        <a:buClrTx/>
                        <a:buSzTx/>
                        <a:buFontTx/>
                        <a:buAutoNum type="arabicPeriod"/>
                        <a:tabLst/>
                        <a:defRPr/>
                      </a:pPr>
                      <a:r>
                        <a:rPr kumimoji="1" lang="zh-CN" altLang="en-US" sz="2400" b="1" dirty="0" smtClean="0">
                          <a:solidFill>
                            <a:srgbClr val="000000"/>
                          </a:solidFill>
                          <a:latin typeface="华文楷体" pitchFamily="2" charset="-122"/>
                          <a:ea typeface="华文楷体" pitchFamily="2" charset="-122"/>
                        </a:rPr>
                        <a:t>用于表</a:t>
                      </a:r>
                      <a:r>
                        <a:rPr kumimoji="1" lang="zh-CN" altLang="en-US" sz="2400" b="1" kern="1200" dirty="0" smtClean="0">
                          <a:solidFill>
                            <a:srgbClr val="000000"/>
                          </a:solidFill>
                          <a:latin typeface="华文楷体" pitchFamily="2" charset="-122"/>
                          <a:ea typeface="华文楷体" pitchFamily="2" charset="-122"/>
                          <a:cs typeface="+mn-cs"/>
                        </a:rPr>
                        <a:t>达“</a:t>
                      </a:r>
                      <a:r>
                        <a:rPr kumimoji="1" lang="zh-CN" altLang="zh-CN" sz="2400" b="1" kern="1200" dirty="0" smtClean="0">
                          <a:solidFill>
                            <a:srgbClr val="000000"/>
                          </a:solidFill>
                          <a:latin typeface="华文楷体" pitchFamily="2" charset="-122"/>
                          <a:ea typeface="华文楷体" pitchFamily="2" charset="-122"/>
                          <a:cs typeface="+mn-cs"/>
                        </a:rPr>
                        <a:t>突然意识到自己在做某事</a:t>
                      </a:r>
                      <a:r>
                        <a:rPr kumimoji="1" lang="zh-CN" altLang="en-US" sz="2400" b="1" kern="1200" dirty="0" smtClean="0">
                          <a:solidFill>
                            <a:srgbClr val="000000"/>
                          </a:solidFill>
                          <a:latin typeface="华文楷体" pitchFamily="2" charset="-122"/>
                          <a:ea typeface="华文楷体" pitchFamily="2" charset="-122"/>
                          <a:cs typeface="+mn-cs"/>
                        </a:rPr>
                        <a:t>”。</a:t>
                      </a:r>
                      <a:endParaRPr kumimoji="1" lang="en-US" altLang="zh-CN" sz="2400" b="1" kern="1200" dirty="0" smtClean="0">
                        <a:solidFill>
                          <a:srgbClr val="000000"/>
                        </a:solidFill>
                        <a:latin typeface="华文楷体" pitchFamily="2" charset="-122"/>
                        <a:ea typeface="华文楷体" pitchFamily="2" charset="-122"/>
                        <a:cs typeface="+mn-cs"/>
                      </a:endParaRPr>
                    </a:p>
                  </a:txBody>
                  <a:tcPr/>
                </a:tc>
                <a:tc>
                  <a:txBody>
                    <a:bodyPr/>
                    <a:lstStyle/>
                    <a:p>
                      <a:pPr algn="l">
                        <a:lnSpc>
                          <a:spcPct val="100000"/>
                        </a:lnSpc>
                        <a:spcBef>
                          <a:spcPct val="50000"/>
                        </a:spcBef>
                        <a:defRPr/>
                      </a:pPr>
                      <a:endParaRPr kumimoji="1" lang="en-US" altLang="zh-CN" sz="2400" b="1" dirty="0">
                        <a:solidFill>
                          <a:srgbClr val="000000"/>
                        </a:solidFill>
                        <a:latin typeface="华文楷体" pitchFamily="2" charset="-122"/>
                        <a:ea typeface="华文楷体" pitchFamily="2" charset="-122"/>
                      </a:endParaRPr>
                    </a:p>
                  </a:txBody>
                  <a:tcPr/>
                </a:tc>
              </a:tr>
              <a:tr h="12258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rPr>
                        <a:t>2. </a:t>
                      </a:r>
                      <a:r>
                        <a:rPr kumimoji="1" lang="zh-CN" altLang="en-US" sz="2400" b="1" kern="1200" dirty="0" smtClean="0">
                          <a:solidFill>
                            <a:srgbClr val="000000"/>
                          </a:solidFill>
                          <a:latin typeface="华文楷体" pitchFamily="2" charset="-122"/>
                          <a:ea typeface="华文楷体" pitchFamily="2" charset="-122"/>
                        </a:rPr>
                        <a:t>用于表达“越</a:t>
                      </a:r>
                      <a:r>
                        <a:rPr lang="en-US" altLang="zh-CN" sz="2400" b="0" kern="1200" dirty="0" smtClean="0">
                          <a:solidFill>
                            <a:schemeClr val="dk1"/>
                          </a:solidFill>
                          <a:latin typeface="华文楷体" pitchFamily="2" charset="-122"/>
                          <a:ea typeface="华文楷体" pitchFamily="2" charset="-122"/>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b="0" kern="1200" dirty="0" smtClean="0">
                          <a:solidFill>
                            <a:schemeClr val="dk1"/>
                          </a:solidFill>
                          <a:latin typeface="华文楷体" pitchFamily="2" charset="-122"/>
                          <a:ea typeface="华文楷体" pitchFamily="2" charset="-122"/>
                          <a:cs typeface="+mn-cs"/>
                        </a:rPr>
                        <a:t>   </a:t>
                      </a:r>
                      <a:r>
                        <a:rPr kumimoji="1" lang="zh-CN" altLang="en-US" sz="2400" b="1" kern="1200" dirty="0" smtClean="0">
                          <a:solidFill>
                            <a:srgbClr val="000000"/>
                          </a:solidFill>
                          <a:latin typeface="华文楷体" pitchFamily="2" charset="-122"/>
                          <a:ea typeface="华文楷体" pitchFamily="2" charset="-122"/>
                        </a:rPr>
                        <a:t>越 </a:t>
                      </a:r>
                      <a:r>
                        <a:rPr lang="en-US" altLang="zh-CN" sz="2400" b="0" kern="1200" dirty="0" smtClean="0">
                          <a:solidFill>
                            <a:schemeClr val="dk1"/>
                          </a:solidFill>
                          <a:latin typeface="华文楷体" pitchFamily="2" charset="-122"/>
                          <a:ea typeface="华文楷体" pitchFamily="2" charset="-122"/>
                          <a:cs typeface="+mn-cs"/>
                        </a:rPr>
                        <a:t>……</a:t>
                      </a:r>
                      <a:r>
                        <a:rPr kumimoji="1" lang="zh-CN" altLang="en-US" sz="2400" b="1" kern="1200" dirty="0" smtClean="0">
                          <a:solidFill>
                            <a:srgbClr val="000000"/>
                          </a:solidFill>
                          <a:latin typeface="华文楷体" pitchFamily="2" charset="-122"/>
                          <a:ea typeface="华文楷体" pitchFamily="2" charset="-122"/>
                        </a:rPr>
                        <a:t>”。 </a:t>
                      </a:r>
                      <a:endParaRPr kumimoji="1" lang="zh-CN" altLang="en-US" sz="2400" b="1" kern="1200" dirty="0" smtClean="0">
                        <a:solidFill>
                          <a:srgbClr val="000000"/>
                        </a:solidFill>
                        <a:latin typeface="华文楷体" pitchFamily="2" charset="-122"/>
                        <a:ea typeface="华文楷体" pitchFamily="2" charset="-122"/>
                        <a:cs typeface="+mn-cs"/>
                      </a:endParaRPr>
                    </a:p>
                  </a:txBody>
                  <a:tcPr/>
                </a:tc>
                <a:tc>
                  <a:txBody>
                    <a:bodyPr/>
                    <a:lstStyle/>
                    <a:p>
                      <a:pPr algn="l">
                        <a:lnSpc>
                          <a:spcPct val="100000"/>
                        </a:lnSpc>
                      </a:pPr>
                      <a:endParaRPr lang="zh-CN" altLang="en-US" dirty="0"/>
                    </a:p>
                  </a:txBody>
                  <a:tcPr/>
                </a:tc>
              </a:tr>
              <a:tr h="13664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rPr>
                        <a:t>3. </a:t>
                      </a:r>
                      <a:r>
                        <a:rPr kumimoji="1" lang="zh-CN" altLang="en-US" sz="2400" b="1" kern="1200" dirty="0" smtClean="0">
                          <a:solidFill>
                            <a:srgbClr val="000000"/>
                          </a:solidFill>
                          <a:latin typeface="华文楷体" pitchFamily="2" charset="-122"/>
                          <a:ea typeface="华文楷体" pitchFamily="2" charset="-122"/>
                        </a:rPr>
                        <a:t>用于表达“同样的情况</a:t>
                      </a:r>
                      <a:endParaRPr kumimoji="1" lang="en-US" altLang="zh-CN" sz="2400" b="1" kern="1200" dirty="0" smtClean="0">
                        <a:solidFill>
                          <a:srgbClr val="000000"/>
                        </a:solidFill>
                        <a:latin typeface="华文楷体" pitchFamily="2" charset="-122"/>
                        <a:ea typeface="华文楷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rPr>
                        <a:t>  </a:t>
                      </a:r>
                      <a:r>
                        <a:rPr kumimoji="1" lang="en-US" altLang="zh-CN" sz="2400" b="1" kern="1200" baseline="0" dirty="0" smtClean="0">
                          <a:solidFill>
                            <a:srgbClr val="000000"/>
                          </a:solidFill>
                          <a:latin typeface="华文楷体" pitchFamily="2" charset="-122"/>
                          <a:ea typeface="华文楷体" pitchFamily="2" charset="-122"/>
                        </a:rPr>
                        <a:t> </a:t>
                      </a:r>
                      <a:r>
                        <a:rPr kumimoji="1" lang="zh-CN" altLang="en-US" sz="2400" b="1" kern="1200" dirty="0" smtClean="0">
                          <a:solidFill>
                            <a:srgbClr val="000000"/>
                          </a:solidFill>
                          <a:latin typeface="华文楷体" pitchFamily="2" charset="-122"/>
                          <a:ea typeface="华文楷体" pitchFamily="2" charset="-122"/>
                        </a:rPr>
                        <a:t>也适用于其他人”。</a:t>
                      </a:r>
                      <a:endParaRPr kumimoji="1" lang="en-US" altLang="zh-CN" sz="2400" b="1" kern="1200" dirty="0" smtClean="0">
                        <a:solidFill>
                          <a:srgbClr val="000000"/>
                        </a:solidFill>
                        <a:latin typeface="华文楷体" pitchFamily="2" charset="-122"/>
                        <a:ea typeface="华文楷体" pitchFamily="2" charset="-122"/>
                      </a:endParaRPr>
                    </a:p>
                  </a:txBody>
                  <a:tcPr/>
                </a:tc>
                <a:tc>
                  <a:txBody>
                    <a:bodyPr/>
                    <a:lstStyle/>
                    <a:p>
                      <a:pPr algn="l">
                        <a:lnSpc>
                          <a:spcPct val="100000"/>
                        </a:lnSpc>
                      </a:pPr>
                      <a:endParaRPr lang="zh-CN" altLang="en-US" dirty="0"/>
                    </a:p>
                  </a:txBody>
                  <a:tcPr/>
                </a:tc>
              </a:tr>
            </a:tbl>
          </a:graphicData>
        </a:graphic>
      </p:graphicFrame>
      <p:sp>
        <p:nvSpPr>
          <p:cNvPr id="13" name="矩形 12"/>
          <p:cNvSpPr>
            <a:spLocks noChangeArrowheads="1"/>
          </p:cNvSpPr>
          <p:nvPr/>
        </p:nvSpPr>
        <p:spPr bwMode="auto">
          <a:xfrm>
            <a:off x="4440151" y="2382266"/>
            <a:ext cx="4643437" cy="461665"/>
          </a:xfrm>
          <a:prstGeom prst="rect">
            <a:avLst/>
          </a:prstGeom>
          <a:noFill/>
          <a:ln w="9525">
            <a:noFill/>
            <a:miter lim="800000"/>
            <a:headEnd/>
            <a:tailEnd/>
          </a:ln>
        </p:spPr>
        <p:txBody>
          <a:bodyPr>
            <a:spAutoFit/>
          </a:bodyPr>
          <a:lstStyle/>
          <a:p>
            <a:pPr marL="457200" indent="-457200" fontAlgn="auto">
              <a:spcBef>
                <a:spcPts val="0"/>
              </a:spcBef>
              <a:spcAft>
                <a:spcPts val="0"/>
              </a:spcAft>
              <a:defRPr/>
            </a:pPr>
            <a:r>
              <a:rPr kumimoji="1" lang="en-US" altLang="zh-CN" sz="2400" b="1" dirty="0" smtClean="0">
                <a:solidFill>
                  <a:schemeClr val="accent1">
                    <a:lumMod val="50000"/>
                  </a:schemeClr>
                </a:solidFill>
                <a:latin typeface="Helvetica"/>
                <a:ea typeface="+mn-ea"/>
              </a:rPr>
              <a:t>Sb. catch oneself doing </a:t>
            </a:r>
            <a:r>
              <a:rPr kumimoji="1" lang="en-US" altLang="zh-CN" sz="2400" b="1" dirty="0" err="1" smtClean="0">
                <a:solidFill>
                  <a:schemeClr val="accent1">
                    <a:lumMod val="50000"/>
                  </a:schemeClr>
                </a:solidFill>
                <a:latin typeface="Helvetica"/>
                <a:ea typeface="+mn-ea"/>
              </a:rPr>
              <a:t>sth</a:t>
            </a:r>
            <a:r>
              <a:rPr kumimoji="1" lang="en-US" altLang="zh-CN" sz="2400" b="1" dirty="0" smtClean="0">
                <a:solidFill>
                  <a:schemeClr val="accent1">
                    <a:lumMod val="50000"/>
                  </a:schemeClr>
                </a:solidFill>
                <a:latin typeface="Helvetica"/>
                <a:ea typeface="+mn-ea"/>
              </a:rPr>
              <a:t>.</a:t>
            </a:r>
            <a:endParaRPr kumimoji="1" lang="en-US" altLang="zh-CN" sz="2400" b="1" dirty="0">
              <a:solidFill>
                <a:schemeClr val="accent1">
                  <a:lumMod val="50000"/>
                </a:schemeClr>
              </a:solidFill>
              <a:latin typeface="Helvetica"/>
              <a:ea typeface="华文楷体" pitchFamily="2" charset="-122"/>
            </a:endParaRPr>
          </a:p>
        </p:txBody>
      </p:sp>
      <p:sp>
        <p:nvSpPr>
          <p:cNvPr id="14" name="矩形 13"/>
          <p:cNvSpPr>
            <a:spLocks noChangeArrowheads="1"/>
          </p:cNvSpPr>
          <p:nvPr/>
        </p:nvSpPr>
        <p:spPr bwMode="auto">
          <a:xfrm>
            <a:off x="4440151" y="3636019"/>
            <a:ext cx="4643437" cy="461665"/>
          </a:xfrm>
          <a:prstGeom prst="rect">
            <a:avLst/>
          </a:prstGeom>
          <a:noFill/>
          <a:ln w="9525">
            <a:noFill/>
            <a:miter lim="800000"/>
            <a:headEnd/>
            <a:tailEnd/>
          </a:ln>
        </p:spPr>
        <p:txBody>
          <a:bodyPr>
            <a:spAutoFit/>
          </a:bodyPr>
          <a:lstStyle/>
          <a:p>
            <a:pPr fontAlgn="auto">
              <a:spcBef>
                <a:spcPts val="0"/>
              </a:spcBef>
              <a:spcAft>
                <a:spcPts val="0"/>
              </a:spcAft>
              <a:defRPr/>
            </a:pPr>
            <a:r>
              <a:rPr kumimoji="1" lang="en-US" altLang="zh-CN" sz="2400" b="1" dirty="0" smtClean="0">
                <a:solidFill>
                  <a:schemeClr val="accent1">
                    <a:lumMod val="50000"/>
                  </a:schemeClr>
                </a:solidFill>
                <a:latin typeface="Helvetica"/>
                <a:ea typeface="+mn-ea"/>
              </a:rPr>
              <a:t>The more …, the more ….</a:t>
            </a:r>
            <a:endParaRPr kumimoji="1" lang="zh-CN" altLang="en-US" sz="2400" b="1" dirty="0">
              <a:solidFill>
                <a:schemeClr val="accent1">
                  <a:lumMod val="50000"/>
                </a:schemeClr>
              </a:solidFill>
              <a:latin typeface="Helvetica"/>
              <a:ea typeface="+mn-ea"/>
            </a:endParaRPr>
          </a:p>
        </p:txBody>
      </p:sp>
      <p:sp>
        <p:nvSpPr>
          <p:cNvPr id="15" name="矩形 14"/>
          <p:cNvSpPr>
            <a:spLocks noChangeArrowheads="1"/>
          </p:cNvSpPr>
          <p:nvPr/>
        </p:nvSpPr>
        <p:spPr bwMode="auto">
          <a:xfrm>
            <a:off x="4442765" y="4783045"/>
            <a:ext cx="4643437" cy="830997"/>
          </a:xfrm>
          <a:prstGeom prst="rect">
            <a:avLst/>
          </a:prstGeom>
          <a:noFill/>
          <a:ln w="9525">
            <a:noFill/>
            <a:miter lim="800000"/>
            <a:headEnd/>
            <a:tailEnd/>
          </a:ln>
        </p:spPr>
        <p:txBody>
          <a:bodyPr>
            <a:spAutoFit/>
          </a:bodyPr>
          <a:lstStyle/>
          <a:p>
            <a:pPr fontAlgn="auto">
              <a:spcBef>
                <a:spcPts val="0"/>
              </a:spcBef>
              <a:spcAft>
                <a:spcPts val="0"/>
              </a:spcAft>
              <a:defRPr/>
            </a:pPr>
            <a:r>
              <a:rPr kumimoji="1" lang="en-US" altLang="zh-CN" sz="2400" b="1" dirty="0" smtClean="0">
                <a:solidFill>
                  <a:schemeClr val="accent1">
                    <a:lumMod val="50000"/>
                  </a:schemeClr>
                </a:solidFill>
                <a:latin typeface="Helvetica"/>
                <a:ea typeface="+mn-ea"/>
              </a:rPr>
              <a:t>Sb. do </a:t>
            </a:r>
            <a:r>
              <a:rPr kumimoji="1" lang="en-US" altLang="zh-CN" sz="2400" b="1" dirty="0" err="1" smtClean="0">
                <a:solidFill>
                  <a:schemeClr val="accent1">
                    <a:lumMod val="50000"/>
                  </a:schemeClr>
                </a:solidFill>
                <a:latin typeface="Helvetica"/>
                <a:ea typeface="+mn-ea"/>
              </a:rPr>
              <a:t>sth</a:t>
            </a:r>
            <a:r>
              <a:rPr kumimoji="1" lang="en-US" altLang="zh-CN" sz="2400" b="1" dirty="0" smtClean="0">
                <a:solidFill>
                  <a:schemeClr val="accent1">
                    <a:lumMod val="50000"/>
                  </a:schemeClr>
                </a:solidFill>
                <a:latin typeface="Helvetica"/>
                <a:ea typeface="+mn-ea"/>
              </a:rPr>
              <a:t>. So/Neither/Nor will/do/does/did sb. else.</a:t>
            </a:r>
            <a:endParaRPr kumimoji="1" lang="en-US" altLang="zh-CN" sz="2400" b="1" dirty="0">
              <a:solidFill>
                <a:schemeClr val="accent1">
                  <a:lumMod val="50000"/>
                </a:schemeClr>
              </a:solidFill>
              <a:latin typeface="Helvetica"/>
              <a:ea typeface="+mn-ea"/>
            </a:endParaRPr>
          </a:p>
        </p:txBody>
      </p:sp>
      <p:pic>
        <p:nvPicPr>
          <p:cNvPr id="216088" name="Picture 3"/>
          <p:cNvPicPr>
            <a:picLocks noChangeAspect="1" noChangeArrowheads="1"/>
          </p:cNvPicPr>
          <p:nvPr/>
        </p:nvPicPr>
        <p:blipFill>
          <a:blip r:embed="rId3" cstate="print"/>
          <a:srcRect/>
          <a:stretch>
            <a:fillRect/>
          </a:stretch>
        </p:blipFill>
        <p:spPr bwMode="auto">
          <a:xfrm>
            <a:off x="0" y="0"/>
            <a:ext cx="4356100" cy="1268413"/>
          </a:xfrm>
          <a:prstGeom prst="rect">
            <a:avLst/>
          </a:prstGeom>
          <a:noFill/>
          <a:ln w="9525">
            <a:noFill/>
            <a:miter lim="800000"/>
            <a:headEnd/>
            <a:tailEnd/>
          </a:ln>
        </p:spPr>
      </p:pic>
      <p:sp>
        <p:nvSpPr>
          <p:cNvPr id="10" name="TextBox 9"/>
          <p:cNvSpPr txBox="1"/>
          <p:nvPr/>
        </p:nvSpPr>
        <p:spPr>
          <a:xfrm>
            <a:off x="549275" y="285750"/>
            <a:ext cx="2879725" cy="584200"/>
          </a:xfrm>
          <a:prstGeom prst="rect">
            <a:avLst/>
          </a:prstGeom>
          <a:noFill/>
        </p:spPr>
        <p:txBody>
          <a:bodyPr>
            <a:spAutoFit/>
          </a:bodyPr>
          <a:lstStyle/>
          <a:p>
            <a:pPr algn="ctr" fontAlgn="auto">
              <a:spcBef>
                <a:spcPts val="0"/>
              </a:spcBef>
              <a:spcAft>
                <a:spcPts val="0"/>
              </a:spcAft>
              <a:defRPr/>
            </a:pPr>
            <a:r>
              <a:rPr lang="en-US" altLang="zh-CN" sz="1600" b="1" dirty="0">
                <a:solidFill>
                  <a:schemeClr val="bg1"/>
                </a:solidFill>
                <a:effectLst>
                  <a:outerShdw blurRad="38100" dist="38100" dir="2700000" algn="tl">
                    <a:srgbClr val="000000">
                      <a:alpha val="43137"/>
                    </a:srgbClr>
                  </a:outerShdw>
                </a:effectLst>
                <a:latin typeface="Comic Sans MS" pitchFamily="66" charset="0"/>
                <a:ea typeface="+mn-ea"/>
              </a:rPr>
              <a:t>Revision of </a:t>
            </a:r>
          </a:p>
          <a:p>
            <a:pPr algn="ctr" fontAlgn="auto">
              <a:spcBef>
                <a:spcPts val="0"/>
              </a:spcBef>
              <a:spcAft>
                <a:spcPts val="0"/>
              </a:spcAft>
              <a:defRPr/>
            </a:pPr>
            <a:r>
              <a:rPr lang="en-US" altLang="zh-CN" sz="1600" b="1" dirty="0">
                <a:solidFill>
                  <a:schemeClr val="bg1"/>
                </a:solidFill>
                <a:effectLst>
                  <a:outerShdw blurRad="38100" dist="38100" dir="2700000" algn="tl">
                    <a:srgbClr val="000000">
                      <a:alpha val="43137"/>
                    </a:srgbClr>
                  </a:outerShdw>
                </a:effectLst>
                <a:latin typeface="Comic Sans MS" pitchFamily="66" charset="0"/>
                <a:ea typeface="+mn-ea"/>
              </a:rPr>
              <a:t>the </a:t>
            </a:r>
            <a:r>
              <a:rPr lang="en-US" altLang="zh-CN" sz="1600" b="1" dirty="0" smtClean="0">
                <a:solidFill>
                  <a:schemeClr val="bg1"/>
                </a:solidFill>
                <a:effectLst>
                  <a:outerShdw blurRad="38100" dist="38100" dir="2700000" algn="tl">
                    <a:srgbClr val="000000">
                      <a:alpha val="43137"/>
                    </a:srgbClr>
                  </a:outerShdw>
                </a:effectLst>
                <a:latin typeface="Comic Sans MS" pitchFamily="66" charset="0"/>
                <a:ea typeface="+mn-ea"/>
              </a:rPr>
              <a:t>functional patterns</a:t>
            </a:r>
            <a:endParaRPr lang="en-US" altLang="zh-CN" sz="16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16090" name="TextBox 15"/>
          <p:cNvSpPr txBox="1">
            <a:spLocks noChangeArrowheads="1"/>
          </p:cNvSpPr>
          <p:nvPr/>
        </p:nvSpPr>
        <p:spPr bwMode="auto">
          <a:xfrm>
            <a:off x="4000501" y="615950"/>
            <a:ext cx="5085702" cy="400050"/>
          </a:xfrm>
          <a:prstGeom prst="rect">
            <a:avLst/>
          </a:prstGeom>
          <a:noFill/>
          <a:ln w="9525">
            <a:noFill/>
            <a:miter lim="800000"/>
            <a:headEnd/>
            <a:tailEnd/>
          </a:ln>
        </p:spPr>
        <p:txBody>
          <a:bodyPr wrap="square">
            <a:spAutoFit/>
          </a:bodyPr>
          <a:lstStyle/>
          <a:p>
            <a:r>
              <a:rPr lang="en-US" altLang="zh-CN" sz="2000" b="1" dirty="0">
                <a:solidFill>
                  <a:srgbClr val="0070C0"/>
                </a:solidFill>
                <a:latin typeface="Helvetica" pitchFamily="34" charset="0"/>
              </a:rPr>
              <a:t>Language  </a:t>
            </a:r>
            <a:r>
              <a:rPr lang="en-US" altLang="zh-CN" sz="2000" b="1" dirty="0" smtClean="0">
                <a:solidFill>
                  <a:srgbClr val="0070C0"/>
                </a:solidFill>
                <a:latin typeface="Helvetica" pitchFamily="34" charset="0"/>
              </a:rPr>
              <a:t>points </a:t>
            </a:r>
            <a:r>
              <a:rPr lang="en-US" altLang="zh-CN" sz="2000" b="1" dirty="0">
                <a:solidFill>
                  <a:srgbClr val="0070C0"/>
                </a:solidFill>
                <a:latin typeface="Helvetica" pitchFamily="34" charset="0"/>
              </a:rPr>
              <a:t>— Useful </a:t>
            </a:r>
            <a:r>
              <a:rPr lang="en-US" altLang="zh-CN" sz="2000" b="1" dirty="0" smtClean="0">
                <a:solidFill>
                  <a:srgbClr val="0070C0"/>
                </a:solidFill>
                <a:latin typeface="Helvetica" pitchFamily="34" charset="0"/>
              </a:rPr>
              <a:t>patterns</a:t>
            </a:r>
            <a:endParaRPr lang="zh-CN" altLang="en-US" sz="2000" b="1" dirty="0">
              <a:solidFill>
                <a:srgbClr val="0070C0"/>
              </a:solidFill>
              <a:latin typeface="Helvetica" pitchFamily="34" charset="0"/>
            </a:endParaRPr>
          </a:p>
        </p:txBody>
      </p:sp>
      <p:pic>
        <p:nvPicPr>
          <p:cNvPr id="11"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 xmlns:a14="http://schemas.microsoft.com/office/drawing/2010/main"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6928</TotalTime>
  <Words>6091</Words>
  <Application>Microsoft Office PowerPoint</Application>
  <PresentationFormat>全屏显示(4:3)</PresentationFormat>
  <Paragraphs>828</Paragraphs>
  <Slides>100</Slides>
  <Notes>75</Notes>
  <HiddenSlides>0</HiddenSlides>
  <MMClips>1</MMClips>
  <ScaleCrop>false</ScaleCrop>
  <HeadingPairs>
    <vt:vector size="6" baseType="variant">
      <vt:variant>
        <vt:lpstr>已用的字体</vt:lpstr>
      </vt:variant>
      <vt:variant>
        <vt:i4>27</vt:i4>
      </vt:variant>
      <vt:variant>
        <vt:lpstr>主题</vt:lpstr>
      </vt:variant>
      <vt:variant>
        <vt:i4>2</vt:i4>
      </vt:variant>
      <vt:variant>
        <vt:lpstr>幻灯片标题</vt:lpstr>
      </vt:variant>
      <vt:variant>
        <vt:i4>100</vt:i4>
      </vt:variant>
    </vt:vector>
  </HeadingPairs>
  <TitlesOfParts>
    <vt:vector size="129" baseType="lpstr">
      <vt:lpstr>Arial</vt:lpstr>
      <vt:lpstr>宋体</vt:lpstr>
      <vt:lpstr>Calibri</vt:lpstr>
      <vt:lpstr>方正大黑简体</vt:lpstr>
      <vt:lpstr>Georgia</vt:lpstr>
      <vt:lpstr>Gulim</vt:lpstr>
      <vt:lpstr>华文彩云</vt:lpstr>
      <vt:lpstr>Bodoni MT Condensed</vt:lpstr>
      <vt:lpstr>HY견명조</vt:lpstr>
      <vt:lpstr>Times New Roman</vt:lpstr>
      <vt:lpstr>Helvetica</vt:lpstr>
      <vt:lpstr>Arial Unicode MS</vt:lpstr>
      <vt:lpstr>Helvetica Neue</vt:lpstr>
      <vt:lpstr>Cooper Black</vt:lpstr>
      <vt:lpstr>Comic Sans MS</vt:lpstr>
      <vt:lpstr>Cambria Math</vt:lpstr>
      <vt:lpstr>Wingdings</vt:lpstr>
      <vt:lpstr>Tempus Sans ITC</vt:lpstr>
      <vt:lpstr>楷体_GB2312</vt:lpstr>
      <vt:lpstr>方正舒体</vt:lpstr>
      <vt:lpstr>Wingdings 2</vt:lpstr>
      <vt:lpstr>华文楷体</vt:lpstr>
      <vt:lpstr>华文行楷</vt:lpstr>
      <vt:lpstr>PMingLiU</vt:lpstr>
      <vt:lpstr>华文新魏</vt:lpstr>
      <vt:lpstr>楷体</vt:lpstr>
      <vt:lpstr>Helvetica Neue Black Condensed</vt:lpstr>
      <vt:lpstr>Office 主题</vt:lpstr>
      <vt:lpstr>1_Office 主题</vt:lpstr>
      <vt:lpstr>幻灯片 1</vt:lpstr>
      <vt:lpstr>幻灯片 2</vt:lpstr>
      <vt:lpstr>Section A </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Lisa</dc:creator>
  <cp:lastModifiedBy>cb</cp:lastModifiedBy>
  <cp:revision>593</cp:revision>
  <dcterms:modified xsi:type="dcterms:W3CDTF">2015-08-06T09:02:14Z</dcterms:modified>
</cp:coreProperties>
</file>